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vmlDrawing" Extension="vml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17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theme+xml" PartName="/ppt/theme/theme2.xml"/>
  <Override ContentType="application/vnd.openxmlformats-officedocument.presentationml.slideLayout+xml" PartName="/ppt/slideLayouts/slideLayout22.xml"/>
  <Override ContentType="application/vnd.openxmlformats-officedocument.theme+xml" PartName="/ppt/theme/theme3.xml"/>
  <Override ContentType="application/vnd.openxmlformats-officedocument.presentationml.slideLayout+xml" PartName="/ppt/slideLayouts/slideLayout23.xml"/>
  <Override ContentType="application/vnd.openxmlformats-officedocument.theme+xml" PartName="/ppt/theme/theme4.xml"/>
  <Override ContentType="application/vnd.openxmlformats-officedocument.presentationml.slideLayout+xml" PartName="/ppt/slideLayouts/slideLayout24.xml"/>
  <Override ContentType="application/vnd.openxmlformats-officedocument.theme+xml" PartName="/ppt/theme/theme5.xml"/>
  <Override ContentType="application/vnd.openxmlformats-officedocument.presentationml.slideLayout+xml" PartName="/ppt/slideLayouts/slideLayout25.xml"/>
  <Override ContentType="application/vnd.openxmlformats-officedocument.theme+xml" PartName="/ppt/theme/theme6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theme+xml" PartName="/ppt/theme/theme7.xml"/>
  <Override ContentType="application/vnd.openxmlformats-officedocument.presentationml.slideLayout+xml" PartName="/ppt/slideLayouts/slideLayout28.xml"/>
  <Override ContentType="application/vnd.openxmlformats-officedocument.theme+xml" PartName="/ppt/theme/theme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theme+xml" PartName="/ppt/theme/theme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theme+xml" PartName="/ppt/theme/theme1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theme+xml" PartName="/ppt/theme/theme11.xml"/>
  <Override ContentType="application/vnd.openxmlformats-officedocument.presentationml.slideLayout+xml" PartName="/ppt/slideLayouts/slideLayout35.xml"/>
  <Override ContentType="application/vnd.openxmlformats-officedocument.theme+xml" PartName="/ppt/theme/theme12.xml"/>
  <Override ContentType="application/vnd.openxmlformats-officedocument.presentationml.slideLayout+xml" PartName="/ppt/slideLayouts/slideLayout36.xml"/>
  <Override ContentType="application/vnd.openxmlformats-officedocument.theme+xml" PartName="/ppt/theme/theme1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theme+xml" PartName="/ppt/theme/theme14.xml"/>
  <Override ContentType="application/vnd.openxmlformats-officedocument.presentationml.slideLayout+xml" PartName="/ppt/slideLayouts/slideLayout39.xml"/>
  <Override ContentType="application/vnd.openxmlformats-officedocument.theme+xml" PartName="/ppt/theme/theme15.xml"/>
  <Override ContentType="application/vnd.openxmlformats-officedocument.presentationml.slideLayout+xml" PartName="/ppt/slideLayouts/slideLayout40.xml"/>
  <Override ContentType="application/vnd.openxmlformats-officedocument.theme+xml" PartName="/ppt/theme/theme16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theme+xml" PartName="/ppt/theme/theme17.xml"/>
  <Override ContentType="application/vnd.openxmlformats-officedocument.theme+xml" PartName="/ppt/theme/theme18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+xml" PartName="/ppt/charts/chart2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drawingml.chart+xml" PartName="/ppt/charts/chart3.xml"/>
  <Override ContentType="application/vnd.ms-office.chartstyle+xml" PartName="/ppt/charts/style3.xml"/>
  <Override ContentType="application/vnd.ms-office.chartcolorstyle+xml" PartName="/ppt/charts/colors3.xml"/>
  <Override ContentType="application/vnd.openxmlformats-officedocument.drawingml.chart+xml" PartName="/ppt/charts/chart4.xml"/>
  <Override ContentType="application/vnd.ms-office.chartstyle+xml" PartName="/ppt/charts/style4.xml"/>
  <Override ContentType="application/vnd.ms-office.chartcolorstyle+xml" PartName="/ppt/charts/colors4.xml"/>
  <Override ContentType="application/vnd.openxmlformats-officedocument.presentationml.notesSlide+xml" PartName="/ppt/notesSlides/notesSlide3.xml"/>
  <Override ContentType="application/vnd.openxmlformats-officedocument.drawingml.chart+xml" PartName="/ppt/charts/chart5.xml"/>
  <Override ContentType="application/vnd.ms-office.chartstyle+xml" PartName="/ppt/charts/style5.xml"/>
  <Override ContentType="application/vnd.ms-office.chartcolorstyle+xml" PartName="/ppt/charts/colors5.xml"/>
  <Override ContentType="application/vnd.openxmlformats-officedocument.presentationml.notesSlide+xml" PartName="/ppt/notesSlides/notesSlide4.xml"/>
  <Override ContentType="application/vnd.openxmlformats-officedocument.drawingml.chart+xml" PartName="/ppt/charts/chart6.xml"/>
  <Override ContentType="application/vnd.ms-office.chartstyle+xml" PartName="/ppt/charts/style6.xml"/>
  <Override ContentType="application/vnd.ms-office.chartcolorstyle+xml" PartName="/ppt/charts/colors6.xml"/>
  <Override ContentType="application/vnd.openxmlformats-officedocument.drawingml.chart+xml" PartName="/ppt/charts/chart7.xml"/>
  <Override ContentType="application/vnd.openxmlformats-officedocument.drawingml.chart+xml" PartName="/ppt/charts/chart8.xml"/>
  <Override ContentType="application/vnd.ms-office.chartstyle+xml" PartName="/ppt/charts/style7.xml"/>
  <Override ContentType="application/vnd.ms-office.chartcolorstyle+xml" PartName="/ppt/charts/colors7.xml"/>
  <Override ContentType="application/vnd.openxmlformats-officedocument.drawingml.chart+xml" PartName="/ppt/charts/chart9.xml"/>
  <Override ContentType="application/vnd.ms-office.chartstyle+xml" PartName="/ppt/charts/style8.xml"/>
  <Override ContentType="application/vnd.ms-office.chartcolorstyle+xml" PartName="/ppt/charts/colors8.xml"/>
  <Override ContentType="application/vnd.openxmlformats-officedocument.drawingml.chart+xml" PartName="/ppt/charts/chart10.xml"/>
  <Override ContentType="application/vnd.openxmlformats-officedocument.drawingml.chart+xml" PartName="/ppt/charts/chart11.xml"/>
  <Override ContentType="application/vnd.openxmlformats-officedocument.drawingml.chart+xml" PartName="/ppt/charts/chart12.xml"/>
  <Override ContentType="application/vnd.openxmlformats-officedocument.presentationml.notesSlide+xml" PartName="/ppt/notesSlides/notesSlide5.xml"/>
  <Override ContentType="application/vnd.openxmlformats-officedocument.drawingml.chart+xml" PartName="/ppt/charts/chart13.xml"/>
  <Override ContentType="application/vnd.ms-office.chartstyle+xml" PartName="/ppt/charts/style9.xml"/>
  <Override ContentType="application/vnd.ms-office.chartcolorstyle+xml" PartName="/ppt/charts/colors9.xml"/>
  <Override ContentType="application/vnd.openxmlformats-officedocument.drawingml.chart+xml" PartName="/ppt/charts/chart14.xml"/>
  <Override ContentType="application/vnd.ms-office.chartstyle+xml" PartName="/ppt/charts/style10.xml"/>
  <Override ContentType="application/vnd.ms-office.chartcolorstyle+xml" PartName="/ppt/charts/colors10.xml"/>
  <Override ContentType="application/vnd.openxmlformats-officedocument.drawingml.chart+xml" PartName="/ppt/charts/chart15.xml"/>
  <Override ContentType="application/vnd.ms-office.chartstyle+xml" PartName="/ppt/charts/style11.xml"/>
  <Override ContentType="application/vnd.ms-office.chartcolorstyle+xml" PartName="/ppt/charts/colors11.xml"/>
  <Override ContentType="application/vnd.openxmlformats-officedocument.drawingml.chart+xml" PartName="/ppt/charts/chart16.xml"/>
  <Override ContentType="application/vnd.ms-office.chartstyle+xml" PartName="/ppt/charts/style12.xml"/>
  <Override ContentType="application/vnd.ms-office.chartcolorstyle+xml" PartName="/ppt/charts/colors12.xml"/>
  <Override ContentType="application/vnd.openxmlformats-officedocument.drawingml.chart+xml" PartName="/ppt/charts/chart17.xml"/>
  <Override ContentType="application/vnd.ms-office.chartstyle+xml" PartName="/ppt/charts/style13.xml"/>
  <Override ContentType="application/vnd.ms-office.chartcolorstyle+xml" PartName="/ppt/charts/colors13.xml"/>
  <Override ContentType="application/vnd.openxmlformats-officedocument.drawingml.chart+xml" PartName="/ppt/charts/chart18.xml"/>
  <Override ContentType="application/vnd.ms-office.chartstyle+xml" PartName="/ppt/charts/style14.xml"/>
  <Override ContentType="application/vnd.ms-office.chartcolorstyle+xml" PartName="/ppt/charts/colors14.xml"/>
  <Override ContentType="application/vnd.openxmlformats-officedocument.presentationml.notesSlide+xml" PartName="/ppt/notesSlides/notesSlide6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13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presentationml.notesSlide+xml" PartName="/ppt/notesSlides/notesSlide14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drawingml.chart+xml" PartName="/ppt/charts/chart19.xml"/>
  <Override ContentType="application/vnd.ms-office.chartstyle+xml" PartName="/ppt/charts/style15.xml"/>
  <Override ContentType="application/vnd.ms-office.chartcolorstyle+xml" PartName="/ppt/charts/colors15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3" r:id="rId3"/>
    <p:sldMasterId id="2147483695" r:id="rId4"/>
    <p:sldMasterId id="2147483697" r:id="rId5"/>
    <p:sldMasterId id="2147483699" r:id="rId6"/>
    <p:sldMasterId id="2147483701" r:id="rId7"/>
    <p:sldMasterId id="2147483716" r:id="rId8"/>
    <p:sldMasterId id="2147483718" r:id="rId9"/>
    <p:sldMasterId id="2147483721" r:id="rId10"/>
    <p:sldMasterId id="2147483784" r:id="rId11"/>
    <p:sldMasterId id="2147483799" r:id="rId12"/>
    <p:sldMasterId id="2147483860" r:id="rId13"/>
    <p:sldMasterId id="2147483862" r:id="rId14"/>
    <p:sldMasterId id="2147483878" r:id="rId15"/>
    <p:sldMasterId id="2147483880" r:id="rId16"/>
    <p:sldMasterId id="2147483884" r:id="rId17"/>
  </p:sldMasterIdLst>
  <p:notesMasterIdLst>
    <p:notesMasterId r:id="rId58"/>
  </p:notesMasterIdLst>
  <p:sldIdLst>
    <p:sldId id="394" r:id="rId18"/>
    <p:sldId id="423" r:id="rId19"/>
    <p:sldId id="424" r:id="rId20"/>
    <p:sldId id="422" r:id="rId21"/>
    <p:sldId id="260" r:id="rId22"/>
    <p:sldId id="270" r:id="rId23"/>
    <p:sldId id="411" r:id="rId24"/>
    <p:sldId id="377" r:id="rId25"/>
    <p:sldId id="266" r:id="rId26"/>
    <p:sldId id="272" r:id="rId27"/>
    <p:sldId id="420" r:id="rId28"/>
    <p:sldId id="288" r:id="rId29"/>
    <p:sldId id="291" r:id="rId30"/>
    <p:sldId id="425" r:id="rId31"/>
    <p:sldId id="419" r:id="rId32"/>
    <p:sldId id="400" r:id="rId33"/>
    <p:sldId id="334" r:id="rId34"/>
    <p:sldId id="309" r:id="rId35"/>
    <p:sldId id="401" r:id="rId36"/>
    <p:sldId id="385" r:id="rId37"/>
    <p:sldId id="407" r:id="rId38"/>
    <p:sldId id="412" r:id="rId39"/>
    <p:sldId id="366" r:id="rId40"/>
    <p:sldId id="405" r:id="rId41"/>
    <p:sldId id="406" r:id="rId42"/>
    <p:sldId id="418" r:id="rId43"/>
    <p:sldId id="343" r:id="rId44"/>
    <p:sldId id="413" r:id="rId45"/>
    <p:sldId id="383" r:id="rId46"/>
    <p:sldId id="361" r:id="rId47"/>
    <p:sldId id="367" r:id="rId48"/>
    <p:sldId id="426" r:id="rId49"/>
    <p:sldId id="416" r:id="rId50"/>
    <p:sldId id="399" r:id="rId51"/>
    <p:sldId id="417" r:id="rId52"/>
    <p:sldId id="392" r:id="rId53"/>
    <p:sldId id="393" r:id="rId54"/>
    <p:sldId id="427" r:id="rId55"/>
    <p:sldId id="409" r:id="rId56"/>
    <p:sldId id="258" r:id="rId57"/>
  </p:sldIdLst>
  <p:sldSz cx="14400213" cy="10799763"/>
  <p:notesSz cx="6735763" cy="9866313"/>
  <p:defaultTextStyle>
    <a:defPPr>
      <a:defRPr lang="ru-RU"/>
    </a:defPPr>
    <a:lvl1pPr marL="0" algn="l" defTabSz="1439997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1pPr>
    <a:lvl2pPr marL="719999" algn="l" defTabSz="1439997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2pPr>
    <a:lvl3pPr marL="1439997" algn="l" defTabSz="1439997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3pPr>
    <a:lvl4pPr marL="2159996" algn="l" defTabSz="1439997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4pPr>
    <a:lvl5pPr marL="2879994" algn="l" defTabSz="1439997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5pPr>
    <a:lvl6pPr marL="3599993" algn="l" defTabSz="1439997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6pPr>
    <a:lvl7pPr marL="4319991" algn="l" defTabSz="1439997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7pPr>
    <a:lvl8pPr marL="5039990" algn="l" defTabSz="1439997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8pPr>
    <a:lvl9pPr marL="5759988" algn="l" defTabSz="1439997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8" userDrawn="1">
          <p15:clr>
            <a:srgbClr val="A4A3A4"/>
          </p15:clr>
        </p15:guide>
        <p15:guide id="4" pos="8890" userDrawn="1">
          <p15:clr>
            <a:srgbClr val="A4A3A4"/>
          </p15:clr>
        </p15:guide>
        <p15:guide id="5" pos="567" userDrawn="1">
          <p15:clr>
            <a:srgbClr val="A4A3A4"/>
          </p15:clr>
        </p15:guide>
        <p15:guide id="7" orient="horz" pos="5806" userDrawn="1">
          <p15:clr>
            <a:srgbClr val="A4A3A4"/>
          </p15:clr>
        </p15:guide>
        <p15:guide id="8" pos="4535" userDrawn="1">
          <p15:clr>
            <a:srgbClr val="A4A3A4"/>
          </p15:clr>
        </p15:guide>
        <p15:guide id="9" orient="horz" pos="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5"/>
    <a:srgbClr val="0D03DB"/>
    <a:srgbClr val="FF97CB"/>
    <a:srgbClr val="05BCFE"/>
    <a:srgbClr val="E8E875"/>
    <a:srgbClr val="C292E8"/>
    <a:srgbClr val="FF0000"/>
    <a:srgbClr val="7878FF"/>
    <a:srgbClr val="66FF66"/>
    <a:srgbClr val="BB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9" autoAdjust="0"/>
    <p:restoredTop sz="96395" autoAdjust="0"/>
  </p:normalViewPr>
  <p:slideViewPr>
    <p:cSldViewPr snapToGrid="0">
      <p:cViewPr varScale="1">
        <p:scale>
          <a:sx n="52" d="100"/>
          <a:sy n="52" d="100"/>
        </p:scale>
        <p:origin x="1464" y="72"/>
      </p:cViewPr>
      <p:guideLst>
        <p:guide pos="158"/>
        <p:guide pos="8890"/>
        <p:guide pos="567"/>
        <p:guide orient="horz" pos="5806"/>
        <p:guide pos="4535"/>
        <p:guide orient="horz" pos="884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-5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presProps" Target="presProps.xml"/></Relationships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10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9.xml" Type="http://schemas.microsoft.com/office/2011/relationships/chartColorStyle"/><Relationship Id="rId1" Target="style9.xml" Type="http://schemas.microsoft.com/office/2011/relationships/chartStyle"/></Relationships>
</file>

<file path=ppt/charts/_rels/chart1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0.xml" Type="http://schemas.microsoft.com/office/2011/relationships/chartColorStyle"/><Relationship Id="rId1" Target="style10.xml" Type="http://schemas.microsoft.com/office/2011/relationships/chartStyle"/></Relationships>
</file>

<file path=ppt/charts/_rels/chart1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1.xml" Type="http://schemas.microsoft.com/office/2011/relationships/chartColorStyle"/><Relationship Id="rId1" Target="style11.xml" Type="http://schemas.microsoft.com/office/2011/relationships/chartStyle"/></Relationships>
</file>

<file path=ppt/charts/_rels/chart1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2.xml" Type="http://schemas.microsoft.com/office/2011/relationships/chartColorStyle"/><Relationship Id="rId1" Target="style12.xml" Type="http://schemas.microsoft.com/office/2011/relationships/chartStyle"/></Relationships>
</file>

<file path=ppt/charts/_rels/chart1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3.xml" Type="http://schemas.microsoft.com/office/2011/relationships/chartColorStyle"/><Relationship Id="rId1" Target="style13.xml" Type="http://schemas.microsoft.com/office/2011/relationships/chartStyle"/></Relationships>
</file>

<file path=ppt/charts/_rels/chart1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4.xml" Type="http://schemas.microsoft.com/office/2011/relationships/chartColorStyle"/><Relationship Id="rId1" Target="style14.xml" Type="http://schemas.microsoft.com/office/2011/relationships/chartStyle"/></Relationships>
</file>

<file path=ppt/charts/_rels/chart1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5.xml" Type="http://schemas.microsoft.com/office/2011/relationships/chartColorStyle"/><Relationship Id="rId1" Target="style15.xml" Type="http://schemas.microsoft.com/office/2011/relationships/chartStyle"/></Relationships>
</file>

<file path=ppt/charts/_rels/chart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_rels/chart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.xml" Type="http://schemas.microsoft.com/office/2011/relationships/chartColorStyle"/><Relationship Id="rId1" Target="style3.xml" Type="http://schemas.microsoft.com/office/2011/relationships/chartStyle"/></Relationships>
</file>

<file path=ppt/charts/_rels/chart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.xml" Type="http://schemas.microsoft.com/office/2011/relationships/chartColorStyle"/><Relationship Id="rId1" Target="style4.xml" Type="http://schemas.microsoft.com/office/2011/relationships/chartStyle"/></Relationships>
</file>

<file path=ppt/charts/_rels/chart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5.xml" Type="http://schemas.microsoft.com/office/2011/relationships/chartColorStyle"/><Relationship Id="rId1" Target="style5.xml" Type="http://schemas.microsoft.com/office/2011/relationships/chartStyle"/></Relationships>
</file>

<file path=ppt/charts/_rels/chart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6.xml" Type="http://schemas.microsoft.com/office/2011/relationships/chartColorStyle"/><Relationship Id="rId1" Target="style6.xml" Type="http://schemas.microsoft.com/office/2011/relationships/chartStyle"/></Relationships>
</file>

<file path=ppt/charts/_rels/chart7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7.xml" Type="http://schemas.microsoft.com/office/2011/relationships/chartColorStyle"/><Relationship Id="rId1" Target="style7.xml" Type="http://schemas.microsoft.com/office/2011/relationships/chartStyle"/></Relationships>
</file>

<file path=ppt/charts/_rels/chart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8.xml" Type="http://schemas.microsoft.com/office/2011/relationships/chartColorStyle"/><Relationship Id="rId1" Target="style8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4871178745026789"/>
          <c:w val="1"/>
          <c:h val="0.47173868523448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 и бюджетные кредиты от других бюджетов бюджетной системы
</c:v>
                </c:pt>
              </c:strCache>
            </c:strRef>
          </c:tx>
          <c:spPr>
            <a:solidFill>
              <a:srgbClr val="C292E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114300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Утвержденный план</c:v>
                </c:pt>
                <c:pt idx="1">
                  <c:v>Уточненный план</c:v>
                </c:pt>
                <c:pt idx="2">
                  <c:v>Исполнение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125045.9</c:v>
                </c:pt>
                <c:pt idx="1">
                  <c:v>125045.9</c:v>
                </c:pt>
                <c:pt idx="2">
                  <c:v>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8-4BF4-B545-3D3F1EA43A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Изменение остатков средств на счетах</c:v>
                </c:pt>
              </c:strCache>
            </c:strRef>
          </c:tx>
          <c:spPr>
            <a:solidFill>
              <a:srgbClr val="E8E875"/>
            </a:solidFill>
            <a:ln>
              <a:solidFill>
                <a:srgbClr val="E8E875"/>
              </a:solidFill>
            </a:ln>
            <a:effectLst/>
            <a:scene3d>
              <a:camera prst="orthographicFront"/>
              <a:lightRig rig="threePt" dir="t"/>
            </a:scene3d>
            <a:sp3d>
              <a:bevelT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292E8"/>
              </a:solidFill>
              <a:ln>
                <a:solidFill>
                  <a:srgbClr val="E8E875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114300"/>
              </a:sp3d>
            </c:spPr>
            <c:extLst>
              <c:ext xmlns:c16="http://schemas.microsoft.com/office/drawing/2014/chart" uri="{C3380CC4-5D6E-409C-BE32-E72D297353CC}">
                <c16:uniqueId val="{00000002-34FA-4AAF-92AB-FE8E6FF8873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Утвержденный план</c:v>
                </c:pt>
                <c:pt idx="1">
                  <c:v>Уточненный план</c:v>
                </c:pt>
                <c:pt idx="2">
                  <c:v>Исполнение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136208.9</c:v>
                </c:pt>
                <c:pt idx="2">
                  <c:v>116527.2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38-4BF4-B545-3D3F1EA43A1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источники внутреннего финансирования</c:v>
                </c:pt>
              </c:strCache>
            </c:strRef>
          </c:tx>
          <c:spPr>
            <a:solidFill>
              <a:srgbClr val="03B2F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4450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Утвержденный план</c:v>
                </c:pt>
                <c:pt idx="1">
                  <c:v>Уточненный план</c:v>
                </c:pt>
                <c:pt idx="2">
                  <c:v>Исполнение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95682.8</c:v>
                </c:pt>
                <c:pt idx="2">
                  <c:v>95682.8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FA-4AAF-92AB-FE8E6FF887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5"/>
        <c:axId val="586017240"/>
        <c:axId val="586017568"/>
      </c:barChart>
      <c:catAx>
        <c:axId val="586017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6017568"/>
        <c:crosses val="autoZero"/>
        <c:auto val="1"/>
        <c:lblAlgn val="ctr"/>
        <c:lblOffset val="100"/>
        <c:noMultiLvlLbl val="0"/>
      </c:catAx>
      <c:valAx>
        <c:axId val="586017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60172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383093467009851E-2"/>
          <c:y val="1.7811475792330177E-2"/>
          <c:w val="0.5209302450153489"/>
          <c:h val="0.944090995525510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>
              <a:bevelT w="88900"/>
            </a:sp3d>
          </c:spPr>
          <c:explosion val="7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88900"/>
              </a:sp3d>
            </c:spPr>
            <c:extLst>
              <c:ext xmlns:c16="http://schemas.microsoft.com/office/drawing/2014/chart" uri="{C3380CC4-5D6E-409C-BE32-E72D297353CC}">
                <c16:uniqueId val="{00000001-C689-4F96-8509-09C7F631F4B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88900"/>
              </a:sp3d>
            </c:spPr>
            <c:extLst>
              <c:ext xmlns:c16="http://schemas.microsoft.com/office/drawing/2014/chart" uri="{C3380CC4-5D6E-409C-BE32-E72D297353CC}">
                <c16:uniqueId val="{00000003-C689-4F96-8509-09C7F631F4B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88900"/>
              </a:sp3d>
            </c:spPr>
            <c:extLst>
              <c:ext xmlns:c16="http://schemas.microsoft.com/office/drawing/2014/chart" uri="{C3380CC4-5D6E-409C-BE32-E72D297353CC}">
                <c16:uniqueId val="{00000005-C689-4F96-8509-09C7F631F4BA}"/>
              </c:ext>
            </c:extLst>
          </c:dPt>
          <c:dPt>
            <c:idx val="3"/>
            <c:bubble3D val="0"/>
            <c:explosion val="1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88900"/>
              </a:sp3d>
            </c:spPr>
            <c:extLst>
              <c:ext xmlns:c16="http://schemas.microsoft.com/office/drawing/2014/chart" uri="{C3380CC4-5D6E-409C-BE32-E72D297353CC}">
                <c16:uniqueId val="{00000007-C689-4F96-8509-09C7F631F4BA}"/>
              </c:ext>
            </c:extLst>
          </c:dPt>
          <c:dPt>
            <c:idx val="4"/>
            <c:bubble3D val="0"/>
            <c:explosion val="14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88900"/>
              </a:sp3d>
            </c:spPr>
            <c:extLst>
              <c:ext xmlns:c16="http://schemas.microsoft.com/office/drawing/2014/chart" uri="{C3380CC4-5D6E-409C-BE32-E72D297353CC}">
                <c16:uniqueId val="{00000009-C689-4F96-8509-09C7F631F4BA}"/>
              </c:ext>
            </c:extLst>
          </c:dPt>
          <c:dPt>
            <c:idx val="5"/>
            <c:bubble3D val="0"/>
            <c:explosion val="9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88900"/>
              </a:sp3d>
            </c:spPr>
            <c:extLst>
              <c:ext xmlns:c16="http://schemas.microsoft.com/office/drawing/2014/chart" uri="{C3380CC4-5D6E-409C-BE32-E72D297353CC}">
                <c16:uniqueId val="{0000000B-C689-4F96-8509-09C7F631F4BA}"/>
              </c:ext>
            </c:extLst>
          </c:dPt>
          <c:dLbls>
            <c:dLbl>
              <c:idx val="0"/>
              <c:layout>
                <c:manualLayout>
                  <c:x val="5.6138952896545267E-3"/>
                  <c:y val="6.0480618633769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89-4F96-8509-09C7F631F4BA}"/>
                </c:ext>
              </c:extLst>
            </c:dLbl>
            <c:dLbl>
              <c:idx val="1"/>
              <c:layout>
                <c:manualLayout>
                  <c:x val="0"/>
                  <c:y val="-8.7023374130556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89-4F96-8509-09C7F631F4BA}"/>
                </c:ext>
              </c:extLst>
            </c:dLbl>
            <c:dLbl>
              <c:idx val="2"/>
              <c:layout>
                <c:manualLayout>
                  <c:x val="5.7405099936545301E-2"/>
                  <c:y val="-6.3959390345185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89-4F96-8509-09C7F631F4BA}"/>
                </c:ext>
              </c:extLst>
            </c:dLbl>
            <c:dLbl>
              <c:idx val="3"/>
              <c:layout>
                <c:manualLayout>
                  <c:x val="-3.7704453167183641E-2"/>
                  <c:y val="-4.1242682568901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89-4F96-8509-09C7F631F4BA}"/>
                </c:ext>
              </c:extLst>
            </c:dLbl>
            <c:dLbl>
              <c:idx val="4"/>
              <c:layout>
                <c:manualLayout>
                  <c:x val="1.3385669660004183E-3"/>
                  <c:y val="3.31182993644186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08336361914421"/>
                      <c:h val="6.50595194344703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689-4F96-8509-09C7F631F4BA}"/>
                </c:ext>
              </c:extLst>
            </c:dLbl>
            <c:dLbl>
              <c:idx val="5"/>
              <c:layout>
                <c:manualLayout>
                  <c:x val="-6.9979451817122867E-2"/>
                  <c:y val="5.35172373521308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4790251166511"/>
                      <c:h val="7.192682481964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689-4F96-8509-09C7F631F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2">
                      <a:lumMod val="75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Плата за негативное воздействие на окружающую среду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Прочие неналоговые доходы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19051.400000000001</c:v>
                </c:pt>
                <c:pt idx="1">
                  <c:v>17356.3</c:v>
                </c:pt>
                <c:pt idx="2">
                  <c:v>67454</c:v>
                </c:pt>
                <c:pt idx="3">
                  <c:v>14759.6</c:v>
                </c:pt>
                <c:pt idx="4">
                  <c:v>3243</c:v>
                </c:pt>
                <c:pt idx="5">
                  <c:v>157382.1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689-4F96-8509-09C7F631F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D03DB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D03DB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D03DB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D03DB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D03DB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D03DB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790349966022794"/>
          <c:y val="9.7391664302989411E-5"/>
          <c:w val="0.3904783607494538"/>
          <c:h val="0.972312609821385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1" u="none" strike="noStrike" kern="1200" baseline="0">
              <a:solidFill>
                <a:srgbClr val="0D03DB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374630051362351E-2"/>
          <c:y val="4.2312604984059761E-2"/>
          <c:w val="0.97167208662402171"/>
          <c:h val="0.8976035468814994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рах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invertIfNegative val="0"/>
          <c:dLbls>
            <c:dLbl>
              <c:idx val="0"/>
              <c:layout>
                <c:manualLayout>
                  <c:x val="5.5540475887124047E-3"/>
                  <c:y val="0"/>
                </c:manualLayout>
              </c:layout>
              <c:tx>
                <c:rich>
                  <a:bodyPr/>
                  <a:lstStyle/>
                  <a:p>
                    <a:fld id="{62AB7102-68BD-4D69-A9B3-BF700C0A63FB}" type="VALUE">
                      <a:rPr lang="en-US" sz="300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10777622057121"/>
                      <c:h val="0.113770596969650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74E-4CA7-87EE-953F3A2D64EA}"/>
                </c:ext>
              </c:extLst>
            </c:dLbl>
            <c:dLbl>
              <c:idx val="1"/>
              <c:layout>
                <c:manualLayout>
                  <c:x val="1.4810793569899672E-2"/>
                  <c:y val="-1.7381618981474455E-2"/>
                </c:manualLayout>
              </c:layout>
              <c:tx>
                <c:rich>
                  <a:bodyPr/>
                  <a:lstStyle/>
                  <a:p>
                    <a:fld id="{92818775-C59E-474B-AD35-AB56A16245DA}" type="VALUE">
                      <a:rPr lang="en-US" sz="300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02666496789588"/>
                      <c:h val="0.113770596969650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4E-4CA7-87EE-953F3A2D64E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chemeClr val="tx1"/>
                    </a:solidFill>
                    <a:effectLst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Уточненный план 2021</c:v>
                </c:pt>
                <c:pt idx="1">
                  <c:v>Исполнение 2021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5893358.7999999998</c:v>
                </c:pt>
                <c:pt idx="1">
                  <c:v>5752289.0999999996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D4-44FD-A758-E38BE6EF6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55"/>
        <c:axId val="143472896"/>
        <c:axId val="143519744"/>
      </c:barChart>
      <c:catAx>
        <c:axId val="143472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519744"/>
        <c:crosses val="autoZero"/>
        <c:auto val="1"/>
        <c:lblAlgn val="ctr"/>
        <c:lblOffset val="100"/>
        <c:noMultiLvlLbl val="0"/>
      </c:catAx>
      <c:valAx>
        <c:axId val="14351974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3472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233601283858391E-3"/>
          <c:y val="9.7953092474422465E-2"/>
          <c:w val="0.48619264994346784"/>
          <c:h val="0.867100490087524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/>
          </c:spPr>
          <c:explosion val="45"/>
          <c:dPt>
            <c:idx val="0"/>
            <c:bubble3D val="0"/>
            <c:spPr>
              <a:solidFill>
                <a:srgbClr val="FF66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344-4834-A2C3-F9D729680482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344-4834-A2C3-F9D729680482}"/>
              </c:ext>
            </c:extLst>
          </c:dPt>
          <c:dPt>
            <c:idx val="2"/>
            <c:bubble3D val="0"/>
            <c:spPr>
              <a:solidFill>
                <a:srgbClr val="FFCC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344-4834-A2C3-F9D729680482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E344-4834-A2C3-F9D729680482}"/>
              </c:ext>
            </c:extLst>
          </c:dPt>
          <c:dPt>
            <c:idx val="4"/>
            <c:bubble3D val="0"/>
            <c:explosion val="35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E344-4834-A2C3-F9D729680482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344-4834-A2C3-F9D729680482}"/>
              </c:ext>
            </c:extLst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E344-4834-A2C3-F9D729680482}"/>
              </c:ext>
            </c:extLst>
          </c:dPt>
          <c:dPt>
            <c:idx val="7"/>
            <c:bubble3D val="0"/>
            <c:spPr>
              <a:solidFill>
                <a:srgbClr val="FB32C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E344-4834-A2C3-F9D729680482}"/>
              </c:ext>
            </c:extLst>
          </c:dPt>
          <c:dPt>
            <c:idx val="8"/>
            <c:bubble3D val="0"/>
            <c:explosion val="48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E344-4834-A2C3-F9D729680482}"/>
              </c:ext>
            </c:extLst>
          </c:dPt>
          <c:dPt>
            <c:idx val="9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3-E344-4834-A2C3-F9D729680482}"/>
              </c:ext>
            </c:extLst>
          </c:dPt>
          <c:dLbls>
            <c:dLbl>
              <c:idx val="0"/>
              <c:layout>
                <c:manualLayout>
                  <c:x val="1.6104639115911753E-2"/>
                  <c:y val="-1.98137727029596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44-4834-A2C3-F9D729680482}"/>
                </c:ext>
              </c:extLst>
            </c:dLbl>
            <c:dLbl>
              <c:idx val="1"/>
              <c:layout>
                <c:manualLayout>
                  <c:x val="1.7988746689791398E-2"/>
                  <c:y val="-3.14915080600523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44-4834-A2C3-F9D729680482}"/>
                </c:ext>
              </c:extLst>
            </c:dLbl>
            <c:dLbl>
              <c:idx val="2"/>
              <c:layout>
                <c:manualLayout>
                  <c:x val="2.083579891530047E-2"/>
                  <c:y val="-4.59482119030229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44-4834-A2C3-F9D729680482}"/>
                </c:ext>
              </c:extLst>
            </c:dLbl>
            <c:dLbl>
              <c:idx val="3"/>
              <c:layout>
                <c:manualLayout>
                  <c:x val="-2.2742702804582654E-2"/>
                  <c:y val="3.38230574712337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44-4834-A2C3-F9D729680482}"/>
                </c:ext>
              </c:extLst>
            </c:dLbl>
            <c:dLbl>
              <c:idx val="4"/>
              <c:layout>
                <c:manualLayout>
                  <c:x val="1.395154386614456E-3"/>
                  <c:y val="9.8641665871715287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872377972429168E-2"/>
                      <c:h val="4.11101987593380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344-4834-A2C3-F9D729680482}"/>
                </c:ext>
              </c:extLst>
            </c:dLbl>
            <c:dLbl>
              <c:idx val="5"/>
              <c:layout>
                <c:manualLayout>
                  <c:x val="-2.1560574718844466E-2"/>
                  <c:y val="-1.48849194882509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44-4834-A2C3-F9D729680482}"/>
                </c:ext>
              </c:extLst>
            </c:dLbl>
            <c:dLbl>
              <c:idx val="6"/>
              <c:layout>
                <c:manualLayout>
                  <c:x val="4.7550602059344034E-3"/>
                  <c:y val="-6.713517484630149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306910312047342E-2"/>
                      <c:h val="4.77810848701446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344-4834-A2C3-F9D729680482}"/>
                </c:ext>
              </c:extLst>
            </c:dLbl>
            <c:dLbl>
              <c:idx val="7"/>
              <c:layout>
                <c:manualLayout>
                  <c:x val="-1.7985538237624086E-2"/>
                  <c:y val="-1.7957632214609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344-4834-A2C3-F9D729680482}"/>
                </c:ext>
              </c:extLst>
            </c:dLbl>
            <c:dLbl>
              <c:idx val="8"/>
              <c:layout>
                <c:manualLayout>
                  <c:x val="-2.7496658919373945E-2"/>
                  <c:y val="-6.89575248961736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44-4834-A2C3-F9D729680482}"/>
                </c:ext>
              </c:extLst>
            </c:dLbl>
            <c:dLbl>
              <c:idx val="9"/>
              <c:layout>
                <c:manualLayout>
                  <c:x val="1.3266576636006548E-2"/>
                  <c:y val="-4.20899072973129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344-4834-A2C3-F9D72968048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C0A-4EB0-92B1-7C0D769C239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8.8000000000000007</c:v>
                </c:pt>
                <c:pt idx="1">
                  <c:v>6.8</c:v>
                </c:pt>
                <c:pt idx="2">
                  <c:v>24</c:v>
                </c:pt>
                <c:pt idx="3" formatCode="0.00">
                  <c:v>0.1</c:v>
                </c:pt>
                <c:pt idx="4">
                  <c:v>46.9</c:v>
                </c:pt>
                <c:pt idx="5">
                  <c:v>4.8</c:v>
                </c:pt>
                <c:pt idx="6">
                  <c:v>2.8</c:v>
                </c:pt>
                <c:pt idx="7">
                  <c:v>4.5</c:v>
                </c:pt>
                <c:pt idx="8">
                  <c:v>0.4</c:v>
                </c:pt>
                <c:pt idx="9">
                  <c:v>0.9</c:v>
                </c:pt>
                <c:pt idx="10" formatCode="General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344-4834-A2C3-F9D729680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259238607439234"/>
          <c:y val="2.0259122918788904E-2"/>
          <c:w val="0.40878016066286921"/>
          <c:h val="0.888494335230428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1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790718409618513E-4"/>
          <c:y val="9.6075101848200256E-2"/>
          <c:w val="0.99969202542735569"/>
          <c:h val="0.79143907490930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B4E2FF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explosion val="2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92A9-4C02-93D0-2AB6007B8311}"/>
              </c:ext>
            </c:extLst>
          </c:dPt>
          <c:dPt>
            <c:idx val="1"/>
            <c:bubble3D val="0"/>
            <c:explosion val="55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92A9-4C02-93D0-2AB6007B8311}"/>
              </c:ext>
            </c:extLst>
          </c:dPt>
          <c:dLbls>
            <c:dLbl>
              <c:idx val="0"/>
              <c:layout>
                <c:manualLayout>
                  <c:x val="3.4694469519536142E-18"/>
                  <c:y val="2.3558367060133745E-3"/>
                </c:manualLayout>
              </c:layout>
              <c:numFmt formatCode="0.0%" sourceLinked="0"/>
              <c:spPr>
                <a:solidFill>
                  <a:srgbClr val="FFFF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1061209125985"/>
                      <c:h val="7.06634147463505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2A9-4C02-93D0-2AB6007B8311}"/>
                </c:ext>
              </c:extLst>
            </c:dLbl>
            <c:dLbl>
              <c:idx val="1"/>
              <c:layout>
                <c:manualLayout>
                  <c:x val="0"/>
                  <c:y val="6.125175435635017E-2"/>
                </c:manualLayout>
              </c:layout>
              <c:numFmt formatCode="0.0%" sourceLinked="0"/>
              <c:spPr>
                <a:solidFill>
                  <a:srgbClr val="FFFF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A9-4C02-93D0-2AB6007B8311}"/>
                </c:ext>
              </c:extLst>
            </c:dLbl>
            <c:numFmt formatCode="0.0%" sourceLinked="0"/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 реализацию муниципальных программ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A9-4C02-93D0-2AB6007B83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790718409618513E-4"/>
          <c:y val="9.6075101848200256E-2"/>
          <c:w val="0.99969202542735569"/>
          <c:h val="0.79143907490930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000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explosion val="2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2FEC-423F-8734-E1D80E28187F}"/>
              </c:ext>
            </c:extLst>
          </c:dPt>
          <c:dPt>
            <c:idx val="1"/>
            <c:bubble3D val="0"/>
            <c:explosion val="55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2FEC-423F-8734-E1D80E28187F}"/>
              </c:ext>
            </c:extLst>
          </c:dPt>
          <c:dLbls>
            <c:dLbl>
              <c:idx val="0"/>
              <c:layout>
                <c:manualLayout>
                  <c:x val="1.9348022048541847E-2"/>
                  <c:y val="-4.7116734120271099E-3"/>
                </c:manualLayout>
              </c:layout>
              <c:numFmt formatCode="0.0%" sourceLinked="0"/>
              <c:spPr>
                <a:solidFill>
                  <a:srgbClr val="FFFF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8956899028872"/>
                      <c:h val="6.5951741334323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FEC-423F-8734-E1D80E28187F}"/>
                </c:ext>
              </c:extLst>
            </c:dLbl>
            <c:dLbl>
              <c:idx val="1"/>
              <c:layout>
                <c:manualLayout>
                  <c:x val="0"/>
                  <c:y val="6.125175435635017E-2"/>
                </c:manualLayout>
              </c:layout>
              <c:numFmt formatCode="0.0%" sourceLinked="0"/>
              <c:spPr>
                <a:solidFill>
                  <a:srgbClr val="FFFF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EC-423F-8734-E1D80E28187F}"/>
                </c:ext>
              </c:extLst>
            </c:dLbl>
            <c:numFmt formatCode="0.0%" sourceLinked="0"/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 реализацию муниципальных программ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EC-423F-8734-E1D80E28187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790718409618513E-4"/>
          <c:y val="9.6075101848200256E-2"/>
          <c:w val="0.99969202542735569"/>
          <c:h val="0.79143907490930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explosion val="2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033-422C-93CB-C7A97EBCC106}"/>
              </c:ext>
            </c:extLst>
          </c:dPt>
          <c:dPt>
            <c:idx val="1"/>
            <c:bubble3D val="0"/>
            <c:explosion val="55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8033-422C-93CB-C7A97EBCC106}"/>
              </c:ext>
            </c:extLst>
          </c:dPt>
          <c:dLbls>
            <c:dLbl>
              <c:idx val="0"/>
              <c:layout>
                <c:manualLayout>
                  <c:x val="2.9766187766987411E-2"/>
                  <c:y val="7.0675101180404064E-3"/>
                </c:manualLayout>
              </c:layout>
              <c:numFmt formatCode="0.0%" sourceLinked="0"/>
              <c:spPr>
                <a:solidFill>
                  <a:srgbClr val="FFFF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59173399997092"/>
                      <c:h val="7.53750881583775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033-422C-93CB-C7A97EBCC106}"/>
                </c:ext>
              </c:extLst>
            </c:dLbl>
            <c:dLbl>
              <c:idx val="1"/>
              <c:layout>
                <c:manualLayout>
                  <c:x val="0"/>
                  <c:y val="6.125175435635017E-2"/>
                </c:manualLayout>
              </c:layout>
              <c:numFmt formatCode="0.0%" sourceLinked="0"/>
              <c:spPr>
                <a:solidFill>
                  <a:srgbClr val="FFFF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33-422C-93CB-C7A97EBCC106}"/>
                </c:ext>
              </c:extLst>
            </c:dLbl>
            <c:numFmt formatCode="0.0%" sourceLinked="0"/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 реализацию муниципальных программ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3-422C-93CB-C7A97EBCC1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967527777777776"/>
          <c:h val="0.999675277777777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>
                  <a:shade val="50000"/>
                  <a:shade val="75000"/>
                  <a:satMod val="125000"/>
                  <a:lumMod val="75000"/>
                </a:schemeClr>
              </a:solidFill>
            </a:ln>
          </c:spPr>
          <c:dPt>
            <c:idx val="0"/>
            <c:bubble3D val="0"/>
            <c:explosion val="46"/>
            <c:spPr>
              <a:solidFill>
                <a:srgbClr val="92D050"/>
              </a:solidFill>
              <a:ln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0" h="635000"/>
                <a:bevelB w="127000" h="127000"/>
                <a:contourClr>
                  <a:schemeClr val="accent1">
                    <a:shade val="50000"/>
                    <a:shade val="75000"/>
                    <a:satMod val="125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B29-410E-84B2-F41E8071AEA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0" h="635000"/>
                <a:bevelB w="127000" h="127000"/>
                <a:contourClr>
                  <a:schemeClr val="accent1">
                    <a:shade val="50000"/>
                    <a:shade val="75000"/>
                    <a:satMod val="125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B29-410E-84B2-F41E8071AEAB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>
                    <a:shade val="50000"/>
                    <a:shade val="75000"/>
                    <a:satMod val="125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B29-410E-84B2-F41E8071AEAB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>
                    <a:shade val="50000"/>
                    <a:shade val="75000"/>
                    <a:satMod val="125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0B92-4F72-B59C-97FDCF280BD1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Налоги на товары (работы, услуги)</c:v>
                </c:pt>
                <c:pt idx="1">
                  <c:v>Налоги на имущество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97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29-410E-84B2-F41E8071AEA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06440267116614E-2"/>
          <c:y val="1.6949573415952327E-2"/>
          <c:w val="0.97465373572220215"/>
          <c:h val="0.9187334858755292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8FCD4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invertIfNegative val="0"/>
          <c:dLbls>
            <c:dLbl>
              <c:idx val="0"/>
              <c:layout>
                <c:manualLayout>
                  <c:x val="5.2915388278633603E-2"/>
                  <c:y val="-3.334945786498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577712361072"/>
                      <c:h val="0.13861463951167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751-405C-8DE9-6337248FA1E9}"/>
                </c:ext>
              </c:extLst>
            </c:dLbl>
            <c:dLbl>
              <c:idx val="1"/>
              <c:layout>
                <c:manualLayout>
                  <c:x val="4.5076005768987945E-2"/>
                  <c:y val="-4.525997853105208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17916053385052"/>
                      <c:h val="0.124322014712400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51-405C-8DE9-6337248FA1E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Местный бюджет</c:v>
                </c:pt>
                <c:pt idx="1">
                  <c:v>Бюджеты других уровней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2249255.9</c:v>
                </c:pt>
                <c:pt idx="1">
                  <c:v>3326879.7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2AB-4066-977E-7C147259B3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31922560"/>
        <c:axId val="133038464"/>
        <c:axId val="525773344"/>
      </c:bar3DChart>
      <c:catAx>
        <c:axId val="131922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Segoe UI Semilight" panose="020B0402040204020203" pitchFamily="34" charset="0"/>
              </a:defRPr>
            </a:pPr>
            <a:endParaRPr lang="ru-RU"/>
          </a:p>
        </c:txPr>
        <c:crossAx val="133038464"/>
        <c:crosses val="autoZero"/>
        <c:auto val="1"/>
        <c:lblAlgn val="ctr"/>
        <c:lblOffset val="100"/>
        <c:noMultiLvlLbl val="0"/>
      </c:catAx>
      <c:valAx>
        <c:axId val="13303846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31922560"/>
        <c:crosses val="autoZero"/>
        <c:crossBetween val="between"/>
      </c:valAx>
      <c:serAx>
        <c:axId val="525773344"/>
        <c:scaling>
          <c:orientation val="minMax"/>
        </c:scaling>
        <c:delete val="1"/>
        <c:axPos val="b"/>
        <c:majorTickMark val="out"/>
        <c:minorTickMark val="none"/>
        <c:tickLblPos val="nextTo"/>
        <c:crossAx val="13303846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622418185249461E-2"/>
          <c:y val="1.6949573415952327E-2"/>
          <c:w val="0.95309571725407338"/>
          <c:h val="0.9013937446279680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BBD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invertIfNegative val="0"/>
          <c:dLbls>
            <c:dLbl>
              <c:idx val="0"/>
              <c:layout>
                <c:manualLayout>
                  <c:x val="3.7236700417859668E-2"/>
                  <c:y val="-7.23096042352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2C-4342-839D-B40A90B2E758}"/>
                </c:ext>
              </c:extLst>
            </c:dLbl>
            <c:dLbl>
              <c:idx val="1"/>
              <c:layout>
                <c:manualLayout>
                  <c:x val="4.5076005768987945E-2"/>
                  <c:y val="-7.5090742859645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2C-4342-839D-B40A90B2E75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Местный бюджет</c:v>
                </c:pt>
                <c:pt idx="1">
                  <c:v>Бюджеты других уровней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98302.6</c:v>
                </c:pt>
                <c:pt idx="1">
                  <c:v>77850.899999999994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7551-4DF7-B8C4-568C860B37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31922560"/>
        <c:axId val="133038464"/>
        <c:axId val="525773344"/>
      </c:bar3DChart>
      <c:catAx>
        <c:axId val="131922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Segoe UI Semilight" panose="020B0402040204020203" pitchFamily="34" charset="0"/>
              </a:defRPr>
            </a:pPr>
            <a:endParaRPr lang="ru-RU"/>
          </a:p>
        </c:txPr>
        <c:crossAx val="133038464"/>
        <c:crosses val="autoZero"/>
        <c:auto val="1"/>
        <c:lblAlgn val="ctr"/>
        <c:lblOffset val="100"/>
        <c:noMultiLvlLbl val="0"/>
      </c:catAx>
      <c:valAx>
        <c:axId val="13303846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31922560"/>
        <c:crosses val="autoZero"/>
        <c:crossBetween val="between"/>
      </c:valAx>
      <c:serAx>
        <c:axId val="525773344"/>
        <c:scaling>
          <c:orientation val="minMax"/>
        </c:scaling>
        <c:delete val="1"/>
        <c:axPos val="b"/>
        <c:majorTickMark val="out"/>
        <c:minorTickMark val="none"/>
        <c:tickLblPos val="nextTo"/>
        <c:crossAx val="13303846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rgbClr val="0D03D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>
                <a:solidFill>
                  <a:srgbClr val="0D03DB"/>
                </a:solidFill>
              </a:rPr>
              <a:t>ОРГАНИЗАЦИЯ БЛАГОУСТРОЙСТВА</a:t>
            </a:r>
          </a:p>
        </c:rich>
      </c:tx>
      <c:layout>
        <c:manualLayout>
          <c:xMode val="edge"/>
          <c:yMode val="edge"/>
          <c:x val="0.27887171137915845"/>
          <c:y val="2.818207529030033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rgbClr val="0D03DB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532022749976884E-3"/>
          <c:y val="6.2498966749700235E-2"/>
          <c:w val="0.99624679772500235"/>
          <c:h val="0.572014577899638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местного бюджета, всего, тыс. рублей</c:v>
                </c:pt>
              </c:strCache>
            </c:strRef>
          </c:tx>
          <c:spPr>
            <a:gradFill rotWithShape="1">
              <a:gsLst>
                <a:gs pos="99000">
                  <a:srgbClr val="6D85C9"/>
                </a:gs>
                <a:gs pos="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Район строения 4 по улице Нефтяников</c:v>
                </c:pt>
                <c:pt idx="1">
                  <c:v>Район строения 13 по улице Новая</c:v>
                </c:pt>
                <c:pt idx="2">
                  <c:v>Район дома 11 и строения 13/2 по улице Строителей</c:v>
                </c:pt>
                <c:pt idx="3">
                  <c:v>Район дома 7 улицы Льва Толстого и домов 1 и 3 улицы 70 лет Октября в пгт Высокий</c:v>
                </c:pt>
                <c:pt idx="4">
                  <c:v>Организация детской площадки в районе домов 30, 30/1, 30/2 по улице Ленина в пгт Высокий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3500</c:v>
                </c:pt>
                <c:pt idx="1">
                  <c:v>5000</c:v>
                </c:pt>
                <c:pt idx="2">
                  <c:v>5753.7</c:v>
                </c:pt>
                <c:pt idx="3">
                  <c:v>1492.4</c:v>
                </c:pt>
                <c:pt idx="4">
                  <c:v>2939.6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37-416C-98FC-61BC95218A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граждан, ИП и юр.лиц, тыс. рублей</c:v>
                </c:pt>
              </c:strCache>
            </c:strRef>
          </c:tx>
          <c:spPr>
            <a:gradFill rotWithShape="1">
              <a:gsLst>
                <a:gs pos="0">
                  <a:srgbClr val="FF3399"/>
                </a:gs>
                <a:gs pos="100000">
                  <a:srgbClr val="FF61B0"/>
                </a:gs>
              </a:gsLst>
              <a:lin ang="5400000" scaled="0"/>
            </a:gradFill>
            <a:ln w="6350" cap="flat" cmpd="sng" algn="ctr">
              <a:solidFill>
                <a:srgbClr val="FF3399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5980578963678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37-416C-98FC-61BC95218A4E}"/>
                </c:ext>
              </c:extLst>
            </c:dLbl>
            <c:dLbl>
              <c:idx val="4"/>
              <c:layout>
                <c:manualLayout>
                  <c:x val="0"/>
                  <c:y val="-2.11365564677253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45-4A00-82FD-D4B61BEBC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Район строения 4 по улице Нефтяников</c:v>
                </c:pt>
                <c:pt idx="1">
                  <c:v>Район строения 13 по улице Новая</c:v>
                </c:pt>
                <c:pt idx="2">
                  <c:v>Район дома 11 и строения 13/2 по улице Строителей</c:v>
                </c:pt>
                <c:pt idx="3">
                  <c:v>Район дома 7 улицы Льва Толстого и домов 1 и 3 улицы 70 лет Октября в пгт Высокий</c:v>
                </c:pt>
                <c:pt idx="4">
                  <c:v>Организация детской площадки в районе домов 30, 30/1, 30/2 по улице Ленина в пгт Высокий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900</c:v>
                </c:pt>
                <c:pt idx="1">
                  <c:v>761</c:v>
                </c:pt>
                <c:pt idx="2">
                  <c:v>1100</c:v>
                </c:pt>
                <c:pt idx="3">
                  <c:v>19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37-416C-98FC-61BC95218A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01383664"/>
        <c:axId val="501384648"/>
      </c:barChart>
      <c:catAx>
        <c:axId val="501383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2400" b="1" i="0" u="none" strike="noStrike" kern="1200" cap="none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1384648"/>
        <c:crosses val="autoZero"/>
        <c:auto val="1"/>
        <c:lblAlgn val="ctr"/>
        <c:lblOffset val="100"/>
        <c:noMultiLvlLbl val="0"/>
      </c:catAx>
      <c:valAx>
        <c:axId val="501384648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50138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33896160170856"/>
          <c:y val="9.4813044661599274E-2"/>
          <c:w val="0.3208201450066267"/>
          <c:h val="0.14047899098406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10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658570872268521E-2"/>
          <c:y val="3.9669963206169195E-2"/>
          <c:w val="0.94234142912773144"/>
          <c:h val="0.932866216112636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3399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3C2-4168-A9B5-78D29E15D145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3C2-4168-A9B5-78D29E15D145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3C2-4168-A9B5-78D29E15D145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3C2-4168-A9B5-78D29E15D145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3C2-4168-A9B5-78D29E15D145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B3C2-4168-A9B5-78D29E15D145}"/>
                </c:ext>
              </c:extLst>
            </c:dLbl>
            <c:numFmt formatCode="0.0%" sourceLinked="0"/>
            <c:spPr>
              <a:noFill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23.9</c:v>
                </c:pt>
                <c:pt idx="1">
                  <c:v>5.3</c:v>
                </c:pt>
                <c:pt idx="2">
                  <c:v>70.8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C2-4168-A9B5-78D29E15D14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658570872268521E-2"/>
          <c:y val="3.9669963206169195E-2"/>
          <c:w val="0.94234142912773144"/>
          <c:h val="0.932866216112636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3399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1C6-47A1-A47B-B8B2B9A9A72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1C6-47A1-A47B-B8B2B9A9A72D}"/>
              </c:ext>
            </c:extLst>
          </c:dPt>
          <c:dPt>
            <c:idx val="2"/>
            <c:bubble3D val="0"/>
            <c:explosion val="1"/>
            <c:spPr>
              <a:solidFill>
                <a:srgbClr val="00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1C6-47A1-A47B-B8B2B9A9A72D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1C6-47A1-A47B-B8B2B9A9A72D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1C6-47A1-A47B-B8B2B9A9A72D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41C6-47A1-A47B-B8B2B9A9A72D}"/>
                </c:ext>
              </c:extLst>
            </c:dLbl>
            <c:numFmt formatCode="0.0%" sourceLinked="0"/>
            <c:spPr>
              <a:noFill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25.7</c:v>
                </c:pt>
                <c:pt idx="1">
                  <c:v>4.9000000000000004</c:v>
                </c:pt>
                <c:pt idx="2">
                  <c:v>69.400000000000006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C6-47A1-A47B-B8B2B9A9A72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8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658570872268521E-2"/>
          <c:y val="3.9669963206169195E-2"/>
          <c:w val="0.94234142912773144"/>
          <c:h val="0.932866216112636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3399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137-4F62-A884-6D00DDA20E2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137-4F62-A884-6D00DDA20E27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137-4F62-A884-6D00DDA20E27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137-4F62-A884-6D00DDA20E27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137-4F62-A884-6D00DDA20E27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137-4F62-A884-6D00DDA20E27}"/>
                </c:ext>
              </c:extLst>
            </c:dLbl>
            <c:numFmt formatCode="0.0%" sourceLinked="0"/>
            <c:spPr>
              <a:noFill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5.0999999999999996</c:v>
                </c:pt>
                <c:pt idx="2">
                  <c:v>72.900000000000006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37-4F62-A884-6D00DDA20E2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4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legacyWireframe"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legacyWireframe"/>
      </c:spPr>
    </c:backWall>
    <c:plotArea>
      <c:layout>
        <c:manualLayout>
          <c:layoutTarget val="inner"/>
          <c:xMode val="edge"/>
          <c:yMode val="edge"/>
          <c:x val="2.1509342760861329E-3"/>
          <c:y val="4.4222462898688428E-3"/>
          <c:w val="0.99392328914437023"/>
          <c:h val="0.983314387921235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A4D8FF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plosion val="8"/>
            <c:extLst>
              <c:ext xmlns:c16="http://schemas.microsoft.com/office/drawing/2014/chart" uri="{C3380CC4-5D6E-409C-BE32-E72D297353CC}">
                <c16:uniqueId val="{00000000-1AF5-4BDB-A9DE-A2F999CD1D03}"/>
              </c:ext>
            </c:extLst>
          </c:dPt>
          <c:dPt>
            <c:idx val="1"/>
            <c:invertIfNegative val="0"/>
            <c:bubble3D val="0"/>
            <c:explosion val="10"/>
            <c:extLst>
              <c:ext xmlns:c16="http://schemas.microsoft.com/office/drawing/2014/chart" uri="{C3380CC4-5D6E-409C-BE32-E72D297353CC}">
                <c16:uniqueId val="{00000001-1AF5-4BDB-A9DE-A2F999CD1D03}"/>
              </c:ext>
            </c:extLst>
          </c:dPt>
          <c:dPt>
            <c:idx val="2"/>
            <c:invertIfNegative val="0"/>
            <c:bubble3D val="0"/>
            <c:explosion val="10"/>
            <c:extLst>
              <c:ext xmlns:c16="http://schemas.microsoft.com/office/drawing/2014/chart" uri="{C3380CC4-5D6E-409C-BE32-E72D297353CC}">
                <c16:uniqueId val="{00000002-1AF5-4BDB-A9DE-A2F999CD1D03}"/>
              </c:ext>
            </c:extLst>
          </c:dPt>
          <c:dPt>
            <c:idx val="3"/>
            <c:invertIfNegative val="0"/>
            <c:bubble3D val="0"/>
            <c:explosion val="8"/>
            <c:extLst>
              <c:ext xmlns:c16="http://schemas.microsoft.com/office/drawing/2014/chart" uri="{C3380CC4-5D6E-409C-BE32-E72D297353CC}">
                <c16:uniqueId val="{00000003-1AF5-4BDB-A9DE-A2F999CD1D03}"/>
              </c:ext>
            </c:extLst>
          </c:dPt>
          <c:dPt>
            <c:idx val="4"/>
            <c:invertIfNegative val="0"/>
            <c:bubble3D val="0"/>
            <c:explosion val="6"/>
            <c:extLst>
              <c:ext xmlns:c16="http://schemas.microsoft.com/office/drawing/2014/chart" uri="{C3380CC4-5D6E-409C-BE32-E72D297353CC}">
                <c16:uniqueId val="{00000004-1AF5-4BDB-A9DE-A2F999CD1D0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AF5-4BDB-A9DE-A2F999CD1D03}"/>
              </c:ext>
            </c:extLst>
          </c:dPt>
          <c:cat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584592.80000000005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F5-4BDB-A9DE-A2F999CD1D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3F79E6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F79E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1AF5-4BDB-A9DE-A2F999CD1D03}"/>
              </c:ext>
            </c:extLst>
          </c:dPt>
          <c:cat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652689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AF5-4BDB-A9DE-A2F999CD1D0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B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1587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B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58750"/>
              </a:sp3d>
            </c:spPr>
            <c:extLst>
              <c:ext xmlns:c16="http://schemas.microsoft.com/office/drawing/2014/chart" uri="{C3380CC4-5D6E-409C-BE32-E72D297353CC}">
                <c16:uniqueId val="{0000000B-1AF5-4BDB-A9DE-A2F999CD1D03}"/>
              </c:ext>
            </c:extLst>
          </c:dPt>
          <c:cat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2021566.2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F5-4BDB-A9DE-A2F999CD1D0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трансферы</c:v>
                </c:pt>
              </c:strCache>
            </c:strRef>
          </c:tx>
          <c:spPr>
            <a:solidFill>
              <a:srgbClr val="FF5DEE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cat>
          <c:val>
            <c:numRef>
              <c:f>Лист1!$E$2</c:f>
              <c:numCache>
                <c:formatCode>#,##0.00</c:formatCode>
                <c:ptCount val="1"/>
                <c:pt idx="0">
                  <c:v>88071.7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AF5-4BDB-A9DE-A2F999CD1D0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БП от негос. Орг.</c:v>
                </c:pt>
              </c:strCache>
            </c:strRef>
          </c:tx>
          <c:spPr>
            <a:solidFill>
              <a:srgbClr val="39A46F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cat>
          <c:val>
            <c:numRef>
              <c:f>Лист1!$F$2</c:f>
              <c:numCache>
                <c:formatCode>#,##0.00</c:formatCode>
                <c:ptCount val="1"/>
                <c:pt idx="0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AF5-4BDB-A9DE-A2F999CD1D03}"/>
            </c:ext>
          </c:extLst>
        </c:ser>
        <c:ser>
          <c:idx val="5"/>
          <c:order val="5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39A46F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AF5-4BDB-A9DE-A2F999CD1D03}"/>
            </c:ext>
          </c:extLst>
        </c:ser>
        <c:ser>
          <c:idx val="6"/>
          <c:order val="6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987D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AF5-4BDB-A9DE-A2F999CD1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2"/>
        <c:gapDepth val="0"/>
        <c:shape val="cylinder"/>
        <c:axId val="1136285456"/>
        <c:axId val="1136282504"/>
        <c:axId val="0"/>
      </c:bar3DChart>
      <c:catAx>
        <c:axId val="1136285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6282504"/>
        <c:crosses val="autoZero"/>
        <c:auto val="1"/>
        <c:lblAlgn val="ctr"/>
        <c:lblOffset val="100"/>
        <c:noMultiLvlLbl val="0"/>
      </c:catAx>
      <c:valAx>
        <c:axId val="113628250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13628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622418185249461E-2"/>
          <c:y val="1.6949573415952327E-2"/>
          <c:w val="0.95309571725407338"/>
          <c:h val="0.895460524420239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CC0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invertIfNegative val="0"/>
          <c:dLbls>
            <c:dLbl>
              <c:idx val="0"/>
              <c:layout>
                <c:manualLayout>
                  <c:x val="5.1833557742462857E-2"/>
                  <c:y val="-5.99669955202122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9BBF0F-9E93-4697-B76C-0B06AAD7C719}" type="VALUE">
                      <a:rPr lang="en-US" sz="2800"/>
                      <a:pPr>
                        <a:defRPr sz="3600" b="1"/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11051099176526"/>
                      <c:h val="0.11473667428389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EE8-43A9-A5AF-522D3C60BD27}"/>
                </c:ext>
              </c:extLst>
            </c:dLbl>
            <c:dLbl>
              <c:idx val="1"/>
              <c:layout>
                <c:manualLayout>
                  <c:x val="7.0527627747941316E-2"/>
                  <c:y val="-7.4076669865765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8EE4B93-6BDD-40AD-A9CF-CB6EECE32A95}" type="VALUE">
                      <a:rPr lang="en-US" sz="2800"/>
                      <a:pPr>
                        <a:defRPr sz="3600" b="1"/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30188554518839"/>
                      <c:h val="9.5923528264807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EE8-43A9-A5AF-522D3C60BD2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 на доходы физических лиц</c:v>
                </c:pt>
                <c:pt idx="1">
                  <c:v>Совокупный доход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920221.7</c:v>
                </c:pt>
                <c:pt idx="1">
                  <c:v>159221.5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FD09-40EA-AA21-54909EF6C2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31922560"/>
        <c:axId val="133038464"/>
        <c:axId val="525773344"/>
      </c:bar3DChart>
      <c:catAx>
        <c:axId val="131922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pPr>
            <a:endParaRPr lang="ru-RU"/>
          </a:p>
        </c:txPr>
        <c:crossAx val="133038464"/>
        <c:crosses val="autoZero"/>
        <c:auto val="1"/>
        <c:lblAlgn val="ctr"/>
        <c:lblOffset val="100"/>
        <c:noMultiLvlLbl val="0"/>
      </c:catAx>
      <c:valAx>
        <c:axId val="13303846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31922560"/>
        <c:crosses val="autoZero"/>
        <c:crossBetween val="between"/>
      </c:valAx>
      <c:serAx>
        <c:axId val="525773344"/>
        <c:scaling>
          <c:orientation val="minMax"/>
        </c:scaling>
        <c:delete val="1"/>
        <c:axPos val="b"/>
        <c:majorTickMark val="out"/>
        <c:minorTickMark val="none"/>
        <c:tickLblPos val="nextTo"/>
        <c:crossAx val="13303846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D26D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EAE-48C7-8573-51FF63F47DAD}"/>
              </c:ext>
            </c:extLst>
          </c:dPt>
          <c:dPt>
            <c:idx val="1"/>
            <c:bubble3D val="0"/>
            <c:spPr>
              <a:solidFill>
                <a:srgbClr val="FFFF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EAE-48C7-8573-51FF63F47DA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0.81200000000000006</c:v>
                </c:pt>
                <c:pt idx="1">
                  <c:v>0.188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AE-48C7-8573-51FF63F47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4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449806447231404E-2"/>
          <c:y val="0.1258630108321763"/>
          <c:w val="0.95309571725407338"/>
          <c:h val="0.5109830257884865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FFD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invertIfNegative val="0"/>
          <c:dLbls>
            <c:dLbl>
              <c:idx val="0"/>
              <c:layout>
                <c:manualLayout>
                  <c:x val="5.0312400959840603E-2"/>
                  <c:y val="-4.46546198618770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C159A3-5280-4CBE-8527-7812B9D22D1C}" type="VALUE">
                      <a:rPr lang="en-US" sz="2800"/>
                      <a:pPr>
                        <a:defRPr sz="3600" b="1"/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26502014759816"/>
                      <c:h val="0.101921251253148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1B5-44BF-8A2A-0374448E62CE}"/>
                </c:ext>
              </c:extLst>
            </c:dLbl>
            <c:dLbl>
              <c:idx val="1"/>
              <c:layout>
                <c:manualLayout>
                  <c:x val="4.5820222302712002E-2"/>
                  <c:y val="-4.68328898181316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4A94E97-6373-40EE-B1A2-DFA6986FA647}" type="VALUE">
                      <a:rPr lang="en-US" sz="2800"/>
                      <a:pPr>
                        <a:defRPr sz="3600" b="1"/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8431203875583"/>
                      <c:h val="0.110634331078166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B5-44BF-8A2A-0374448E62C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от продажи и использования имущества, находящегося в государственной и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157382.1</c:v>
                </c:pt>
                <c:pt idx="1">
                  <c:v>121864.3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07E5-4635-BA9A-915ACF74AE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31922560"/>
        <c:axId val="133038464"/>
        <c:axId val="525773344"/>
      </c:bar3DChart>
      <c:catAx>
        <c:axId val="131922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pPr>
            <a:endParaRPr lang="ru-RU"/>
          </a:p>
        </c:txPr>
        <c:crossAx val="133038464"/>
        <c:crosses val="autoZero"/>
        <c:auto val="1"/>
        <c:lblAlgn val="ctr"/>
        <c:lblOffset val="100"/>
        <c:noMultiLvlLbl val="0"/>
      </c:catAx>
      <c:valAx>
        <c:axId val="13303846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31922560"/>
        <c:crosses val="autoZero"/>
        <c:crossBetween val="between"/>
      </c:valAx>
      <c:serAx>
        <c:axId val="525773344"/>
        <c:scaling>
          <c:orientation val="minMax"/>
        </c:scaling>
        <c:delete val="1"/>
        <c:axPos val="b"/>
        <c:majorTickMark val="out"/>
        <c:minorTickMark val="none"/>
        <c:tickLblPos val="nextTo"/>
        <c:crossAx val="13303846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02702928948127E-2"/>
          <c:y val="5.4915838722598205E-2"/>
          <c:w val="0.4464243225630905"/>
          <c:h val="0.82593203676381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53D6-4E3A-8DD2-65C63DD51450}"/>
              </c:ext>
            </c:extLst>
          </c:dPt>
          <c:dPt>
            <c:idx val="1"/>
            <c:bubble3D val="0"/>
            <c:spPr>
              <a:solidFill>
                <a:srgbClr val="FF33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53D6-4E3A-8DD2-65C63DD51450}"/>
              </c:ext>
            </c:extLst>
          </c:dPt>
          <c:dPt>
            <c:idx val="2"/>
            <c:bubble3D val="0"/>
            <c:spPr>
              <a:solidFill>
                <a:srgbClr val="05B4E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53D6-4E3A-8DD2-65C63DD51450}"/>
              </c:ext>
            </c:extLst>
          </c:dPt>
          <c:dPt>
            <c:idx val="3"/>
            <c:bubble3D val="0"/>
            <c:spPr>
              <a:solidFill>
                <a:srgbClr val="954ECA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53D6-4E3A-8DD2-65C63DD51450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53D6-4E3A-8DD2-65C63DD51450}"/>
              </c:ext>
            </c:extLst>
          </c:dPt>
          <c:dPt>
            <c:idx val="5"/>
            <c:bubble3D val="0"/>
            <c:spPr>
              <a:solidFill>
                <a:srgbClr val="F6640A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B-53D6-4E3A-8DD2-65C63DD51450}"/>
              </c:ext>
            </c:extLst>
          </c:dPt>
          <c:dPt>
            <c:idx val="6"/>
            <c:bubble3D val="0"/>
            <c:spPr>
              <a:solidFill>
                <a:srgbClr val="12ECE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D-53D6-4E3A-8DD2-65C63DD51450}"/>
              </c:ext>
            </c:extLst>
          </c:dPt>
          <c:dPt>
            <c:idx val="7"/>
            <c:bubble3D val="0"/>
            <c:spPr>
              <a:solidFill>
                <a:srgbClr val="E6488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F-53D6-4E3A-8DD2-65C63DD51450}"/>
              </c:ext>
            </c:extLst>
          </c:dPt>
          <c:dPt>
            <c:idx val="8"/>
            <c:bubble3D val="0"/>
            <c:spPr>
              <a:solidFill>
                <a:srgbClr val="362CF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53D6-4E3A-8DD2-65C63DD51450}"/>
              </c:ext>
            </c:extLst>
          </c:dPt>
          <c:dLbls>
            <c:dLbl>
              <c:idx val="0"/>
              <c:layout>
                <c:manualLayout>
                  <c:x val="3.5846232548622028E-2"/>
                  <c:y val="7.91523894158899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D6-4E3A-8DD2-65C63DD51450}"/>
                </c:ext>
              </c:extLst>
            </c:dLbl>
            <c:dLbl>
              <c:idx val="1"/>
              <c:layout>
                <c:manualLayout>
                  <c:x val="-1.7867457888813446E-2"/>
                  <c:y val="2.4729507236792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D6-4E3A-8DD2-65C63DD51450}"/>
                </c:ext>
              </c:extLst>
            </c:dLbl>
            <c:dLbl>
              <c:idx val="2"/>
              <c:layout>
                <c:manualLayout>
                  <c:x val="-6.9218940965278614E-2"/>
                  <c:y val="-3.76490930759639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D6-4E3A-8DD2-65C63DD51450}"/>
                </c:ext>
              </c:extLst>
            </c:dLbl>
            <c:dLbl>
              <c:idx val="3"/>
              <c:layout>
                <c:manualLayout>
                  <c:x val="-1.4552063471394157E-2"/>
                  <c:y val="-0.122878688870164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D6-4E3A-8DD2-65C63DD51450}"/>
                </c:ext>
              </c:extLst>
            </c:dLbl>
            <c:dLbl>
              <c:idx val="4"/>
              <c:layout>
                <c:manualLayout>
                  <c:x val="3.9125247810948921E-2"/>
                  <c:y val="-0.186591313118496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D6-4E3A-8DD2-65C63DD51450}"/>
                </c:ext>
              </c:extLst>
            </c:dLbl>
            <c:dLbl>
              <c:idx val="5"/>
              <c:layout>
                <c:manualLayout>
                  <c:x val="4.7599453089393839E-2"/>
                  <c:y val="-0.103180168885243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D6-4E3A-8DD2-65C63DD51450}"/>
                </c:ext>
              </c:extLst>
            </c:dLbl>
            <c:dLbl>
              <c:idx val="6"/>
              <c:layout>
                <c:manualLayout>
                  <c:x val="3.7800079990326753E-3"/>
                  <c:y val="-3.84951881014873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D6-4E3A-8DD2-65C63DD51450}"/>
                </c:ext>
              </c:extLst>
            </c:dLbl>
            <c:dLbl>
              <c:idx val="7"/>
              <c:layout>
                <c:manualLayout>
                  <c:x val="4.5290932259354683E-2"/>
                  <c:y val="-3.48238163142992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24186302288991"/>
                      <c:h val="7.42765691897050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53D6-4E3A-8DD2-65C63DD51450}"/>
                </c:ext>
              </c:extLst>
            </c:dLbl>
            <c:dLbl>
              <c:idx val="8"/>
              <c:layout>
                <c:manualLayout>
                  <c:x val="1.9845041994921545E-2"/>
                  <c:y val="-1.3998250218722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3D6-4E3A-8DD2-65C63DD51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Налог на имущество физических лиц</c:v>
                </c:pt>
                <c:pt idx="4">
                  <c:v>Транспортный налог</c:v>
                </c:pt>
                <c:pt idx="5">
                  <c:v>Земельный налог</c:v>
                </c:pt>
                <c:pt idx="6">
                  <c:v>Государственная пошлина </c:v>
                </c:pt>
                <c:pt idx="7">
                  <c:v>Налог, взимаемый в связи с применением упрощенной системы налогообложения</c:v>
                </c:pt>
                <c:pt idx="8">
                  <c:v>Налог, взимаемый в связи с применением патентной системы налогообложения, зачисляемый в бюджеты городских округов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920221.7</c:v>
                </c:pt>
                <c:pt idx="1">
                  <c:v>14238.9</c:v>
                </c:pt>
                <c:pt idx="2">
                  <c:v>7158.5</c:v>
                </c:pt>
                <c:pt idx="3">
                  <c:v>24577.8</c:v>
                </c:pt>
                <c:pt idx="4">
                  <c:v>25173.200000000001</c:v>
                </c:pt>
                <c:pt idx="5">
                  <c:v>49016.3</c:v>
                </c:pt>
                <c:pt idx="6">
                  <c:v>10507.5</c:v>
                </c:pt>
                <c:pt idx="7">
                  <c:v>144828.5</c:v>
                </c:pt>
                <c:pt idx="8">
                  <c:v>7234.5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3D6-4E3A-8DD2-65C63DD51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4210D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585332565041302"/>
          <c:y val="0"/>
          <c:w val="0.43273989524222783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4210D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g"/><Relationship Id="rId4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565B54-059B-4268-94A2-2A471E87FB1A}" type="doc">
      <dgm:prSet loTypeId="urn:microsoft.com/office/officeart/2005/8/layout/p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39EB7D4-F175-4BFE-A510-C2B518727631}">
      <dgm:prSet phldrT="[Текст]"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Ins="144000" anchor="t"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системы образования  и молодежной политики  </a:t>
          </a:r>
          <a:b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города Мегиона </a:t>
          </a:r>
          <a:b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2019-2025 годы</a:t>
          </a:r>
        </a:p>
      </dgm:t>
    </dgm:pt>
    <dgm:pt modelId="{05D514FB-4A72-4DF9-AF4A-DC0E1AD55F8C}" type="parTrans" cxnId="{A4E858B2-A57A-42B6-A756-A228B13CFA26}">
      <dgm:prSet/>
      <dgm:spPr/>
      <dgm:t>
        <a:bodyPr/>
        <a:lstStyle/>
        <a:p>
          <a:endParaRPr lang="ru-RU"/>
        </a:p>
      </dgm:t>
    </dgm:pt>
    <dgm:pt modelId="{F3558D59-1A8C-4369-9BA5-C9E4A4B77DD3}" type="sibTrans" cxnId="{A4E858B2-A57A-42B6-A756-A228B13CFA26}">
      <dgm:prSet/>
      <dgm:spPr/>
      <dgm:t>
        <a:bodyPr/>
        <a:lstStyle/>
        <a:p>
          <a:endParaRPr lang="ru-RU"/>
        </a:p>
      </dgm:t>
    </dgm:pt>
    <dgm:pt modelId="{C049CE9F-1B5A-4020-A5D0-3A3F7BA5F1CE}">
      <dgm:prSet phldrT="[Текст]" custT="1"/>
      <dgm:spPr>
        <a:solidFill>
          <a:schemeClr val="bg1">
            <a:lumMod val="6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/>
        <a:lstStyle/>
        <a:p>
          <a:r>
            <a:rPr lang="ru-RU" sz="20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Культурное пространство </a:t>
          </a:r>
          <a:br>
            <a:rPr lang="ru-RU" sz="20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городе Мегионе </a:t>
          </a:r>
          <a:br>
            <a:rPr lang="ru-RU" sz="20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2019-2025 годы</a:t>
          </a:r>
        </a:p>
      </dgm:t>
    </dgm:pt>
    <dgm:pt modelId="{7C027964-08CB-4480-8633-EE05D70EE0A8}" type="parTrans" cxnId="{59F372D5-E1CE-46D1-BEE0-AC66EBCFE261}">
      <dgm:prSet/>
      <dgm:spPr/>
      <dgm:t>
        <a:bodyPr/>
        <a:lstStyle/>
        <a:p>
          <a:endParaRPr lang="ru-RU"/>
        </a:p>
      </dgm:t>
    </dgm:pt>
    <dgm:pt modelId="{81DA3839-6BBA-4553-BFE1-5834E4532183}" type="sibTrans" cxnId="{59F372D5-E1CE-46D1-BEE0-AC66EBCFE261}">
      <dgm:prSet/>
      <dgm:spPr/>
      <dgm:t>
        <a:bodyPr/>
        <a:lstStyle/>
        <a:p>
          <a:endParaRPr lang="ru-RU"/>
        </a:p>
      </dgm:t>
    </dgm:pt>
    <dgm:pt modelId="{0821CBB5-6511-4EAE-90C7-E54BDBE16265}">
      <dgm:prSet phldrT="[Текст]" custT="1"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доступной среды для инвалидов и других маломобильных групп населения на территории </a:t>
          </a:r>
          <a:b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города Мегиона </a:t>
          </a:r>
          <a:b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2019-2025 годы</a:t>
          </a:r>
        </a:p>
        <a:p>
          <a:pPr rtl="0"/>
          <a:r>
            <a:rPr lang="ru-RU" sz="2400" b="1" dirty="0" smtClean="0">
              <a:solidFill>
                <a:srgbClr val="0D03D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1 357,2 тыс. руб.</a:t>
          </a:r>
          <a:endParaRPr lang="ru-RU" sz="2400" b="1" dirty="0">
            <a:solidFill>
              <a:srgbClr val="0D03DB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2137C3-B947-4B3A-BCE7-0A9850EC5C3A}" type="parTrans" cxnId="{3E022A66-33AD-4AEE-97EE-4904ECD31A63}">
      <dgm:prSet/>
      <dgm:spPr/>
      <dgm:t>
        <a:bodyPr/>
        <a:lstStyle/>
        <a:p>
          <a:endParaRPr lang="ru-RU"/>
        </a:p>
      </dgm:t>
    </dgm:pt>
    <dgm:pt modelId="{C8519DCD-1BEF-4CF9-85D4-F6AFA140A176}" type="sibTrans" cxnId="{3E022A66-33AD-4AEE-97EE-4904ECD31A63}">
      <dgm:prSet/>
      <dgm:spPr/>
      <dgm:t>
        <a:bodyPr/>
        <a:lstStyle/>
        <a:p>
          <a:endParaRPr lang="ru-RU"/>
        </a:p>
      </dgm:t>
    </dgm:pt>
    <dgm:pt modelId="{4180611C-3104-4505-94E4-A48DF29ABC1B}">
      <dgm:prSet phldrT="[Текст]" custT="1"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физической культуры и спорта </a:t>
          </a:r>
          <a:b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городе Мегионе </a:t>
          </a:r>
          <a:b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2019-2025 годы</a:t>
          </a:r>
        </a:p>
      </dgm:t>
    </dgm:pt>
    <dgm:pt modelId="{0E22EE4C-C521-43A5-AE08-CE14B344A7B5}" type="sibTrans" cxnId="{6417C13E-6D64-4EFA-8E60-7542908309FA}">
      <dgm:prSet/>
      <dgm:spPr/>
      <dgm:t>
        <a:bodyPr/>
        <a:lstStyle/>
        <a:p>
          <a:endParaRPr lang="ru-RU"/>
        </a:p>
      </dgm:t>
    </dgm:pt>
    <dgm:pt modelId="{43A5E3A8-9A73-4397-BB49-2ABE22800E10}" type="parTrans" cxnId="{6417C13E-6D64-4EFA-8E60-7542908309FA}">
      <dgm:prSet/>
      <dgm:spPr/>
      <dgm:t>
        <a:bodyPr/>
        <a:lstStyle/>
        <a:p>
          <a:endParaRPr lang="ru-RU"/>
        </a:p>
      </dgm:t>
    </dgm:pt>
    <dgm:pt modelId="{A5F18B02-D66F-4627-8280-D4807113A322}" type="pres">
      <dgm:prSet presAssocID="{D3565B54-059B-4268-94A2-2A471E87FB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9D737E-328D-4A37-AC7C-E7CE05ACA9BF}" type="pres">
      <dgm:prSet presAssocID="{D3565B54-059B-4268-94A2-2A471E87FB1A}" presName="bkgdShp" presStyleLbl="alignAccFollowNode1" presStyleIdx="0" presStyleCnt="1" custLinFactNeighborX="355" custLinFactNeighborY="1187"/>
      <dgm:spPr>
        <a:solidFill>
          <a:srgbClr val="BED8E4">
            <a:alpha val="90000"/>
          </a:srgbClr>
        </a:solidFill>
        <a:ln w="9525" cap="rnd">
          <a:solidFill>
            <a:srgbClr val="BED8E4">
              <a:alpha val="56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B828B49B-7100-40A6-8905-DA5D75EDAC68}" type="pres">
      <dgm:prSet presAssocID="{D3565B54-059B-4268-94A2-2A471E87FB1A}" presName="linComp" presStyleCnt="0"/>
      <dgm:spPr/>
      <dgm:t>
        <a:bodyPr/>
        <a:lstStyle/>
        <a:p>
          <a:endParaRPr lang="ru-RU"/>
        </a:p>
      </dgm:t>
    </dgm:pt>
    <dgm:pt modelId="{B66C59F1-A8F7-403C-8F66-E77895B7573C}" type="pres">
      <dgm:prSet presAssocID="{C049CE9F-1B5A-4020-A5D0-3A3F7BA5F1CE}" presName="compNode" presStyleCnt="0"/>
      <dgm:spPr/>
      <dgm:t>
        <a:bodyPr/>
        <a:lstStyle/>
        <a:p>
          <a:endParaRPr lang="ru-RU"/>
        </a:p>
      </dgm:t>
    </dgm:pt>
    <dgm:pt modelId="{D866E4FC-0DC4-48F3-8F7F-A668FEFC6C60}" type="pres">
      <dgm:prSet presAssocID="{C049CE9F-1B5A-4020-A5D0-3A3F7BA5F1CE}" presName="node" presStyleLbl="node1" presStyleIdx="0" presStyleCnt="4" custScaleY="72280" custLinFactNeighborX="-309" custLinFactNeighborY="-19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E80BF-A91E-459A-AA70-4224BFBD2B51}" type="pres">
      <dgm:prSet presAssocID="{C049CE9F-1B5A-4020-A5D0-3A3F7BA5F1CE}" presName="invisiNode" presStyleLbl="node1" presStyleIdx="0" presStyleCnt="4"/>
      <dgm:spPr/>
      <dgm:t>
        <a:bodyPr/>
        <a:lstStyle/>
        <a:p>
          <a:endParaRPr lang="ru-RU"/>
        </a:p>
      </dgm:t>
    </dgm:pt>
    <dgm:pt modelId="{24AEF3EB-57F0-4B3C-AE2D-AAC97D5F9D1F}" type="pres">
      <dgm:prSet presAssocID="{C049CE9F-1B5A-4020-A5D0-3A3F7BA5F1CE}" presName="imagNode" presStyleLbl="fgImgPlace1" presStyleIdx="0" presStyleCnt="4" custLinFactNeighborX="-474" custLinFactNeighborY="-1141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reflection blurRad="38100" stA="25000" endPos="20000" dist="25400" dir="5400000" sy="-100000" algn="bl" rotWithShape="0"/>
        </a:effectLst>
        <a:scene3d>
          <a:camera prst="orthographicFront"/>
          <a:lightRig rig="threePt" dir="t"/>
        </a:scene3d>
        <a:sp3d contourW="12700">
          <a:bevelT w="50800"/>
          <a:contourClr>
            <a:schemeClr val="bg2">
              <a:lumMod val="90000"/>
            </a:schemeClr>
          </a:contourClr>
        </a:sp3d>
      </dgm:spPr>
      <dgm:t>
        <a:bodyPr/>
        <a:lstStyle/>
        <a:p>
          <a:endParaRPr lang="ru-RU"/>
        </a:p>
      </dgm:t>
    </dgm:pt>
    <dgm:pt modelId="{3CF80547-C51D-4245-B76F-8CD46D47E740}" type="pres">
      <dgm:prSet presAssocID="{81DA3839-6BBA-4553-BFE1-5834E45321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7C15165-C9C0-432D-9B2F-D5B0BF46CED3}" type="pres">
      <dgm:prSet presAssocID="{4180611C-3104-4505-94E4-A48DF29ABC1B}" presName="compNode" presStyleCnt="0"/>
      <dgm:spPr/>
      <dgm:t>
        <a:bodyPr/>
        <a:lstStyle/>
        <a:p>
          <a:endParaRPr lang="ru-RU"/>
        </a:p>
      </dgm:t>
    </dgm:pt>
    <dgm:pt modelId="{BCD77C31-A1E1-4AC0-88BF-3BB0BBC4B4A5}" type="pres">
      <dgm:prSet presAssocID="{4180611C-3104-4505-94E4-A48DF29ABC1B}" presName="node" presStyleLbl="node1" presStyleIdx="1" presStyleCnt="4" custScaleY="72280" custLinFactNeighborY="-19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FAD75-E107-442A-B93F-D110C6D11071}" type="pres">
      <dgm:prSet presAssocID="{4180611C-3104-4505-94E4-A48DF29ABC1B}" presName="invisiNode" presStyleLbl="node1" presStyleIdx="1" presStyleCnt="4"/>
      <dgm:spPr/>
      <dgm:t>
        <a:bodyPr/>
        <a:lstStyle/>
        <a:p>
          <a:endParaRPr lang="ru-RU"/>
        </a:p>
      </dgm:t>
    </dgm:pt>
    <dgm:pt modelId="{E7EA5445-9186-4D9E-8427-5BD2B6464343}" type="pres">
      <dgm:prSet presAssocID="{4180611C-3104-4505-94E4-A48DF29ABC1B}" presName="imagNode" presStyleLbl="fgImgPlace1" presStyleIdx="1" presStyleCnt="4" custLinFactNeighborY="-1141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reflection blurRad="38100" stA="25000" endPos="20000" dist="25400" dir="5400000" sy="-100000" algn="bl" rotWithShape="0"/>
        </a:effectLst>
        <a:scene3d>
          <a:camera prst="orthographicFront"/>
          <a:lightRig rig="threePt" dir="t"/>
        </a:scene3d>
        <a:sp3d contourW="12700">
          <a:bevelT w="50800"/>
          <a:contourClr>
            <a:schemeClr val="bg2">
              <a:lumMod val="90000"/>
            </a:schemeClr>
          </a:contourClr>
        </a:sp3d>
      </dgm:spPr>
      <dgm:t>
        <a:bodyPr/>
        <a:lstStyle/>
        <a:p>
          <a:endParaRPr lang="ru-RU"/>
        </a:p>
      </dgm:t>
    </dgm:pt>
    <dgm:pt modelId="{AD7647A0-A434-4F2E-A6D6-0758CD85110D}" type="pres">
      <dgm:prSet presAssocID="{0E22EE4C-C521-43A5-AE08-CE14B344A7B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4409CE-4059-4A69-AD1A-340D9B5472C2}" type="pres">
      <dgm:prSet presAssocID="{0821CBB5-6511-4EAE-90C7-E54BDBE16265}" presName="compNode" presStyleCnt="0"/>
      <dgm:spPr/>
      <dgm:t>
        <a:bodyPr/>
        <a:lstStyle/>
        <a:p>
          <a:endParaRPr lang="ru-RU"/>
        </a:p>
      </dgm:t>
    </dgm:pt>
    <dgm:pt modelId="{7FCA049E-7F33-4F17-8F24-C7841521D4C3}" type="pres">
      <dgm:prSet presAssocID="{0821CBB5-6511-4EAE-90C7-E54BDBE16265}" presName="node" presStyleLbl="node1" presStyleIdx="2" presStyleCnt="4" custScaleY="72280" custLinFactNeighborX="897" custLinFactNeighborY="-19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BE85D-82EF-472E-B25A-9CCEE14BAD01}" type="pres">
      <dgm:prSet presAssocID="{0821CBB5-6511-4EAE-90C7-E54BDBE16265}" presName="invisiNode" presStyleLbl="node1" presStyleIdx="2" presStyleCnt="4"/>
      <dgm:spPr/>
      <dgm:t>
        <a:bodyPr/>
        <a:lstStyle/>
        <a:p>
          <a:endParaRPr lang="ru-RU"/>
        </a:p>
      </dgm:t>
    </dgm:pt>
    <dgm:pt modelId="{D88A7843-D4B7-4AE1-B5C8-95E563881697}" type="pres">
      <dgm:prSet presAssocID="{0821CBB5-6511-4EAE-90C7-E54BDBE16265}" presName="imagNode" presStyleLbl="fgImgPlace1" presStyleIdx="2" presStyleCnt="4" custLinFactNeighborX="897" custLinFactNeighborY="-1141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reflection blurRad="38100" stA="25000" endPos="20000" dist="25400" dir="5400000" sy="-100000" algn="bl" rotWithShape="0"/>
        </a:effectLst>
        <a:scene3d>
          <a:camera prst="orthographicFront"/>
          <a:lightRig rig="threePt" dir="t"/>
        </a:scene3d>
        <a:sp3d contourW="12700">
          <a:bevelT w="50800"/>
          <a:contourClr>
            <a:schemeClr val="bg2">
              <a:lumMod val="90000"/>
            </a:schemeClr>
          </a:contourClr>
        </a:sp3d>
      </dgm:spPr>
      <dgm:t>
        <a:bodyPr/>
        <a:lstStyle/>
        <a:p>
          <a:endParaRPr lang="ru-RU"/>
        </a:p>
      </dgm:t>
    </dgm:pt>
    <dgm:pt modelId="{B42ECA0D-8A62-4115-B4A1-B800249D358C}" type="pres">
      <dgm:prSet presAssocID="{C8519DCD-1BEF-4CF9-85D4-F6AFA140A17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9840871-45D6-4F9C-B728-8DEC9CF219FC}" type="pres">
      <dgm:prSet presAssocID="{439EB7D4-F175-4BFE-A510-C2B518727631}" presName="compNode" presStyleCnt="0"/>
      <dgm:spPr/>
      <dgm:t>
        <a:bodyPr/>
        <a:lstStyle/>
        <a:p>
          <a:endParaRPr lang="ru-RU"/>
        </a:p>
      </dgm:t>
    </dgm:pt>
    <dgm:pt modelId="{73E0BE17-90EB-4753-B680-7A176E9EC357}" type="pres">
      <dgm:prSet presAssocID="{439EB7D4-F175-4BFE-A510-C2B518727631}" presName="node" presStyleLbl="node1" presStyleIdx="3" presStyleCnt="4" custScaleY="72280" custLinFactNeighborY="-19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23C8F-2DB3-4554-BCE5-2C24567C171D}" type="pres">
      <dgm:prSet presAssocID="{439EB7D4-F175-4BFE-A510-C2B518727631}" presName="invisiNode" presStyleLbl="node1" presStyleIdx="3" presStyleCnt="4"/>
      <dgm:spPr/>
      <dgm:t>
        <a:bodyPr/>
        <a:lstStyle/>
        <a:p>
          <a:endParaRPr lang="ru-RU"/>
        </a:p>
      </dgm:t>
    </dgm:pt>
    <dgm:pt modelId="{B28D9569-EEBE-48F0-9509-6C548BFA082C}" type="pres">
      <dgm:prSet presAssocID="{439EB7D4-F175-4BFE-A510-C2B518727631}" presName="imagNode" presStyleLbl="fgImgPlace1" presStyleIdx="3" presStyleCnt="4" custLinFactNeighborY="-11413"/>
      <dgm:spPr>
        <a:blipFill>
          <a:blip xmlns:r="http://schemas.openxmlformats.org/officeDocument/2006/relationships" r:embed="rId4"/>
          <a:stretch>
            <a:fillRect/>
          </a:stretch>
        </a:blipFill>
        <a:ln w="44450" cap="rnd">
          <a:solidFill>
            <a:schemeClr val="bg1"/>
          </a:solidFill>
          <a:round/>
        </a:ln>
        <a:effectLst>
          <a:reflection blurRad="38100" stA="25000" endPos="20000" dist="25400" dir="5400000" sy="-100000" algn="bl" rotWithShape="0"/>
        </a:effectLst>
        <a:scene3d>
          <a:camera prst="orthographicFront"/>
          <a:lightRig rig="threePt" dir="t"/>
        </a:scene3d>
        <a:sp3d contourW="12700">
          <a:bevelT w="50800"/>
          <a:contourClr>
            <a:schemeClr val="bg2">
              <a:lumMod val="90000"/>
            </a:schemeClr>
          </a:contourClr>
        </a:sp3d>
      </dgm:spPr>
      <dgm:t>
        <a:bodyPr/>
        <a:lstStyle/>
        <a:p>
          <a:endParaRPr lang="ru-RU"/>
        </a:p>
      </dgm:t>
    </dgm:pt>
  </dgm:ptLst>
  <dgm:cxnLst>
    <dgm:cxn modelId="{6417C13E-6D64-4EFA-8E60-7542908309FA}" srcId="{D3565B54-059B-4268-94A2-2A471E87FB1A}" destId="{4180611C-3104-4505-94E4-A48DF29ABC1B}" srcOrd="1" destOrd="0" parTransId="{43A5E3A8-9A73-4397-BB49-2ABE22800E10}" sibTransId="{0E22EE4C-C521-43A5-AE08-CE14B344A7B5}"/>
    <dgm:cxn modelId="{3E022A66-33AD-4AEE-97EE-4904ECD31A63}" srcId="{D3565B54-059B-4268-94A2-2A471E87FB1A}" destId="{0821CBB5-6511-4EAE-90C7-E54BDBE16265}" srcOrd="2" destOrd="0" parTransId="{262137C3-B947-4B3A-BCE7-0A9850EC5C3A}" sibTransId="{C8519DCD-1BEF-4CF9-85D4-F6AFA140A176}"/>
    <dgm:cxn modelId="{A4E858B2-A57A-42B6-A756-A228B13CFA26}" srcId="{D3565B54-059B-4268-94A2-2A471E87FB1A}" destId="{439EB7D4-F175-4BFE-A510-C2B518727631}" srcOrd="3" destOrd="0" parTransId="{05D514FB-4A72-4DF9-AF4A-DC0E1AD55F8C}" sibTransId="{F3558D59-1A8C-4369-9BA5-C9E4A4B77DD3}"/>
    <dgm:cxn modelId="{6D49732C-F0BE-4296-8809-7D1474277329}" type="presOf" srcId="{81DA3839-6BBA-4553-BFE1-5834E4532183}" destId="{3CF80547-C51D-4245-B76F-8CD46D47E740}" srcOrd="0" destOrd="0" presId="urn:microsoft.com/office/officeart/2005/8/layout/pList2"/>
    <dgm:cxn modelId="{68801850-7857-46B5-B73C-2400AACD7AAC}" type="presOf" srcId="{4180611C-3104-4505-94E4-A48DF29ABC1B}" destId="{BCD77C31-A1E1-4AC0-88BF-3BB0BBC4B4A5}" srcOrd="0" destOrd="0" presId="urn:microsoft.com/office/officeart/2005/8/layout/pList2"/>
    <dgm:cxn modelId="{523500FB-866B-42CF-97C6-30D592D06404}" type="presOf" srcId="{0821CBB5-6511-4EAE-90C7-E54BDBE16265}" destId="{7FCA049E-7F33-4F17-8F24-C7841521D4C3}" srcOrd="0" destOrd="0" presId="urn:microsoft.com/office/officeart/2005/8/layout/pList2"/>
    <dgm:cxn modelId="{C5061DD6-89BA-4F65-8872-7D7898DF18C7}" type="presOf" srcId="{439EB7D4-F175-4BFE-A510-C2B518727631}" destId="{73E0BE17-90EB-4753-B680-7A176E9EC357}" srcOrd="0" destOrd="0" presId="urn:microsoft.com/office/officeart/2005/8/layout/pList2"/>
    <dgm:cxn modelId="{EA55DBBE-90C5-4F70-B9A8-F002E427A2AE}" type="presOf" srcId="{C049CE9F-1B5A-4020-A5D0-3A3F7BA5F1CE}" destId="{D866E4FC-0DC4-48F3-8F7F-A668FEFC6C60}" srcOrd="0" destOrd="0" presId="urn:microsoft.com/office/officeart/2005/8/layout/pList2"/>
    <dgm:cxn modelId="{E319BD3A-5883-4E08-B320-0A8AB283AB3B}" type="presOf" srcId="{D3565B54-059B-4268-94A2-2A471E87FB1A}" destId="{A5F18B02-D66F-4627-8280-D4807113A322}" srcOrd="0" destOrd="0" presId="urn:microsoft.com/office/officeart/2005/8/layout/pList2"/>
    <dgm:cxn modelId="{59F372D5-E1CE-46D1-BEE0-AC66EBCFE261}" srcId="{D3565B54-059B-4268-94A2-2A471E87FB1A}" destId="{C049CE9F-1B5A-4020-A5D0-3A3F7BA5F1CE}" srcOrd="0" destOrd="0" parTransId="{7C027964-08CB-4480-8633-EE05D70EE0A8}" sibTransId="{81DA3839-6BBA-4553-BFE1-5834E4532183}"/>
    <dgm:cxn modelId="{4594D729-302B-4B57-A322-A99105E9F111}" type="presOf" srcId="{C8519DCD-1BEF-4CF9-85D4-F6AFA140A176}" destId="{B42ECA0D-8A62-4115-B4A1-B800249D358C}" srcOrd="0" destOrd="0" presId="urn:microsoft.com/office/officeart/2005/8/layout/pList2"/>
    <dgm:cxn modelId="{4C7DEC68-6012-4AB2-AF9E-A5004308A50E}" type="presOf" srcId="{0E22EE4C-C521-43A5-AE08-CE14B344A7B5}" destId="{AD7647A0-A434-4F2E-A6D6-0758CD85110D}" srcOrd="0" destOrd="0" presId="urn:microsoft.com/office/officeart/2005/8/layout/pList2"/>
    <dgm:cxn modelId="{CFD70FDD-9EF6-47A3-8568-DFA9B881A7B1}" type="presParOf" srcId="{A5F18B02-D66F-4627-8280-D4807113A322}" destId="{479D737E-328D-4A37-AC7C-E7CE05ACA9BF}" srcOrd="0" destOrd="0" presId="urn:microsoft.com/office/officeart/2005/8/layout/pList2"/>
    <dgm:cxn modelId="{A81C0616-E396-408C-AC85-99A95015C85E}" type="presParOf" srcId="{A5F18B02-D66F-4627-8280-D4807113A322}" destId="{B828B49B-7100-40A6-8905-DA5D75EDAC68}" srcOrd="1" destOrd="0" presId="urn:microsoft.com/office/officeart/2005/8/layout/pList2"/>
    <dgm:cxn modelId="{79356560-8CC4-4BF8-9187-BEB44A7430A0}" type="presParOf" srcId="{B828B49B-7100-40A6-8905-DA5D75EDAC68}" destId="{B66C59F1-A8F7-403C-8F66-E77895B7573C}" srcOrd="0" destOrd="0" presId="urn:microsoft.com/office/officeart/2005/8/layout/pList2"/>
    <dgm:cxn modelId="{813C2A8F-77DC-4CB4-93CB-AE5C93249716}" type="presParOf" srcId="{B66C59F1-A8F7-403C-8F66-E77895B7573C}" destId="{D866E4FC-0DC4-48F3-8F7F-A668FEFC6C60}" srcOrd="0" destOrd="0" presId="urn:microsoft.com/office/officeart/2005/8/layout/pList2"/>
    <dgm:cxn modelId="{0750EA71-7FE2-45EE-867A-1EF2F9ABA6BE}" type="presParOf" srcId="{B66C59F1-A8F7-403C-8F66-E77895B7573C}" destId="{213E80BF-A91E-459A-AA70-4224BFBD2B51}" srcOrd="1" destOrd="0" presId="urn:microsoft.com/office/officeart/2005/8/layout/pList2"/>
    <dgm:cxn modelId="{DB4B2D34-D750-42CF-A63D-0AAC08C3A6B5}" type="presParOf" srcId="{B66C59F1-A8F7-403C-8F66-E77895B7573C}" destId="{24AEF3EB-57F0-4B3C-AE2D-AAC97D5F9D1F}" srcOrd="2" destOrd="0" presId="urn:microsoft.com/office/officeart/2005/8/layout/pList2"/>
    <dgm:cxn modelId="{49C62A55-19BC-455C-91FE-81B165E544EA}" type="presParOf" srcId="{B828B49B-7100-40A6-8905-DA5D75EDAC68}" destId="{3CF80547-C51D-4245-B76F-8CD46D47E740}" srcOrd="1" destOrd="0" presId="urn:microsoft.com/office/officeart/2005/8/layout/pList2"/>
    <dgm:cxn modelId="{DDB6E196-27B3-4289-997C-DD3B1C8F42CC}" type="presParOf" srcId="{B828B49B-7100-40A6-8905-DA5D75EDAC68}" destId="{67C15165-C9C0-432D-9B2F-D5B0BF46CED3}" srcOrd="2" destOrd="0" presId="urn:microsoft.com/office/officeart/2005/8/layout/pList2"/>
    <dgm:cxn modelId="{905797F8-626F-4C60-908A-E4D332ACD830}" type="presParOf" srcId="{67C15165-C9C0-432D-9B2F-D5B0BF46CED3}" destId="{BCD77C31-A1E1-4AC0-88BF-3BB0BBC4B4A5}" srcOrd="0" destOrd="0" presId="urn:microsoft.com/office/officeart/2005/8/layout/pList2"/>
    <dgm:cxn modelId="{2067DE64-891F-4095-8974-8A64D77067AA}" type="presParOf" srcId="{67C15165-C9C0-432D-9B2F-D5B0BF46CED3}" destId="{E82FAD75-E107-442A-B93F-D110C6D11071}" srcOrd="1" destOrd="0" presId="urn:microsoft.com/office/officeart/2005/8/layout/pList2"/>
    <dgm:cxn modelId="{322D4412-AC90-4D20-A7A7-37755FF2EEBA}" type="presParOf" srcId="{67C15165-C9C0-432D-9B2F-D5B0BF46CED3}" destId="{E7EA5445-9186-4D9E-8427-5BD2B6464343}" srcOrd="2" destOrd="0" presId="urn:microsoft.com/office/officeart/2005/8/layout/pList2"/>
    <dgm:cxn modelId="{2BA6D617-EAF4-4B2B-B983-9BE2BBD0DF30}" type="presParOf" srcId="{B828B49B-7100-40A6-8905-DA5D75EDAC68}" destId="{AD7647A0-A434-4F2E-A6D6-0758CD85110D}" srcOrd="3" destOrd="0" presId="urn:microsoft.com/office/officeart/2005/8/layout/pList2"/>
    <dgm:cxn modelId="{89944CF5-4ED0-4D0C-8686-4B74765C9081}" type="presParOf" srcId="{B828B49B-7100-40A6-8905-DA5D75EDAC68}" destId="{A74409CE-4059-4A69-AD1A-340D9B5472C2}" srcOrd="4" destOrd="0" presId="urn:microsoft.com/office/officeart/2005/8/layout/pList2"/>
    <dgm:cxn modelId="{E5004B4C-6F26-4382-956A-B28F4E46968A}" type="presParOf" srcId="{A74409CE-4059-4A69-AD1A-340D9B5472C2}" destId="{7FCA049E-7F33-4F17-8F24-C7841521D4C3}" srcOrd="0" destOrd="0" presId="urn:microsoft.com/office/officeart/2005/8/layout/pList2"/>
    <dgm:cxn modelId="{5419DF7A-6C07-4B97-BFBC-46341306435C}" type="presParOf" srcId="{A74409CE-4059-4A69-AD1A-340D9B5472C2}" destId="{0A1BE85D-82EF-472E-B25A-9CCEE14BAD01}" srcOrd="1" destOrd="0" presId="urn:microsoft.com/office/officeart/2005/8/layout/pList2"/>
    <dgm:cxn modelId="{6BAE2D09-587F-4928-81A8-D8D85FEC9AFF}" type="presParOf" srcId="{A74409CE-4059-4A69-AD1A-340D9B5472C2}" destId="{D88A7843-D4B7-4AE1-B5C8-95E563881697}" srcOrd="2" destOrd="0" presId="urn:microsoft.com/office/officeart/2005/8/layout/pList2"/>
    <dgm:cxn modelId="{F9FD36FB-D1C9-435D-B8FA-1FA58204A8EC}" type="presParOf" srcId="{B828B49B-7100-40A6-8905-DA5D75EDAC68}" destId="{B42ECA0D-8A62-4115-B4A1-B800249D358C}" srcOrd="5" destOrd="0" presId="urn:microsoft.com/office/officeart/2005/8/layout/pList2"/>
    <dgm:cxn modelId="{FEF77198-78DE-4D21-B0AF-101BC1E58CC9}" type="presParOf" srcId="{B828B49B-7100-40A6-8905-DA5D75EDAC68}" destId="{79840871-45D6-4F9C-B728-8DEC9CF219FC}" srcOrd="6" destOrd="0" presId="urn:microsoft.com/office/officeart/2005/8/layout/pList2"/>
    <dgm:cxn modelId="{6866A883-3D59-4EFF-95C2-6DB4F6F3841B}" type="presParOf" srcId="{79840871-45D6-4F9C-B728-8DEC9CF219FC}" destId="{73E0BE17-90EB-4753-B680-7A176E9EC357}" srcOrd="0" destOrd="0" presId="urn:microsoft.com/office/officeart/2005/8/layout/pList2"/>
    <dgm:cxn modelId="{A2222DEA-79C6-47CD-9CEF-E0ACB013DCA9}" type="presParOf" srcId="{79840871-45D6-4F9C-B728-8DEC9CF219FC}" destId="{87E23C8F-2DB3-4554-BCE5-2C24567C171D}" srcOrd="1" destOrd="0" presId="urn:microsoft.com/office/officeart/2005/8/layout/pList2"/>
    <dgm:cxn modelId="{C92C4689-D861-4F74-A7E5-5D710F2209F0}" type="presParOf" srcId="{79840871-45D6-4F9C-B728-8DEC9CF219FC}" destId="{B28D9569-EEBE-48F0-9509-6C548BFA082C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9AC1B2-57D9-48AA-9B0B-41955ACCDC72}" type="doc">
      <dgm:prSet loTypeId="urn:microsoft.com/office/officeart/2005/8/layout/default#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592DC7-E9C1-4147-A034-35098B42F6BE}">
      <dgm:prSet custT="1"/>
      <dgm:spPr>
        <a:solidFill>
          <a:srgbClr val="66FF66"/>
        </a:solidFill>
      </dgm:spPr>
      <dgm:t>
        <a:bodyPr/>
        <a:lstStyle/>
        <a:p>
          <a:pPr rtl="0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жилищной сферы на территории города Мегиона </a:t>
          </a:r>
          <a:b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2019-2025 годах</a:t>
          </a:r>
          <a:b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768 296,0</a:t>
          </a:r>
          <a:r>
            <a: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pPr rtl="0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9BB6F-A7DF-4821-AEF4-2ED177B66081}" type="parTrans" cxnId="{4C1548C6-6C05-4A49-A1BB-CD55ED0D3260}">
      <dgm:prSet/>
      <dgm:spPr/>
      <dgm:t>
        <a:bodyPr/>
        <a:lstStyle/>
        <a:p>
          <a:endParaRPr lang="ru-RU"/>
        </a:p>
      </dgm:t>
    </dgm:pt>
    <dgm:pt modelId="{79C02E71-7DF1-4E2C-9660-DAA4A0BA5C13}" type="sibTrans" cxnId="{4C1548C6-6C05-4A49-A1BB-CD55ED0D3260}">
      <dgm:prSet/>
      <dgm:spPr/>
      <dgm:t>
        <a:bodyPr/>
        <a:lstStyle/>
        <a:p>
          <a:endParaRPr lang="ru-RU"/>
        </a:p>
      </dgm:t>
    </dgm:pt>
    <dgm:pt modelId="{9B3D3DD4-0574-4E20-B07C-CED28AA191B7}">
      <dgm:prSet custT="1"/>
      <dgm:spPr>
        <a:solidFill>
          <a:srgbClr val="FF97CB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комплекса и повышение энергетической эффективности в городе Мегионе </a:t>
          </a:r>
          <a:b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2019-2025 годы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rgbClr val="0D03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630 366,1</a:t>
          </a:r>
          <a:r>
            <a:rPr lang="en-US" sz="2800" b="1" dirty="0" smtClean="0">
              <a:solidFill>
                <a:srgbClr val="0D03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smtClean="0">
              <a:solidFill>
                <a:srgbClr val="0D03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gm:t>
    </dgm:pt>
    <dgm:pt modelId="{C1B61866-C90A-4B5D-BF74-874349235B1E}" type="parTrans" cxnId="{08C21739-460D-4D1A-AC95-E251CF332076}">
      <dgm:prSet/>
      <dgm:spPr/>
      <dgm:t>
        <a:bodyPr/>
        <a:lstStyle/>
        <a:p>
          <a:endParaRPr lang="ru-RU"/>
        </a:p>
      </dgm:t>
    </dgm:pt>
    <dgm:pt modelId="{02F5FC17-28F3-4999-AC31-F8F53D7642AF}" type="sibTrans" cxnId="{08C21739-460D-4D1A-AC95-E251CF332076}">
      <dgm:prSet/>
      <dgm:spPr/>
      <dgm:t>
        <a:bodyPr/>
        <a:lstStyle/>
        <a:p>
          <a:endParaRPr lang="ru-RU"/>
        </a:p>
      </dgm:t>
    </dgm:pt>
    <dgm:pt modelId="{84484796-567D-40B6-990B-B11150A14535}">
      <dgm:prSet custT="1"/>
      <dgm:spPr>
        <a:solidFill>
          <a:srgbClr val="7878FF"/>
        </a:solidFill>
      </dgm:spPr>
      <dgm:t>
        <a:bodyPr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системы обращения </a:t>
          </a:r>
          <a:b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отходами производства и потребления на территории города Мегиона </a:t>
          </a:r>
          <a:b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2019-2025 годы</a:t>
          </a:r>
        </a:p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ru-RU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5 091,9</a:t>
          </a:r>
          <a:r>
            <a:rPr lang="en-US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8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7BCE5-8918-4435-8EB0-8A15BF17F1EE}" type="parTrans" cxnId="{A2178404-C630-447C-AF46-FF332F0B966F}">
      <dgm:prSet/>
      <dgm:spPr/>
      <dgm:t>
        <a:bodyPr/>
        <a:lstStyle/>
        <a:p>
          <a:endParaRPr lang="ru-RU"/>
        </a:p>
      </dgm:t>
    </dgm:pt>
    <dgm:pt modelId="{43943910-4428-433A-9E69-71DF2B4F1E3A}" type="sibTrans" cxnId="{A2178404-C630-447C-AF46-FF332F0B966F}">
      <dgm:prSet/>
      <dgm:spPr/>
      <dgm:t>
        <a:bodyPr/>
        <a:lstStyle/>
        <a:p>
          <a:endParaRPr lang="ru-RU"/>
        </a:p>
      </dgm:t>
    </dgm:pt>
    <dgm:pt modelId="{1B695CC6-B099-42F8-B091-8E9EEE4EE147}">
      <dgm:prSet custT="1"/>
      <dgm:spPr>
        <a:solidFill>
          <a:srgbClr val="BBE7FF"/>
        </a:solidFill>
      </dgm:spPr>
      <dgm:t>
        <a:bodyPr/>
        <a:lstStyle/>
        <a:p>
          <a:pPr algn="ctr" rtl="0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современной </a:t>
          </a:r>
          <a:b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городской среды города Мегиона </a:t>
          </a:r>
          <a:b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2019-2025 годы</a:t>
          </a:r>
        </a:p>
        <a:p>
          <a:pPr algn="ctr" rtl="0"/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61 338,6</a:t>
          </a:r>
          <a:r>
            <a: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pPr algn="ctr" rtl="0"/>
          <a:endParaRPr lang="ru-RU" sz="2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A87B1E-A488-4FA1-93FA-309FFD02D416}" type="parTrans" cxnId="{AD3E523D-16DF-471B-8137-75DB16D0E92F}">
      <dgm:prSet/>
      <dgm:spPr/>
      <dgm:t>
        <a:bodyPr/>
        <a:lstStyle/>
        <a:p>
          <a:endParaRPr lang="ru-RU"/>
        </a:p>
      </dgm:t>
    </dgm:pt>
    <dgm:pt modelId="{32B2B167-57FF-488C-83D1-ED843FD09537}" type="sibTrans" cxnId="{AD3E523D-16DF-471B-8137-75DB16D0E92F}">
      <dgm:prSet/>
      <dgm:spPr/>
      <dgm:t>
        <a:bodyPr/>
        <a:lstStyle/>
        <a:p>
          <a:endParaRPr lang="ru-RU"/>
        </a:p>
      </dgm:t>
    </dgm:pt>
    <dgm:pt modelId="{4523786B-6699-474A-99FF-369EE6A23F4A}" type="pres">
      <dgm:prSet presAssocID="{429AC1B2-57D9-48AA-9B0B-41955ACCDC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1FB176-9BB3-4354-9B7B-AD51E40427E8}" type="pres">
      <dgm:prSet presAssocID="{58592DC7-E9C1-4147-A034-35098B42F6BE}" presName="node" presStyleLbl="node1" presStyleIdx="0" presStyleCnt="4" custScaleY="85362" custLinFactNeighborX="8" custLinFactNeighborY="24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04E3C169-3F08-43DE-92C4-CEEF734E2233}" type="pres">
      <dgm:prSet presAssocID="{79C02E71-7DF1-4E2C-9660-DAA4A0BA5C13}" presName="sibTrans" presStyleCnt="0"/>
      <dgm:spPr/>
    </dgm:pt>
    <dgm:pt modelId="{6EB01B33-E2AF-4780-AFB7-AB2F56897DAB}" type="pres">
      <dgm:prSet presAssocID="{1B695CC6-B099-42F8-B091-8E9EEE4EE147}" presName="node" presStyleLbl="node1" presStyleIdx="1" presStyleCnt="4" custScaleY="85362" custLinFactNeighborX="-237" custLinFactNeighborY="24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379B5034-B761-482A-A6E2-B8AB7EAFEB39}" type="pres">
      <dgm:prSet presAssocID="{32B2B167-57FF-488C-83D1-ED843FD09537}" presName="sibTrans" presStyleCnt="0"/>
      <dgm:spPr/>
    </dgm:pt>
    <dgm:pt modelId="{34614179-A1CC-4261-9064-5E4C67D67531}" type="pres">
      <dgm:prSet presAssocID="{9B3D3DD4-0574-4E20-B07C-CED28AA191B7}" presName="node" presStyleLbl="node1" presStyleIdx="2" presStyleCnt="4" custScaleY="85362" custLinFactNeighborX="18" custLinFactNeighborY="255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E18DD812-7065-4760-9080-26DD1491F73A}" type="pres">
      <dgm:prSet presAssocID="{02F5FC17-28F3-4999-AC31-F8F53D7642AF}" presName="sibTrans" presStyleCnt="0"/>
      <dgm:spPr/>
    </dgm:pt>
    <dgm:pt modelId="{DD63CA2B-CAAF-4DF2-9F61-2A249B3F8886}" type="pres">
      <dgm:prSet presAssocID="{84484796-567D-40B6-990B-B11150A14535}" presName="node" presStyleLbl="node1" presStyleIdx="3" presStyleCnt="4" custScaleY="85362" custLinFactNeighborX="26" custLinFactNeighborY="255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696FA1A5-460E-462F-AD31-4BB20E5B706D}" type="presOf" srcId="{1B695CC6-B099-42F8-B091-8E9EEE4EE147}" destId="{6EB01B33-E2AF-4780-AFB7-AB2F56897DAB}" srcOrd="0" destOrd="0" presId="urn:microsoft.com/office/officeart/2005/8/layout/default#3"/>
    <dgm:cxn modelId="{903EA3C1-9F86-4011-9E3C-738BB33F443F}" type="presOf" srcId="{58592DC7-E9C1-4147-A034-35098B42F6BE}" destId="{741FB176-9BB3-4354-9B7B-AD51E40427E8}" srcOrd="0" destOrd="0" presId="urn:microsoft.com/office/officeart/2005/8/layout/default#3"/>
    <dgm:cxn modelId="{603D9C9D-7F25-4639-A3F1-440C22C7FFA6}" type="presOf" srcId="{9B3D3DD4-0574-4E20-B07C-CED28AA191B7}" destId="{34614179-A1CC-4261-9064-5E4C67D67531}" srcOrd="0" destOrd="0" presId="urn:microsoft.com/office/officeart/2005/8/layout/default#3"/>
    <dgm:cxn modelId="{A4C5F4A2-0D4B-497E-AF14-092C6ABC9444}" type="presOf" srcId="{84484796-567D-40B6-990B-B11150A14535}" destId="{DD63CA2B-CAAF-4DF2-9F61-2A249B3F8886}" srcOrd="0" destOrd="0" presId="urn:microsoft.com/office/officeart/2005/8/layout/default#3"/>
    <dgm:cxn modelId="{B97A3142-BA06-4540-B7CB-6544C1722A4A}" type="presOf" srcId="{429AC1B2-57D9-48AA-9B0B-41955ACCDC72}" destId="{4523786B-6699-474A-99FF-369EE6A23F4A}" srcOrd="0" destOrd="0" presId="urn:microsoft.com/office/officeart/2005/8/layout/default#3"/>
    <dgm:cxn modelId="{AD3E523D-16DF-471B-8137-75DB16D0E92F}" srcId="{429AC1B2-57D9-48AA-9B0B-41955ACCDC72}" destId="{1B695CC6-B099-42F8-B091-8E9EEE4EE147}" srcOrd="1" destOrd="0" parTransId="{65A87B1E-A488-4FA1-93FA-309FFD02D416}" sibTransId="{32B2B167-57FF-488C-83D1-ED843FD09537}"/>
    <dgm:cxn modelId="{08C21739-460D-4D1A-AC95-E251CF332076}" srcId="{429AC1B2-57D9-48AA-9B0B-41955ACCDC72}" destId="{9B3D3DD4-0574-4E20-B07C-CED28AA191B7}" srcOrd="2" destOrd="0" parTransId="{C1B61866-C90A-4B5D-BF74-874349235B1E}" sibTransId="{02F5FC17-28F3-4999-AC31-F8F53D7642AF}"/>
    <dgm:cxn modelId="{4C1548C6-6C05-4A49-A1BB-CD55ED0D3260}" srcId="{429AC1B2-57D9-48AA-9B0B-41955ACCDC72}" destId="{58592DC7-E9C1-4147-A034-35098B42F6BE}" srcOrd="0" destOrd="0" parTransId="{5AC9BB6F-A7DF-4821-AEF4-2ED177B66081}" sibTransId="{79C02E71-7DF1-4E2C-9660-DAA4A0BA5C13}"/>
    <dgm:cxn modelId="{A2178404-C630-447C-AF46-FF332F0B966F}" srcId="{429AC1B2-57D9-48AA-9B0B-41955ACCDC72}" destId="{84484796-567D-40B6-990B-B11150A14535}" srcOrd="3" destOrd="0" parTransId="{5DA7BCE5-8918-4435-8EB0-8A15BF17F1EE}" sibTransId="{43943910-4428-433A-9E69-71DF2B4F1E3A}"/>
    <dgm:cxn modelId="{7E5AC7ED-F63D-4818-973E-AA26640E0A7A}" type="presParOf" srcId="{4523786B-6699-474A-99FF-369EE6A23F4A}" destId="{741FB176-9BB3-4354-9B7B-AD51E40427E8}" srcOrd="0" destOrd="0" presId="urn:microsoft.com/office/officeart/2005/8/layout/default#3"/>
    <dgm:cxn modelId="{A2542879-2E08-4461-B230-325F83C1252B}" type="presParOf" srcId="{4523786B-6699-474A-99FF-369EE6A23F4A}" destId="{04E3C169-3F08-43DE-92C4-CEEF734E2233}" srcOrd="1" destOrd="0" presId="urn:microsoft.com/office/officeart/2005/8/layout/default#3"/>
    <dgm:cxn modelId="{469982FD-5A1F-453A-93B6-353907AD9DD5}" type="presParOf" srcId="{4523786B-6699-474A-99FF-369EE6A23F4A}" destId="{6EB01B33-E2AF-4780-AFB7-AB2F56897DAB}" srcOrd="2" destOrd="0" presId="urn:microsoft.com/office/officeart/2005/8/layout/default#3"/>
    <dgm:cxn modelId="{71FB90E0-8317-4919-B451-B540DFBB7879}" type="presParOf" srcId="{4523786B-6699-474A-99FF-369EE6A23F4A}" destId="{379B5034-B761-482A-A6E2-B8AB7EAFEB39}" srcOrd="3" destOrd="0" presId="urn:microsoft.com/office/officeart/2005/8/layout/default#3"/>
    <dgm:cxn modelId="{CFF7F0CF-6177-4E11-B191-E9D9DAE17C7E}" type="presParOf" srcId="{4523786B-6699-474A-99FF-369EE6A23F4A}" destId="{34614179-A1CC-4261-9064-5E4C67D67531}" srcOrd="4" destOrd="0" presId="urn:microsoft.com/office/officeart/2005/8/layout/default#3"/>
    <dgm:cxn modelId="{1B357782-466D-4CE4-B78A-5BCA20A13E7F}" type="presParOf" srcId="{4523786B-6699-474A-99FF-369EE6A23F4A}" destId="{E18DD812-7065-4760-9080-26DD1491F73A}" srcOrd="5" destOrd="0" presId="urn:microsoft.com/office/officeart/2005/8/layout/default#3"/>
    <dgm:cxn modelId="{04DB3600-B574-465D-B23C-784768BA0C5E}" type="presParOf" srcId="{4523786B-6699-474A-99FF-369EE6A23F4A}" destId="{DD63CA2B-CAAF-4DF2-9F61-2A249B3F8886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9E963B-5ADD-4355-85C4-D171261383ED}" type="doc">
      <dgm:prSet loTypeId="urn:microsoft.com/office/officeart/2008/layout/VerticalCurved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8F2ED3-5183-45E1-9CF7-B90519AEB2EE}">
      <dgm:prSet phldrT="[Текст]" custT="1"/>
      <dgm:spPr>
        <a:solidFill>
          <a:srgbClr val="00B050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lIns="756000" rIns="216000"/>
        <a:lstStyle/>
        <a:p>
          <a:pPr algn="l" rtl="0"/>
          <a:r>
            <a: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объектов внешнего благоустройства (уход за газонами; снос строений; отлов безнадзорных животных; </a:t>
          </a:r>
          <a:r>
            <a:rPr lang="ru-RU" sz="22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противопаводковые</a:t>
          </a:r>
          <a:r>
            <a: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мероприятия; ремонт, содержание площадей и скверов; дезинсекция и дератизация; отсыпка территории по ул. Береговая в г. Мегионе; техническое обслуживание LED экрана объемно-световой композиции)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DC419-1572-4934-88D8-E5CAE67C555F}" type="parTrans" cxnId="{9AB856FD-0A67-4CC7-A7AA-4CD0389443A7}">
      <dgm:prSet/>
      <dgm:spPr/>
      <dgm:t>
        <a:bodyPr/>
        <a:lstStyle/>
        <a:p>
          <a:endParaRPr lang="ru-RU"/>
        </a:p>
      </dgm:t>
    </dgm:pt>
    <dgm:pt modelId="{22C3A52F-42A6-44DE-89E4-9EAEC64C374C}" type="sibTrans" cxnId="{9AB856FD-0A67-4CC7-A7AA-4CD0389443A7}">
      <dgm:prSet/>
      <dgm:spPr/>
      <dgm:t>
        <a:bodyPr/>
        <a:lstStyle/>
        <a:p>
          <a:endParaRPr lang="ru-RU"/>
        </a:p>
      </dgm:t>
    </dgm:pt>
    <dgm:pt modelId="{B6DED7DB-BF7D-4193-BAB5-6AE1985F38D5}">
      <dgm:prSet phldrT="[Текст]" custT="1"/>
      <dgm:spPr>
        <a:solidFill>
          <a:srgbClr val="FF3399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lIns="756000" rIns="216000"/>
        <a:lstStyle/>
        <a:p>
          <a:pPr algn="l" rtl="0"/>
          <a:r>
            <a:rPr lang="ru-RU" altLang="zh-CN" sz="2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rPr>
            <a:t>Предоставление населению услуг ЖКХ (вывоз жидких бытовых отходов)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358311-FA1B-4980-B441-3947A07C3E74}" type="parTrans" cxnId="{FDACDD7F-EB5B-4E48-A2FA-933E2A51A3EB}">
      <dgm:prSet/>
      <dgm:spPr/>
      <dgm:t>
        <a:bodyPr/>
        <a:lstStyle/>
        <a:p>
          <a:endParaRPr lang="ru-RU"/>
        </a:p>
      </dgm:t>
    </dgm:pt>
    <dgm:pt modelId="{5F7801C1-0F22-4E66-B729-687DD04C1B7A}" type="sibTrans" cxnId="{FDACDD7F-EB5B-4E48-A2FA-933E2A51A3EB}">
      <dgm:prSet/>
      <dgm:spPr/>
      <dgm:t>
        <a:bodyPr/>
        <a:lstStyle/>
        <a:p>
          <a:endParaRPr lang="ru-RU"/>
        </a:p>
      </dgm:t>
    </dgm:pt>
    <dgm:pt modelId="{24DA6C87-C6F6-4718-9D71-CC3331DE64CC}">
      <dgm:prSet phldrT="[Текст]" custT="1"/>
      <dgm:spPr>
        <a:solidFill>
          <a:srgbClr val="CCFF66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lIns="756000" rIns="216000"/>
        <a:lstStyle/>
        <a:p>
          <a:pPr algn="l" rtl="0"/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систем теплоснабжения, водоснабжения и водоотведения для подготовки к осенне-зимнему периоду</a:t>
          </a:r>
          <a:endParaRPr lang="ru-RU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0BB714-42CF-4911-AB91-0208CF468EC7}" type="parTrans" cxnId="{35640629-1CEF-42BD-93FA-D74E203CEC50}">
      <dgm:prSet/>
      <dgm:spPr/>
      <dgm:t>
        <a:bodyPr/>
        <a:lstStyle/>
        <a:p>
          <a:endParaRPr lang="ru-RU"/>
        </a:p>
      </dgm:t>
    </dgm:pt>
    <dgm:pt modelId="{AF8C2580-16B0-4DCE-9D01-C7F0EF8EFCE1}" type="sibTrans" cxnId="{35640629-1CEF-42BD-93FA-D74E203CEC50}">
      <dgm:prSet/>
      <dgm:spPr/>
      <dgm:t>
        <a:bodyPr/>
        <a:lstStyle/>
        <a:p>
          <a:endParaRPr lang="ru-RU"/>
        </a:p>
      </dgm:t>
    </dgm:pt>
    <dgm:pt modelId="{325213D9-E2EB-46C4-96CF-0C7EC518DE8A}">
      <dgm:prSet custT="1"/>
      <dgm:spPr>
        <a:solidFill>
          <a:srgbClr val="FFC000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lIns="756000" rIns="216000"/>
        <a:lstStyle/>
        <a:p>
          <a:pPr algn="l" rtl="0"/>
          <a:r>
            <a:rPr lang="ru-RU" sz="20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субсидий организациям, осуществляющим свою деятельность в сфере тепло-, водоснабжения и водоотведения и оказывающим коммунальные услуги населению городского округа, связанных с погашением задолженности за потребленные топливно-энергетические ресурсы</a:t>
          </a:r>
        </a:p>
      </dgm:t>
    </dgm:pt>
    <dgm:pt modelId="{9F8CD450-BC1C-4463-93C6-D381664DAE07}" type="parTrans" cxnId="{5635E4EC-A89A-49E4-AC51-A68FB7A4F819}">
      <dgm:prSet/>
      <dgm:spPr/>
      <dgm:t>
        <a:bodyPr/>
        <a:lstStyle/>
        <a:p>
          <a:endParaRPr lang="ru-RU"/>
        </a:p>
      </dgm:t>
    </dgm:pt>
    <dgm:pt modelId="{22DB5572-81CD-413E-8278-D3AD56159D28}" type="sibTrans" cxnId="{5635E4EC-A89A-49E4-AC51-A68FB7A4F819}">
      <dgm:prSet/>
      <dgm:spPr/>
      <dgm:t>
        <a:bodyPr/>
        <a:lstStyle/>
        <a:p>
          <a:endParaRPr lang="ru-RU"/>
        </a:p>
      </dgm:t>
    </dgm:pt>
    <dgm:pt modelId="{89A103DB-8CC0-4DD9-84BF-555F5390A74A}">
      <dgm:prSet phldrT="[Текст]" custT="1"/>
      <dgm:spPr>
        <a:solidFill>
          <a:srgbClr val="0000FF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lIns="756000" rIns="216000"/>
        <a:lstStyle/>
        <a:p>
          <a:pPr algn="l" rtl="0"/>
          <a:r>
            <a:rPr lang="ru-RU" altLang="zh-CN" sz="2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rPr>
            <a:t>Обслуживание сетей уличного освещения, потребление электроэнергии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238EA2-CF04-4799-8E68-D98057C2E4E9}" type="sibTrans" cxnId="{3AAE7A59-2886-4FAD-9AB5-B082D41D8342}">
      <dgm:prSet/>
      <dgm:spPr/>
      <dgm:t>
        <a:bodyPr/>
        <a:lstStyle/>
        <a:p>
          <a:endParaRPr lang="ru-RU"/>
        </a:p>
      </dgm:t>
    </dgm:pt>
    <dgm:pt modelId="{C1492EEC-90B2-43F3-ABD0-AD5128467ECD}" type="parTrans" cxnId="{3AAE7A59-2886-4FAD-9AB5-B082D41D8342}">
      <dgm:prSet/>
      <dgm:spPr/>
      <dgm:t>
        <a:bodyPr/>
        <a:lstStyle/>
        <a:p>
          <a:endParaRPr lang="ru-RU"/>
        </a:p>
      </dgm:t>
    </dgm:pt>
    <dgm:pt modelId="{AB5686BE-B12D-4F8D-B157-AA46F44B2ED0}">
      <dgm:prSet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lIns="756000" rIns="216000"/>
        <a:lstStyle/>
        <a:p>
          <a:pPr algn="l" rtl="0"/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населению услуг газоснабжения</a:t>
          </a:r>
        </a:p>
      </dgm:t>
    </dgm:pt>
    <dgm:pt modelId="{27375D7B-281B-4DBE-A75C-8F8821716CE1}" type="parTrans" cxnId="{653B8C2A-CDB9-4530-9E40-7B1EBCEFE365}">
      <dgm:prSet/>
      <dgm:spPr/>
      <dgm:t>
        <a:bodyPr/>
        <a:lstStyle/>
        <a:p>
          <a:endParaRPr lang="ru-RU"/>
        </a:p>
      </dgm:t>
    </dgm:pt>
    <dgm:pt modelId="{F7CD760C-CC9B-4A9D-9088-8D0090A89CC0}" type="sibTrans" cxnId="{653B8C2A-CDB9-4530-9E40-7B1EBCEFE365}">
      <dgm:prSet/>
      <dgm:spPr/>
      <dgm:t>
        <a:bodyPr/>
        <a:lstStyle/>
        <a:p>
          <a:endParaRPr lang="ru-RU"/>
        </a:p>
      </dgm:t>
    </dgm:pt>
    <dgm:pt modelId="{0D404811-13E3-4FDC-A280-889A027275C4}" type="pres">
      <dgm:prSet presAssocID="{B49E963B-5ADD-4355-85C4-D171261383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77E31AE-906B-43B8-927C-A41EE6185038}" type="pres">
      <dgm:prSet presAssocID="{B49E963B-5ADD-4355-85C4-D171261383ED}" presName="Name1" presStyleCnt="0"/>
      <dgm:spPr/>
      <dgm:t>
        <a:bodyPr/>
        <a:lstStyle/>
        <a:p>
          <a:endParaRPr lang="ru-RU"/>
        </a:p>
      </dgm:t>
    </dgm:pt>
    <dgm:pt modelId="{D223E35C-D5DE-4DB8-94E4-D12DF0C13741}" type="pres">
      <dgm:prSet presAssocID="{B49E963B-5ADD-4355-85C4-D171261383ED}" presName="cycle" presStyleCnt="0"/>
      <dgm:spPr/>
      <dgm:t>
        <a:bodyPr/>
        <a:lstStyle/>
        <a:p>
          <a:endParaRPr lang="ru-RU"/>
        </a:p>
      </dgm:t>
    </dgm:pt>
    <dgm:pt modelId="{F7F151B3-14E5-491C-AD7B-8F62237A241F}" type="pres">
      <dgm:prSet presAssocID="{B49E963B-5ADD-4355-85C4-D171261383ED}" presName="srcNode" presStyleLbl="node1" presStyleIdx="0" presStyleCnt="6"/>
      <dgm:spPr/>
      <dgm:t>
        <a:bodyPr/>
        <a:lstStyle/>
        <a:p>
          <a:endParaRPr lang="ru-RU"/>
        </a:p>
      </dgm:t>
    </dgm:pt>
    <dgm:pt modelId="{31E31135-F231-4958-9FCB-4A225C5F4F4A}" type="pres">
      <dgm:prSet presAssocID="{B49E963B-5ADD-4355-85C4-D171261383ED}" presName="conn" presStyleLbl="parChTrans1D2" presStyleIdx="0" presStyleCnt="1"/>
      <dgm:spPr/>
      <dgm:t>
        <a:bodyPr/>
        <a:lstStyle/>
        <a:p>
          <a:endParaRPr lang="ru-RU"/>
        </a:p>
      </dgm:t>
    </dgm:pt>
    <dgm:pt modelId="{84AC276D-1E0D-4252-8CEB-610B0CAAE3A5}" type="pres">
      <dgm:prSet presAssocID="{B49E963B-5ADD-4355-85C4-D171261383ED}" presName="extraNode" presStyleLbl="node1" presStyleIdx="0" presStyleCnt="6"/>
      <dgm:spPr/>
      <dgm:t>
        <a:bodyPr/>
        <a:lstStyle/>
        <a:p>
          <a:endParaRPr lang="ru-RU"/>
        </a:p>
      </dgm:t>
    </dgm:pt>
    <dgm:pt modelId="{9B733C83-546B-4F5C-B363-B1A7C3D29E41}" type="pres">
      <dgm:prSet presAssocID="{B49E963B-5ADD-4355-85C4-D171261383ED}" presName="dstNode" presStyleLbl="node1" presStyleIdx="0" presStyleCnt="6"/>
      <dgm:spPr/>
      <dgm:t>
        <a:bodyPr/>
        <a:lstStyle/>
        <a:p>
          <a:endParaRPr lang="ru-RU"/>
        </a:p>
      </dgm:t>
    </dgm:pt>
    <dgm:pt modelId="{DD04C3A8-A2B7-47CB-94B0-E5252EBA3477}" type="pres">
      <dgm:prSet presAssocID="{EA8F2ED3-5183-45E1-9CF7-B90519AEB2EE}" presName="text_1" presStyleLbl="node1" presStyleIdx="0" presStyleCnt="6" custScaleY="148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302FA-00C3-4E9D-ADCA-D195238D14A9}" type="pres">
      <dgm:prSet presAssocID="{EA8F2ED3-5183-45E1-9CF7-B90519AEB2EE}" presName="accent_1" presStyleCnt="0"/>
      <dgm:spPr/>
      <dgm:t>
        <a:bodyPr/>
        <a:lstStyle/>
        <a:p>
          <a:endParaRPr lang="ru-RU"/>
        </a:p>
      </dgm:t>
    </dgm:pt>
    <dgm:pt modelId="{CBA9D139-CFEF-4BCF-933E-5179A11394C6}" type="pres">
      <dgm:prSet presAssocID="{EA8F2ED3-5183-45E1-9CF7-B90519AEB2EE}" presName="accentRepeatNode" presStyleLbl="solidFgAcc1" presStyleIdx="0" presStyleCnt="6" custScaleX="91610" custScaleY="91610"/>
      <dgm:spPr/>
      <dgm:t>
        <a:bodyPr/>
        <a:lstStyle/>
        <a:p>
          <a:endParaRPr lang="ru-RU"/>
        </a:p>
      </dgm:t>
    </dgm:pt>
    <dgm:pt modelId="{40FEB832-7E6E-4607-BC88-2790623270D7}" type="pres">
      <dgm:prSet presAssocID="{89A103DB-8CC0-4DD9-84BF-555F5390A74A}" presName="text_2" presStyleLbl="node1" presStyleIdx="1" presStyleCnt="6" custScaleX="99393" custScaleY="103061" custLinFactNeighborY="7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A3343-3D74-43BB-86D5-6801441CBBC0}" type="pres">
      <dgm:prSet presAssocID="{89A103DB-8CC0-4DD9-84BF-555F5390A74A}" presName="accent_2" presStyleCnt="0"/>
      <dgm:spPr/>
      <dgm:t>
        <a:bodyPr/>
        <a:lstStyle/>
        <a:p>
          <a:endParaRPr lang="ru-RU"/>
        </a:p>
      </dgm:t>
    </dgm:pt>
    <dgm:pt modelId="{F278BADA-93D1-4C91-B087-AFC4FA1EDD69}" type="pres">
      <dgm:prSet presAssocID="{89A103DB-8CC0-4DD9-84BF-555F5390A74A}" presName="accentRepeatNode" presStyleLbl="solidFgAcc1" presStyleIdx="1" presStyleCnt="6" custScaleX="91610" custScaleY="91610" custLinFactNeighborY="6585"/>
      <dgm:spPr/>
      <dgm:t>
        <a:bodyPr/>
        <a:lstStyle/>
        <a:p>
          <a:endParaRPr lang="ru-RU"/>
        </a:p>
      </dgm:t>
    </dgm:pt>
    <dgm:pt modelId="{A1380468-9F2D-4264-9A73-2C6C4AEB3C0D}" type="pres">
      <dgm:prSet presAssocID="{B6DED7DB-BF7D-4193-BAB5-6AE1985F38D5}" presName="text_3" presStyleLbl="node1" presStyleIdx="2" presStyleCnt="6" custScaleX="99389" custScaleY="103061" custLinFactNeighborX="-171" custLinFactNeighborY="-9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DE637-B749-4A93-9969-8AADDDE9BB9D}" type="pres">
      <dgm:prSet presAssocID="{B6DED7DB-BF7D-4193-BAB5-6AE1985F38D5}" presName="accent_3" presStyleCnt="0"/>
      <dgm:spPr/>
      <dgm:t>
        <a:bodyPr/>
        <a:lstStyle/>
        <a:p>
          <a:endParaRPr lang="ru-RU"/>
        </a:p>
      </dgm:t>
    </dgm:pt>
    <dgm:pt modelId="{FEEA7792-92F8-4C93-939E-D53CE69ED252}" type="pres">
      <dgm:prSet presAssocID="{B6DED7DB-BF7D-4193-BAB5-6AE1985F38D5}" presName="accentRepeatNode" presStyleLbl="solidFgAcc1" presStyleIdx="2" presStyleCnt="6" custScaleX="91610" custScaleY="91610" custLinFactNeighborX="-192" custLinFactNeighborY="-6841"/>
      <dgm:spPr/>
      <dgm:t>
        <a:bodyPr/>
        <a:lstStyle/>
        <a:p>
          <a:endParaRPr lang="ru-RU"/>
        </a:p>
      </dgm:t>
    </dgm:pt>
    <dgm:pt modelId="{D4B0E010-67B3-4429-8B79-BEDC193F1B9A}" type="pres">
      <dgm:prSet presAssocID="{AB5686BE-B12D-4F8D-B157-AA46F44B2ED0}" presName="text_4" presStyleLbl="node1" presStyleIdx="3" presStyleCnt="6" custScaleX="98127" custScaleY="99244" custLinFactNeighborX="460" custLinFactNeighborY="-33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914EF-2D68-4B65-9849-B230C311CD23}" type="pres">
      <dgm:prSet presAssocID="{AB5686BE-B12D-4F8D-B157-AA46F44B2ED0}" presName="accent_4" presStyleCnt="0"/>
      <dgm:spPr/>
    </dgm:pt>
    <dgm:pt modelId="{F3EB0AF0-64D8-4056-9841-268D553939C0}" type="pres">
      <dgm:prSet presAssocID="{AB5686BE-B12D-4F8D-B157-AA46F44B2ED0}" presName="accentRepeatNode" presStyleLbl="solidFgAcc1" presStyleIdx="3" presStyleCnt="6" custScaleX="91610" custScaleY="91610" custLinFactNeighborX="-11805" custLinFactNeighborY="-28338"/>
      <dgm:spPr/>
    </dgm:pt>
    <dgm:pt modelId="{CAF65AC8-3B0A-4A4D-8815-6AA39898F5F6}" type="pres">
      <dgm:prSet presAssocID="{24DA6C87-C6F6-4718-9D71-CC3331DE64CC}" presName="text_5" presStyleLbl="node1" presStyleIdx="4" presStyleCnt="6" custScaleX="97826" custScaleY="103061" custLinFactNeighborX="627" custLinFactNeighborY="-60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E91A2-EF19-49C8-85C7-FB47ACB90F8D}" type="pres">
      <dgm:prSet presAssocID="{24DA6C87-C6F6-4718-9D71-CC3331DE64CC}" presName="accent_5" presStyleCnt="0"/>
      <dgm:spPr/>
    </dgm:pt>
    <dgm:pt modelId="{C555332F-B262-4EAA-AD99-D0D8E62FB7D5}" type="pres">
      <dgm:prSet presAssocID="{24DA6C87-C6F6-4718-9D71-CC3331DE64CC}" presName="accentRepeatNode" presStyleLbl="solidFgAcc1" presStyleIdx="4" presStyleCnt="6" custScaleX="91610" custScaleY="91610" custLinFactNeighborX="9064" custLinFactNeighborY="-48525"/>
      <dgm:spPr/>
      <dgm:t>
        <a:bodyPr/>
        <a:lstStyle/>
        <a:p>
          <a:endParaRPr lang="ru-RU"/>
        </a:p>
      </dgm:t>
    </dgm:pt>
    <dgm:pt modelId="{76E8E8B7-981E-4338-BDC8-41541ADC6B81}" type="pres">
      <dgm:prSet presAssocID="{325213D9-E2EB-46C4-96CF-0C7EC518DE8A}" presName="text_6" presStyleLbl="node1" presStyleIdx="5" presStyleCnt="6" custScaleX="98793" custScaleY="179403" custLinFactNeighborX="176" custLinFactNeighborY="-37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18009-C1BE-4B82-BA1F-63B647C65284}" type="pres">
      <dgm:prSet presAssocID="{325213D9-E2EB-46C4-96CF-0C7EC518DE8A}" presName="accent_6" presStyleCnt="0"/>
      <dgm:spPr/>
    </dgm:pt>
    <dgm:pt modelId="{52257A44-EC38-4341-9C34-5F99E51183F9}" type="pres">
      <dgm:prSet presAssocID="{325213D9-E2EB-46C4-96CF-0C7EC518DE8A}" presName="accentRepeatNode" presStyleLbl="solidFgAcc1" presStyleIdx="5" presStyleCnt="6" custScaleX="91610" custScaleY="91610" custLinFactNeighborX="10271" custLinFactNeighborY="-33665"/>
      <dgm:spPr/>
      <dgm:t>
        <a:bodyPr/>
        <a:lstStyle/>
        <a:p>
          <a:endParaRPr lang="ru-RU"/>
        </a:p>
      </dgm:t>
    </dgm:pt>
  </dgm:ptLst>
  <dgm:cxnLst>
    <dgm:cxn modelId="{0864896F-01C1-4693-A643-64579882CCA3}" type="presOf" srcId="{89A103DB-8CC0-4DD9-84BF-555F5390A74A}" destId="{40FEB832-7E6E-4607-BC88-2790623270D7}" srcOrd="0" destOrd="0" presId="urn:microsoft.com/office/officeart/2008/layout/VerticalCurvedList"/>
    <dgm:cxn modelId="{50850B04-6187-49B7-A6D2-8E2C5D67E4A3}" type="presOf" srcId="{B6DED7DB-BF7D-4193-BAB5-6AE1985F38D5}" destId="{A1380468-9F2D-4264-9A73-2C6C4AEB3C0D}" srcOrd="0" destOrd="0" presId="urn:microsoft.com/office/officeart/2008/layout/VerticalCurvedList"/>
    <dgm:cxn modelId="{A5BA670B-959A-4F84-B9CC-E3383E68C3D5}" type="presOf" srcId="{22C3A52F-42A6-44DE-89E4-9EAEC64C374C}" destId="{31E31135-F231-4958-9FCB-4A225C5F4F4A}" srcOrd="0" destOrd="0" presId="urn:microsoft.com/office/officeart/2008/layout/VerticalCurvedList"/>
    <dgm:cxn modelId="{35640629-1CEF-42BD-93FA-D74E203CEC50}" srcId="{B49E963B-5ADD-4355-85C4-D171261383ED}" destId="{24DA6C87-C6F6-4718-9D71-CC3331DE64CC}" srcOrd="4" destOrd="0" parTransId="{A20BB714-42CF-4911-AB91-0208CF468EC7}" sibTransId="{AF8C2580-16B0-4DCE-9D01-C7F0EF8EFCE1}"/>
    <dgm:cxn modelId="{258BA5F9-E193-401D-89A9-7502CE2CBF8B}" type="presOf" srcId="{B49E963B-5ADD-4355-85C4-D171261383ED}" destId="{0D404811-13E3-4FDC-A280-889A027275C4}" srcOrd="0" destOrd="0" presId="urn:microsoft.com/office/officeart/2008/layout/VerticalCurvedList"/>
    <dgm:cxn modelId="{653B8C2A-CDB9-4530-9E40-7B1EBCEFE365}" srcId="{B49E963B-5ADD-4355-85C4-D171261383ED}" destId="{AB5686BE-B12D-4F8D-B157-AA46F44B2ED0}" srcOrd="3" destOrd="0" parTransId="{27375D7B-281B-4DBE-A75C-8F8821716CE1}" sibTransId="{F7CD760C-CC9B-4A9D-9088-8D0090A89CC0}"/>
    <dgm:cxn modelId="{9AB856FD-0A67-4CC7-A7AA-4CD0389443A7}" srcId="{B49E963B-5ADD-4355-85C4-D171261383ED}" destId="{EA8F2ED3-5183-45E1-9CF7-B90519AEB2EE}" srcOrd="0" destOrd="0" parTransId="{2E1DC419-1572-4934-88D8-E5CAE67C555F}" sibTransId="{22C3A52F-42A6-44DE-89E4-9EAEC64C374C}"/>
    <dgm:cxn modelId="{57ED953F-E27C-4989-BE40-71A24F73FCE4}" type="presOf" srcId="{EA8F2ED3-5183-45E1-9CF7-B90519AEB2EE}" destId="{DD04C3A8-A2B7-47CB-94B0-E5252EBA3477}" srcOrd="0" destOrd="0" presId="urn:microsoft.com/office/officeart/2008/layout/VerticalCurvedList"/>
    <dgm:cxn modelId="{9FCC0C74-0F9E-40F1-AA12-DBA52159337B}" type="presOf" srcId="{AB5686BE-B12D-4F8D-B157-AA46F44B2ED0}" destId="{D4B0E010-67B3-4429-8B79-BEDC193F1B9A}" srcOrd="0" destOrd="0" presId="urn:microsoft.com/office/officeart/2008/layout/VerticalCurvedList"/>
    <dgm:cxn modelId="{C97AC4F5-59DF-4198-93CD-445CA887E1C6}" type="presOf" srcId="{24DA6C87-C6F6-4718-9D71-CC3331DE64CC}" destId="{CAF65AC8-3B0A-4A4D-8815-6AA39898F5F6}" srcOrd="0" destOrd="0" presId="urn:microsoft.com/office/officeart/2008/layout/VerticalCurvedList"/>
    <dgm:cxn modelId="{FDACDD7F-EB5B-4E48-A2FA-933E2A51A3EB}" srcId="{B49E963B-5ADD-4355-85C4-D171261383ED}" destId="{B6DED7DB-BF7D-4193-BAB5-6AE1985F38D5}" srcOrd="2" destOrd="0" parTransId="{24358311-FA1B-4980-B441-3947A07C3E74}" sibTransId="{5F7801C1-0F22-4E66-B729-687DD04C1B7A}"/>
    <dgm:cxn modelId="{3AAE7A59-2886-4FAD-9AB5-B082D41D8342}" srcId="{B49E963B-5ADD-4355-85C4-D171261383ED}" destId="{89A103DB-8CC0-4DD9-84BF-555F5390A74A}" srcOrd="1" destOrd="0" parTransId="{C1492EEC-90B2-43F3-ABD0-AD5128467ECD}" sibTransId="{E4238EA2-CF04-4799-8E68-D98057C2E4E9}"/>
    <dgm:cxn modelId="{5635E4EC-A89A-49E4-AC51-A68FB7A4F819}" srcId="{B49E963B-5ADD-4355-85C4-D171261383ED}" destId="{325213D9-E2EB-46C4-96CF-0C7EC518DE8A}" srcOrd="5" destOrd="0" parTransId="{9F8CD450-BC1C-4463-93C6-D381664DAE07}" sibTransId="{22DB5572-81CD-413E-8278-D3AD56159D28}"/>
    <dgm:cxn modelId="{C0714539-1B0A-4780-A0BC-6067E661E454}" type="presOf" srcId="{325213D9-E2EB-46C4-96CF-0C7EC518DE8A}" destId="{76E8E8B7-981E-4338-BDC8-41541ADC6B81}" srcOrd="0" destOrd="0" presId="urn:microsoft.com/office/officeart/2008/layout/VerticalCurvedList"/>
    <dgm:cxn modelId="{145FA6A7-1ADF-482F-83BE-E99A6E78E8D1}" type="presParOf" srcId="{0D404811-13E3-4FDC-A280-889A027275C4}" destId="{777E31AE-906B-43B8-927C-A41EE6185038}" srcOrd="0" destOrd="0" presId="urn:microsoft.com/office/officeart/2008/layout/VerticalCurvedList"/>
    <dgm:cxn modelId="{4E05CFB5-CC9F-4BB5-B28C-BB780E290D2D}" type="presParOf" srcId="{777E31AE-906B-43B8-927C-A41EE6185038}" destId="{D223E35C-D5DE-4DB8-94E4-D12DF0C13741}" srcOrd="0" destOrd="0" presId="urn:microsoft.com/office/officeart/2008/layout/VerticalCurvedList"/>
    <dgm:cxn modelId="{50590943-8633-4FEF-BE3D-06B8C471F2C7}" type="presParOf" srcId="{D223E35C-D5DE-4DB8-94E4-D12DF0C13741}" destId="{F7F151B3-14E5-491C-AD7B-8F62237A241F}" srcOrd="0" destOrd="0" presId="urn:microsoft.com/office/officeart/2008/layout/VerticalCurvedList"/>
    <dgm:cxn modelId="{1467B30A-0AB0-43A4-A257-385EA95EBA23}" type="presParOf" srcId="{D223E35C-D5DE-4DB8-94E4-D12DF0C13741}" destId="{31E31135-F231-4958-9FCB-4A225C5F4F4A}" srcOrd="1" destOrd="0" presId="urn:microsoft.com/office/officeart/2008/layout/VerticalCurvedList"/>
    <dgm:cxn modelId="{AE69EDC2-AC4B-4771-949D-13F14413DFDB}" type="presParOf" srcId="{D223E35C-D5DE-4DB8-94E4-D12DF0C13741}" destId="{84AC276D-1E0D-4252-8CEB-610B0CAAE3A5}" srcOrd="2" destOrd="0" presId="urn:microsoft.com/office/officeart/2008/layout/VerticalCurvedList"/>
    <dgm:cxn modelId="{B59300A8-CFD7-4C39-8802-BB6D593A37AD}" type="presParOf" srcId="{D223E35C-D5DE-4DB8-94E4-D12DF0C13741}" destId="{9B733C83-546B-4F5C-B363-B1A7C3D29E41}" srcOrd="3" destOrd="0" presId="urn:microsoft.com/office/officeart/2008/layout/VerticalCurvedList"/>
    <dgm:cxn modelId="{909CDA31-8952-42E1-ADDF-78DF032898C3}" type="presParOf" srcId="{777E31AE-906B-43B8-927C-A41EE6185038}" destId="{DD04C3A8-A2B7-47CB-94B0-E5252EBA3477}" srcOrd="1" destOrd="0" presId="urn:microsoft.com/office/officeart/2008/layout/VerticalCurvedList"/>
    <dgm:cxn modelId="{47F0ECE2-3234-4369-85E6-E2D5145D3C91}" type="presParOf" srcId="{777E31AE-906B-43B8-927C-A41EE6185038}" destId="{D5C302FA-00C3-4E9D-ADCA-D195238D14A9}" srcOrd="2" destOrd="0" presId="urn:microsoft.com/office/officeart/2008/layout/VerticalCurvedList"/>
    <dgm:cxn modelId="{DA293EAF-FAE8-4A3A-9228-9F75C165DD9B}" type="presParOf" srcId="{D5C302FA-00C3-4E9D-ADCA-D195238D14A9}" destId="{CBA9D139-CFEF-4BCF-933E-5179A11394C6}" srcOrd="0" destOrd="0" presId="urn:microsoft.com/office/officeart/2008/layout/VerticalCurvedList"/>
    <dgm:cxn modelId="{544A7823-BC32-45E4-93DA-7EFA126D15B1}" type="presParOf" srcId="{777E31AE-906B-43B8-927C-A41EE6185038}" destId="{40FEB832-7E6E-4607-BC88-2790623270D7}" srcOrd="3" destOrd="0" presId="urn:microsoft.com/office/officeart/2008/layout/VerticalCurvedList"/>
    <dgm:cxn modelId="{A13BD2D8-AAA6-4CBE-A5D8-9F25225B2F1A}" type="presParOf" srcId="{777E31AE-906B-43B8-927C-A41EE6185038}" destId="{09AA3343-3D74-43BB-86D5-6801441CBBC0}" srcOrd="4" destOrd="0" presId="urn:microsoft.com/office/officeart/2008/layout/VerticalCurvedList"/>
    <dgm:cxn modelId="{085D1261-6E8D-4E8E-8FFF-339EED956ACC}" type="presParOf" srcId="{09AA3343-3D74-43BB-86D5-6801441CBBC0}" destId="{F278BADA-93D1-4C91-B087-AFC4FA1EDD69}" srcOrd="0" destOrd="0" presId="urn:microsoft.com/office/officeart/2008/layout/VerticalCurvedList"/>
    <dgm:cxn modelId="{3D5CAFF2-6AB3-4E29-A79D-1B9C32A90351}" type="presParOf" srcId="{777E31AE-906B-43B8-927C-A41EE6185038}" destId="{A1380468-9F2D-4264-9A73-2C6C4AEB3C0D}" srcOrd="5" destOrd="0" presId="urn:microsoft.com/office/officeart/2008/layout/VerticalCurvedList"/>
    <dgm:cxn modelId="{2BA28381-E5F3-46FD-8F0C-168AE92FA717}" type="presParOf" srcId="{777E31AE-906B-43B8-927C-A41EE6185038}" destId="{4BDDE637-B749-4A93-9969-8AADDDE9BB9D}" srcOrd="6" destOrd="0" presId="urn:microsoft.com/office/officeart/2008/layout/VerticalCurvedList"/>
    <dgm:cxn modelId="{CB0D374B-99CF-477E-9A57-DAE966CB3234}" type="presParOf" srcId="{4BDDE637-B749-4A93-9969-8AADDDE9BB9D}" destId="{FEEA7792-92F8-4C93-939E-D53CE69ED252}" srcOrd="0" destOrd="0" presId="urn:microsoft.com/office/officeart/2008/layout/VerticalCurvedList"/>
    <dgm:cxn modelId="{780CD5CF-F433-47C6-84DD-0E56A686EAD3}" type="presParOf" srcId="{777E31AE-906B-43B8-927C-A41EE6185038}" destId="{D4B0E010-67B3-4429-8B79-BEDC193F1B9A}" srcOrd="7" destOrd="0" presId="urn:microsoft.com/office/officeart/2008/layout/VerticalCurvedList"/>
    <dgm:cxn modelId="{78C27A22-329D-44B8-BB03-DE5D90733698}" type="presParOf" srcId="{777E31AE-906B-43B8-927C-A41EE6185038}" destId="{83E914EF-2D68-4B65-9849-B230C311CD23}" srcOrd="8" destOrd="0" presId="urn:microsoft.com/office/officeart/2008/layout/VerticalCurvedList"/>
    <dgm:cxn modelId="{5F5B3192-19D8-4CC6-997C-BAADF296D3A5}" type="presParOf" srcId="{83E914EF-2D68-4B65-9849-B230C311CD23}" destId="{F3EB0AF0-64D8-4056-9841-268D553939C0}" srcOrd="0" destOrd="0" presId="urn:microsoft.com/office/officeart/2008/layout/VerticalCurvedList"/>
    <dgm:cxn modelId="{3EACEAF7-7D7D-4C5E-8D52-FB77FF44657C}" type="presParOf" srcId="{777E31AE-906B-43B8-927C-A41EE6185038}" destId="{CAF65AC8-3B0A-4A4D-8815-6AA39898F5F6}" srcOrd="9" destOrd="0" presId="urn:microsoft.com/office/officeart/2008/layout/VerticalCurvedList"/>
    <dgm:cxn modelId="{35A3B6AC-2886-4112-99B8-3A34E7B15892}" type="presParOf" srcId="{777E31AE-906B-43B8-927C-A41EE6185038}" destId="{D7DE91A2-EF19-49C8-85C7-FB47ACB90F8D}" srcOrd="10" destOrd="0" presId="urn:microsoft.com/office/officeart/2008/layout/VerticalCurvedList"/>
    <dgm:cxn modelId="{7F4F0A85-12B9-4CB6-8FF5-6F1310E3389E}" type="presParOf" srcId="{D7DE91A2-EF19-49C8-85C7-FB47ACB90F8D}" destId="{C555332F-B262-4EAA-AD99-D0D8E62FB7D5}" srcOrd="0" destOrd="0" presId="urn:microsoft.com/office/officeart/2008/layout/VerticalCurvedList"/>
    <dgm:cxn modelId="{D831BB2A-56D2-46DC-AE5B-EA5251D08E13}" type="presParOf" srcId="{777E31AE-906B-43B8-927C-A41EE6185038}" destId="{76E8E8B7-981E-4338-BDC8-41541ADC6B81}" srcOrd="11" destOrd="0" presId="urn:microsoft.com/office/officeart/2008/layout/VerticalCurvedList"/>
    <dgm:cxn modelId="{BA859CEB-B104-41E9-B54D-6869103014A7}" type="presParOf" srcId="{777E31AE-906B-43B8-927C-A41EE6185038}" destId="{05718009-C1BE-4B82-BA1F-63B647C65284}" srcOrd="12" destOrd="0" presId="urn:microsoft.com/office/officeart/2008/layout/VerticalCurvedList"/>
    <dgm:cxn modelId="{466A4F8A-3B4F-4043-A801-E496D46423C2}" type="presParOf" srcId="{05718009-C1BE-4B82-BA1F-63B647C65284}" destId="{52257A44-EC38-4341-9C34-5F99E51183F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9E963B-5ADD-4355-85C4-D171261383ED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6DED7DB-BF7D-4193-BAB5-6AE1985F38D5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lIns="756000" rIns="216000"/>
        <a:lstStyle/>
        <a:p>
          <a:pPr rtl="0"/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объектов к новогодним мероприятиям</a:t>
          </a:r>
        </a:p>
      </dgm:t>
    </dgm:pt>
    <dgm:pt modelId="{24358311-FA1B-4980-B441-3947A07C3E74}" type="parTrans" cxnId="{FDACDD7F-EB5B-4E48-A2FA-933E2A51A3EB}">
      <dgm:prSet/>
      <dgm:spPr/>
      <dgm:t>
        <a:bodyPr/>
        <a:lstStyle/>
        <a:p>
          <a:endParaRPr lang="ru-RU"/>
        </a:p>
      </dgm:t>
    </dgm:pt>
    <dgm:pt modelId="{5F7801C1-0F22-4E66-B729-687DD04C1B7A}" type="sibTrans" cxnId="{FDACDD7F-EB5B-4E48-A2FA-933E2A51A3EB}">
      <dgm:prSet/>
      <dgm:spPr/>
      <dgm:t>
        <a:bodyPr/>
        <a:lstStyle/>
        <a:p>
          <a:endParaRPr lang="ru-RU"/>
        </a:p>
      </dgm:t>
    </dgm:pt>
    <dgm:pt modelId="{24DA6C87-C6F6-4718-9D71-CC3331DE64CC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lIns="756000" rIns="216000"/>
        <a:lstStyle/>
        <a:p>
          <a:pPr rtl="0"/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Санитарная обработка мест общего пользования в муниципальном жилом фонде и мест (территорий) общего пользования (включая улично-дорожную сеть города)</a:t>
          </a:r>
        </a:p>
      </dgm:t>
    </dgm:pt>
    <dgm:pt modelId="{A20BB714-42CF-4911-AB91-0208CF468EC7}" type="parTrans" cxnId="{35640629-1CEF-42BD-93FA-D74E203CEC50}">
      <dgm:prSet/>
      <dgm:spPr/>
      <dgm:t>
        <a:bodyPr/>
        <a:lstStyle/>
        <a:p>
          <a:endParaRPr lang="ru-RU"/>
        </a:p>
      </dgm:t>
    </dgm:pt>
    <dgm:pt modelId="{AF8C2580-16B0-4DCE-9D01-C7F0EF8EFCE1}" type="sibTrans" cxnId="{35640629-1CEF-42BD-93FA-D74E203CEC50}">
      <dgm:prSet/>
      <dgm:spPr/>
      <dgm:t>
        <a:bodyPr/>
        <a:lstStyle/>
        <a:p>
          <a:endParaRPr lang="ru-RU"/>
        </a:p>
      </dgm:t>
    </dgm:pt>
    <dgm:pt modelId="{325213D9-E2EB-46C4-96CF-0C7EC518DE8A}">
      <dgm:prSet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lIns="756000" rIns="216000"/>
        <a:lstStyle/>
        <a:p>
          <a:pPr rtl="0"/>
          <a:r>
            <a:rPr lang="ru-RU" sz="22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Создание объекта, предназначенного для содержания животных</a:t>
          </a:r>
        </a:p>
      </dgm:t>
    </dgm:pt>
    <dgm:pt modelId="{9F8CD450-BC1C-4463-93C6-D381664DAE07}" type="parTrans" cxnId="{5635E4EC-A89A-49E4-AC51-A68FB7A4F819}">
      <dgm:prSet/>
      <dgm:spPr/>
      <dgm:t>
        <a:bodyPr/>
        <a:lstStyle/>
        <a:p>
          <a:endParaRPr lang="ru-RU"/>
        </a:p>
      </dgm:t>
    </dgm:pt>
    <dgm:pt modelId="{22DB5572-81CD-413E-8278-D3AD56159D28}" type="sibTrans" cxnId="{5635E4EC-A89A-49E4-AC51-A68FB7A4F819}">
      <dgm:prSet/>
      <dgm:spPr/>
      <dgm:t>
        <a:bodyPr/>
        <a:lstStyle/>
        <a:p>
          <a:endParaRPr lang="ru-RU"/>
        </a:p>
      </dgm:t>
    </dgm:pt>
    <dgm:pt modelId="{89A103DB-8CC0-4DD9-84BF-555F5390A74A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lIns="756000" rIns="216000"/>
        <a:lstStyle/>
        <a:p>
          <a:pPr rtl="0"/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установка нового игрового оборудования на детских площадках городского округа Мегион</a:t>
          </a:r>
        </a:p>
      </dgm:t>
    </dgm:pt>
    <dgm:pt modelId="{E4238EA2-CF04-4799-8E68-D98057C2E4E9}" type="sibTrans" cxnId="{3AAE7A59-2886-4FAD-9AB5-B082D41D8342}">
      <dgm:prSet/>
      <dgm:spPr/>
      <dgm:t>
        <a:bodyPr/>
        <a:lstStyle/>
        <a:p>
          <a:endParaRPr lang="ru-RU"/>
        </a:p>
      </dgm:t>
    </dgm:pt>
    <dgm:pt modelId="{C1492EEC-90B2-43F3-ABD0-AD5128467ECD}" type="parTrans" cxnId="{3AAE7A59-2886-4FAD-9AB5-B082D41D8342}">
      <dgm:prSet/>
      <dgm:spPr/>
      <dgm:t>
        <a:bodyPr/>
        <a:lstStyle/>
        <a:p>
          <a:endParaRPr lang="ru-RU"/>
        </a:p>
      </dgm:t>
    </dgm:pt>
    <dgm:pt modelId="{AB5686BE-B12D-4F8D-B157-AA46F44B2ED0}">
      <dgm:prSet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lIns="648000" rIns="216000"/>
        <a:lstStyle/>
        <a:p>
          <a:pPr rtl="0"/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ремонт, реконструкция и ремонт  муниципального жилого фонда, оснащение приборами учета</a:t>
          </a:r>
        </a:p>
      </dgm:t>
    </dgm:pt>
    <dgm:pt modelId="{27375D7B-281B-4DBE-A75C-8F8821716CE1}" type="parTrans" cxnId="{653B8C2A-CDB9-4530-9E40-7B1EBCEFE365}">
      <dgm:prSet/>
      <dgm:spPr/>
      <dgm:t>
        <a:bodyPr/>
        <a:lstStyle/>
        <a:p>
          <a:endParaRPr lang="ru-RU"/>
        </a:p>
      </dgm:t>
    </dgm:pt>
    <dgm:pt modelId="{F7CD760C-CC9B-4A9D-9088-8D0090A89CC0}" type="sibTrans" cxnId="{653B8C2A-CDB9-4530-9E40-7B1EBCEFE365}">
      <dgm:prSet/>
      <dgm:spPr/>
      <dgm:t>
        <a:bodyPr/>
        <a:lstStyle/>
        <a:p>
          <a:endParaRPr lang="ru-RU"/>
        </a:p>
      </dgm:t>
    </dgm:pt>
    <dgm:pt modelId="{EA8F2ED3-5183-45E1-9CF7-B90519AEB2EE}">
      <dgm:prSet phldrT="[Текст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ru-RU" sz="22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и содержание городского кладбища</a:t>
          </a:r>
          <a:endParaRPr lang="ru-RU" sz="2200" b="1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3A52F-42A6-44DE-89E4-9EAEC64C374C}" type="sibTrans" cxnId="{9AB856FD-0A67-4CC7-A7AA-4CD0389443A7}">
      <dgm:prSet/>
      <dgm:spPr/>
      <dgm:t>
        <a:bodyPr/>
        <a:lstStyle/>
        <a:p>
          <a:endParaRPr lang="ru-RU"/>
        </a:p>
      </dgm:t>
    </dgm:pt>
    <dgm:pt modelId="{2E1DC419-1572-4934-88D8-E5CAE67C555F}" type="parTrans" cxnId="{9AB856FD-0A67-4CC7-A7AA-4CD0389443A7}">
      <dgm:prSet/>
      <dgm:spPr/>
      <dgm:t>
        <a:bodyPr/>
        <a:lstStyle/>
        <a:p>
          <a:endParaRPr lang="ru-RU"/>
        </a:p>
      </dgm:t>
    </dgm:pt>
    <dgm:pt modelId="{0D404811-13E3-4FDC-A280-889A027275C4}" type="pres">
      <dgm:prSet presAssocID="{B49E963B-5ADD-4355-85C4-D171261383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77E31AE-906B-43B8-927C-A41EE6185038}" type="pres">
      <dgm:prSet presAssocID="{B49E963B-5ADD-4355-85C4-D171261383ED}" presName="Name1" presStyleCnt="0"/>
      <dgm:spPr/>
      <dgm:t>
        <a:bodyPr/>
        <a:lstStyle/>
        <a:p>
          <a:endParaRPr lang="ru-RU"/>
        </a:p>
      </dgm:t>
    </dgm:pt>
    <dgm:pt modelId="{D223E35C-D5DE-4DB8-94E4-D12DF0C13741}" type="pres">
      <dgm:prSet presAssocID="{B49E963B-5ADD-4355-85C4-D171261383ED}" presName="cycle" presStyleCnt="0"/>
      <dgm:spPr/>
      <dgm:t>
        <a:bodyPr/>
        <a:lstStyle/>
        <a:p>
          <a:endParaRPr lang="ru-RU"/>
        </a:p>
      </dgm:t>
    </dgm:pt>
    <dgm:pt modelId="{F7F151B3-14E5-491C-AD7B-8F62237A241F}" type="pres">
      <dgm:prSet presAssocID="{B49E963B-5ADD-4355-85C4-D171261383ED}" presName="srcNode" presStyleLbl="node1" presStyleIdx="0" presStyleCnt="6"/>
      <dgm:spPr/>
      <dgm:t>
        <a:bodyPr/>
        <a:lstStyle/>
        <a:p>
          <a:endParaRPr lang="ru-RU"/>
        </a:p>
      </dgm:t>
    </dgm:pt>
    <dgm:pt modelId="{31E31135-F231-4958-9FCB-4A225C5F4F4A}" type="pres">
      <dgm:prSet presAssocID="{B49E963B-5ADD-4355-85C4-D171261383ED}" presName="conn" presStyleLbl="parChTrans1D2" presStyleIdx="0" presStyleCnt="1"/>
      <dgm:spPr/>
      <dgm:t>
        <a:bodyPr/>
        <a:lstStyle/>
        <a:p>
          <a:endParaRPr lang="ru-RU"/>
        </a:p>
      </dgm:t>
    </dgm:pt>
    <dgm:pt modelId="{84AC276D-1E0D-4252-8CEB-610B0CAAE3A5}" type="pres">
      <dgm:prSet presAssocID="{B49E963B-5ADD-4355-85C4-D171261383ED}" presName="extraNode" presStyleLbl="node1" presStyleIdx="0" presStyleCnt="6"/>
      <dgm:spPr/>
      <dgm:t>
        <a:bodyPr/>
        <a:lstStyle/>
        <a:p>
          <a:endParaRPr lang="ru-RU"/>
        </a:p>
      </dgm:t>
    </dgm:pt>
    <dgm:pt modelId="{9B733C83-546B-4F5C-B363-B1A7C3D29E41}" type="pres">
      <dgm:prSet presAssocID="{B49E963B-5ADD-4355-85C4-D171261383ED}" presName="dstNode" presStyleLbl="node1" presStyleIdx="0" presStyleCnt="6"/>
      <dgm:spPr/>
      <dgm:t>
        <a:bodyPr/>
        <a:lstStyle/>
        <a:p>
          <a:endParaRPr lang="ru-RU"/>
        </a:p>
      </dgm:t>
    </dgm:pt>
    <dgm:pt modelId="{DD04C3A8-A2B7-47CB-94B0-E5252EBA3477}" type="pres">
      <dgm:prSet presAssocID="{EA8F2ED3-5183-45E1-9CF7-B90519AEB2EE}" presName="text_1" presStyleLbl="node1" presStyleIdx="0" presStyleCnt="6" custScaleY="91699" custLinFactNeighborY="-6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302FA-00C3-4E9D-ADCA-D195238D14A9}" type="pres">
      <dgm:prSet presAssocID="{EA8F2ED3-5183-45E1-9CF7-B90519AEB2EE}" presName="accent_1" presStyleCnt="0"/>
      <dgm:spPr/>
      <dgm:t>
        <a:bodyPr/>
        <a:lstStyle/>
        <a:p>
          <a:endParaRPr lang="ru-RU"/>
        </a:p>
      </dgm:t>
    </dgm:pt>
    <dgm:pt modelId="{CBA9D139-CFEF-4BCF-933E-5179A11394C6}" type="pres">
      <dgm:prSet presAssocID="{EA8F2ED3-5183-45E1-9CF7-B90519AEB2EE}" presName="accentRepeatNode" presStyleLbl="solidFgAcc1" presStyleIdx="0" presStyleCnt="6" custScaleX="91610" custScaleY="91610" custLinFactNeighborY="-8166"/>
      <dgm:spPr/>
      <dgm:t>
        <a:bodyPr/>
        <a:lstStyle/>
        <a:p>
          <a:endParaRPr lang="ru-RU"/>
        </a:p>
      </dgm:t>
    </dgm:pt>
    <dgm:pt modelId="{40FEB832-7E6E-4607-BC88-2790623270D7}" type="pres">
      <dgm:prSet presAssocID="{89A103DB-8CC0-4DD9-84BF-555F5390A74A}" presName="text_2" presStyleLbl="node1" presStyleIdx="1" presStyleCnt="6" custScaleX="99393" custScaleY="106878" custLinFactNeighborY="-20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A3343-3D74-43BB-86D5-6801441CBBC0}" type="pres">
      <dgm:prSet presAssocID="{89A103DB-8CC0-4DD9-84BF-555F5390A74A}" presName="accent_2" presStyleCnt="0"/>
      <dgm:spPr/>
      <dgm:t>
        <a:bodyPr/>
        <a:lstStyle/>
        <a:p>
          <a:endParaRPr lang="ru-RU"/>
        </a:p>
      </dgm:t>
    </dgm:pt>
    <dgm:pt modelId="{F278BADA-93D1-4C91-B087-AFC4FA1EDD69}" type="pres">
      <dgm:prSet presAssocID="{89A103DB-8CC0-4DD9-84BF-555F5390A74A}" presName="accentRepeatNode" presStyleLbl="solidFgAcc1" presStyleIdx="1" presStyleCnt="6" custScaleX="91610" custScaleY="91610" custLinFactNeighborY="-5664"/>
      <dgm:spPr/>
      <dgm:t>
        <a:bodyPr/>
        <a:lstStyle/>
        <a:p>
          <a:endParaRPr lang="ru-RU"/>
        </a:p>
      </dgm:t>
    </dgm:pt>
    <dgm:pt modelId="{A1380468-9F2D-4264-9A73-2C6C4AEB3C0D}" type="pres">
      <dgm:prSet presAssocID="{B6DED7DB-BF7D-4193-BAB5-6AE1985F38D5}" presName="text_3" presStyleLbl="node1" presStyleIdx="2" presStyleCnt="6" custScaleX="99389" custScaleY="103061" custLinFactNeighborX="-171" custLinFactNeighborY="-35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DE637-B749-4A93-9969-8AADDDE9BB9D}" type="pres">
      <dgm:prSet presAssocID="{B6DED7DB-BF7D-4193-BAB5-6AE1985F38D5}" presName="accent_3" presStyleCnt="0"/>
      <dgm:spPr/>
      <dgm:t>
        <a:bodyPr/>
        <a:lstStyle/>
        <a:p>
          <a:endParaRPr lang="ru-RU"/>
        </a:p>
      </dgm:t>
    </dgm:pt>
    <dgm:pt modelId="{FEEA7792-92F8-4C93-939E-D53CE69ED252}" type="pres">
      <dgm:prSet presAssocID="{B6DED7DB-BF7D-4193-BAB5-6AE1985F38D5}" presName="accentRepeatNode" presStyleLbl="solidFgAcc1" presStyleIdx="2" presStyleCnt="6" custScaleX="91610" custScaleY="91610" custLinFactNeighborX="-192" custLinFactNeighborY="-21812"/>
      <dgm:spPr/>
      <dgm:t>
        <a:bodyPr/>
        <a:lstStyle/>
        <a:p>
          <a:endParaRPr lang="ru-RU"/>
        </a:p>
      </dgm:t>
    </dgm:pt>
    <dgm:pt modelId="{D4B0E010-67B3-4429-8B79-BEDC193F1B9A}" type="pres">
      <dgm:prSet presAssocID="{AB5686BE-B12D-4F8D-B157-AA46F44B2ED0}" presName="text_4" presStyleLbl="node1" presStyleIdx="3" presStyleCnt="6" custScaleX="99093" custScaleY="133598" custLinFactNeighborX="460" custLinFactNeighborY="-35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914EF-2D68-4B65-9849-B230C311CD23}" type="pres">
      <dgm:prSet presAssocID="{AB5686BE-B12D-4F8D-B157-AA46F44B2ED0}" presName="accent_4" presStyleCnt="0"/>
      <dgm:spPr/>
      <dgm:t>
        <a:bodyPr/>
        <a:lstStyle/>
        <a:p>
          <a:endParaRPr lang="ru-RU"/>
        </a:p>
      </dgm:t>
    </dgm:pt>
    <dgm:pt modelId="{F3EB0AF0-64D8-4056-9841-268D553939C0}" type="pres">
      <dgm:prSet presAssocID="{AB5686BE-B12D-4F8D-B157-AA46F44B2ED0}" presName="accentRepeatNode" presStyleLbl="solidFgAcc1" presStyleIdx="3" presStyleCnt="6" custScaleX="91610" custScaleY="91610" custLinFactNeighborX="-2278" custLinFactNeighborY="-29699"/>
      <dgm:spPr/>
      <dgm:t>
        <a:bodyPr/>
        <a:lstStyle/>
        <a:p>
          <a:endParaRPr lang="ru-RU"/>
        </a:p>
      </dgm:t>
    </dgm:pt>
    <dgm:pt modelId="{CAF65AC8-3B0A-4A4D-8815-6AA39898F5F6}" type="pres">
      <dgm:prSet presAssocID="{24DA6C87-C6F6-4718-9D71-CC3331DE64CC}" presName="text_5" presStyleLbl="node1" presStyleIdx="4" presStyleCnt="6" custScaleX="97826" custScaleY="118829" custLinFactNeighborX="749" custLinFactNeighborY="-23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E91A2-EF19-49C8-85C7-FB47ACB90F8D}" type="pres">
      <dgm:prSet presAssocID="{24DA6C87-C6F6-4718-9D71-CC3331DE64CC}" presName="accent_5" presStyleCnt="0"/>
      <dgm:spPr/>
      <dgm:t>
        <a:bodyPr/>
        <a:lstStyle/>
        <a:p>
          <a:endParaRPr lang="ru-RU"/>
        </a:p>
      </dgm:t>
    </dgm:pt>
    <dgm:pt modelId="{C555332F-B262-4EAA-AD99-D0D8E62FB7D5}" type="pres">
      <dgm:prSet presAssocID="{24DA6C87-C6F6-4718-9D71-CC3331DE64CC}" presName="accentRepeatNode" presStyleLbl="solidFgAcc1" presStyleIdx="4" presStyleCnt="6" custScaleX="91610" custScaleY="91610" custLinFactNeighborX="7852" custLinFactNeighborY="-23709"/>
      <dgm:spPr/>
      <dgm:t>
        <a:bodyPr/>
        <a:lstStyle/>
        <a:p>
          <a:endParaRPr lang="ru-RU"/>
        </a:p>
      </dgm:t>
    </dgm:pt>
    <dgm:pt modelId="{76E8E8B7-981E-4338-BDC8-41541ADC6B81}" type="pres">
      <dgm:prSet presAssocID="{325213D9-E2EB-46C4-96CF-0C7EC518DE8A}" presName="text_6" presStyleLbl="node1" presStyleIdx="5" presStyleCnt="6" custScaleX="98793" custScaleY="85690" custLinFactNeighborX="176" custLinFactNeighborY="-34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18009-C1BE-4B82-BA1F-63B647C65284}" type="pres">
      <dgm:prSet presAssocID="{325213D9-E2EB-46C4-96CF-0C7EC518DE8A}" presName="accent_6" presStyleCnt="0"/>
      <dgm:spPr/>
      <dgm:t>
        <a:bodyPr/>
        <a:lstStyle/>
        <a:p>
          <a:endParaRPr lang="ru-RU"/>
        </a:p>
      </dgm:t>
    </dgm:pt>
    <dgm:pt modelId="{52257A44-EC38-4341-9C34-5F99E51183F9}" type="pres">
      <dgm:prSet presAssocID="{325213D9-E2EB-46C4-96CF-0C7EC518DE8A}" presName="accentRepeatNode" presStyleLbl="solidFgAcc1" presStyleIdx="5" presStyleCnt="6" custScaleX="91610" custScaleY="91610" custLinFactNeighborX="10271" custLinFactNeighborY="-26860"/>
      <dgm:spPr/>
      <dgm:t>
        <a:bodyPr/>
        <a:lstStyle/>
        <a:p>
          <a:endParaRPr lang="ru-RU"/>
        </a:p>
      </dgm:t>
    </dgm:pt>
  </dgm:ptLst>
  <dgm:cxnLst>
    <dgm:cxn modelId="{0864896F-01C1-4693-A643-64579882CCA3}" type="presOf" srcId="{89A103DB-8CC0-4DD9-84BF-555F5390A74A}" destId="{40FEB832-7E6E-4607-BC88-2790623270D7}" srcOrd="0" destOrd="0" presId="urn:microsoft.com/office/officeart/2008/layout/VerticalCurvedList"/>
    <dgm:cxn modelId="{50850B04-6187-49B7-A6D2-8E2C5D67E4A3}" type="presOf" srcId="{B6DED7DB-BF7D-4193-BAB5-6AE1985F38D5}" destId="{A1380468-9F2D-4264-9A73-2C6C4AEB3C0D}" srcOrd="0" destOrd="0" presId="urn:microsoft.com/office/officeart/2008/layout/VerticalCurvedList"/>
    <dgm:cxn modelId="{A5BA670B-959A-4F84-B9CC-E3383E68C3D5}" type="presOf" srcId="{22C3A52F-42A6-44DE-89E4-9EAEC64C374C}" destId="{31E31135-F231-4958-9FCB-4A225C5F4F4A}" srcOrd="0" destOrd="0" presId="urn:microsoft.com/office/officeart/2008/layout/VerticalCurvedList"/>
    <dgm:cxn modelId="{35640629-1CEF-42BD-93FA-D74E203CEC50}" srcId="{B49E963B-5ADD-4355-85C4-D171261383ED}" destId="{24DA6C87-C6F6-4718-9D71-CC3331DE64CC}" srcOrd="4" destOrd="0" parTransId="{A20BB714-42CF-4911-AB91-0208CF468EC7}" sibTransId="{AF8C2580-16B0-4DCE-9D01-C7F0EF8EFCE1}"/>
    <dgm:cxn modelId="{258BA5F9-E193-401D-89A9-7502CE2CBF8B}" type="presOf" srcId="{B49E963B-5ADD-4355-85C4-D171261383ED}" destId="{0D404811-13E3-4FDC-A280-889A027275C4}" srcOrd="0" destOrd="0" presId="urn:microsoft.com/office/officeart/2008/layout/VerticalCurvedList"/>
    <dgm:cxn modelId="{653B8C2A-CDB9-4530-9E40-7B1EBCEFE365}" srcId="{B49E963B-5ADD-4355-85C4-D171261383ED}" destId="{AB5686BE-B12D-4F8D-B157-AA46F44B2ED0}" srcOrd="3" destOrd="0" parTransId="{27375D7B-281B-4DBE-A75C-8F8821716CE1}" sibTransId="{F7CD760C-CC9B-4A9D-9088-8D0090A89CC0}"/>
    <dgm:cxn modelId="{9AB856FD-0A67-4CC7-A7AA-4CD0389443A7}" srcId="{B49E963B-5ADD-4355-85C4-D171261383ED}" destId="{EA8F2ED3-5183-45E1-9CF7-B90519AEB2EE}" srcOrd="0" destOrd="0" parTransId="{2E1DC419-1572-4934-88D8-E5CAE67C555F}" sibTransId="{22C3A52F-42A6-44DE-89E4-9EAEC64C374C}"/>
    <dgm:cxn modelId="{57ED953F-E27C-4989-BE40-71A24F73FCE4}" type="presOf" srcId="{EA8F2ED3-5183-45E1-9CF7-B90519AEB2EE}" destId="{DD04C3A8-A2B7-47CB-94B0-E5252EBA3477}" srcOrd="0" destOrd="0" presId="urn:microsoft.com/office/officeart/2008/layout/VerticalCurvedList"/>
    <dgm:cxn modelId="{9FCC0C74-0F9E-40F1-AA12-DBA52159337B}" type="presOf" srcId="{AB5686BE-B12D-4F8D-B157-AA46F44B2ED0}" destId="{D4B0E010-67B3-4429-8B79-BEDC193F1B9A}" srcOrd="0" destOrd="0" presId="urn:microsoft.com/office/officeart/2008/layout/VerticalCurvedList"/>
    <dgm:cxn modelId="{C97AC4F5-59DF-4198-93CD-445CA887E1C6}" type="presOf" srcId="{24DA6C87-C6F6-4718-9D71-CC3331DE64CC}" destId="{CAF65AC8-3B0A-4A4D-8815-6AA39898F5F6}" srcOrd="0" destOrd="0" presId="urn:microsoft.com/office/officeart/2008/layout/VerticalCurvedList"/>
    <dgm:cxn modelId="{FDACDD7F-EB5B-4E48-A2FA-933E2A51A3EB}" srcId="{B49E963B-5ADD-4355-85C4-D171261383ED}" destId="{B6DED7DB-BF7D-4193-BAB5-6AE1985F38D5}" srcOrd="2" destOrd="0" parTransId="{24358311-FA1B-4980-B441-3947A07C3E74}" sibTransId="{5F7801C1-0F22-4E66-B729-687DD04C1B7A}"/>
    <dgm:cxn modelId="{3AAE7A59-2886-4FAD-9AB5-B082D41D8342}" srcId="{B49E963B-5ADD-4355-85C4-D171261383ED}" destId="{89A103DB-8CC0-4DD9-84BF-555F5390A74A}" srcOrd="1" destOrd="0" parTransId="{C1492EEC-90B2-43F3-ABD0-AD5128467ECD}" sibTransId="{E4238EA2-CF04-4799-8E68-D98057C2E4E9}"/>
    <dgm:cxn modelId="{5635E4EC-A89A-49E4-AC51-A68FB7A4F819}" srcId="{B49E963B-5ADD-4355-85C4-D171261383ED}" destId="{325213D9-E2EB-46C4-96CF-0C7EC518DE8A}" srcOrd="5" destOrd="0" parTransId="{9F8CD450-BC1C-4463-93C6-D381664DAE07}" sibTransId="{22DB5572-81CD-413E-8278-D3AD56159D28}"/>
    <dgm:cxn modelId="{C0714539-1B0A-4780-A0BC-6067E661E454}" type="presOf" srcId="{325213D9-E2EB-46C4-96CF-0C7EC518DE8A}" destId="{76E8E8B7-981E-4338-BDC8-41541ADC6B81}" srcOrd="0" destOrd="0" presId="urn:microsoft.com/office/officeart/2008/layout/VerticalCurvedList"/>
    <dgm:cxn modelId="{145FA6A7-1ADF-482F-83BE-E99A6E78E8D1}" type="presParOf" srcId="{0D404811-13E3-4FDC-A280-889A027275C4}" destId="{777E31AE-906B-43B8-927C-A41EE6185038}" srcOrd="0" destOrd="0" presId="urn:microsoft.com/office/officeart/2008/layout/VerticalCurvedList"/>
    <dgm:cxn modelId="{4E05CFB5-CC9F-4BB5-B28C-BB780E290D2D}" type="presParOf" srcId="{777E31AE-906B-43B8-927C-A41EE6185038}" destId="{D223E35C-D5DE-4DB8-94E4-D12DF0C13741}" srcOrd="0" destOrd="0" presId="urn:microsoft.com/office/officeart/2008/layout/VerticalCurvedList"/>
    <dgm:cxn modelId="{50590943-8633-4FEF-BE3D-06B8C471F2C7}" type="presParOf" srcId="{D223E35C-D5DE-4DB8-94E4-D12DF0C13741}" destId="{F7F151B3-14E5-491C-AD7B-8F62237A241F}" srcOrd="0" destOrd="0" presId="urn:microsoft.com/office/officeart/2008/layout/VerticalCurvedList"/>
    <dgm:cxn modelId="{1467B30A-0AB0-43A4-A257-385EA95EBA23}" type="presParOf" srcId="{D223E35C-D5DE-4DB8-94E4-D12DF0C13741}" destId="{31E31135-F231-4958-9FCB-4A225C5F4F4A}" srcOrd="1" destOrd="0" presId="urn:microsoft.com/office/officeart/2008/layout/VerticalCurvedList"/>
    <dgm:cxn modelId="{AE69EDC2-AC4B-4771-949D-13F14413DFDB}" type="presParOf" srcId="{D223E35C-D5DE-4DB8-94E4-D12DF0C13741}" destId="{84AC276D-1E0D-4252-8CEB-610B0CAAE3A5}" srcOrd="2" destOrd="0" presId="urn:microsoft.com/office/officeart/2008/layout/VerticalCurvedList"/>
    <dgm:cxn modelId="{B59300A8-CFD7-4C39-8802-BB6D593A37AD}" type="presParOf" srcId="{D223E35C-D5DE-4DB8-94E4-D12DF0C13741}" destId="{9B733C83-546B-4F5C-B363-B1A7C3D29E41}" srcOrd="3" destOrd="0" presId="urn:microsoft.com/office/officeart/2008/layout/VerticalCurvedList"/>
    <dgm:cxn modelId="{909CDA31-8952-42E1-ADDF-78DF032898C3}" type="presParOf" srcId="{777E31AE-906B-43B8-927C-A41EE6185038}" destId="{DD04C3A8-A2B7-47CB-94B0-E5252EBA3477}" srcOrd="1" destOrd="0" presId="urn:microsoft.com/office/officeart/2008/layout/VerticalCurvedList"/>
    <dgm:cxn modelId="{47F0ECE2-3234-4369-85E6-E2D5145D3C91}" type="presParOf" srcId="{777E31AE-906B-43B8-927C-A41EE6185038}" destId="{D5C302FA-00C3-4E9D-ADCA-D195238D14A9}" srcOrd="2" destOrd="0" presId="urn:microsoft.com/office/officeart/2008/layout/VerticalCurvedList"/>
    <dgm:cxn modelId="{DA293EAF-FAE8-4A3A-9228-9F75C165DD9B}" type="presParOf" srcId="{D5C302FA-00C3-4E9D-ADCA-D195238D14A9}" destId="{CBA9D139-CFEF-4BCF-933E-5179A11394C6}" srcOrd="0" destOrd="0" presId="urn:microsoft.com/office/officeart/2008/layout/VerticalCurvedList"/>
    <dgm:cxn modelId="{544A7823-BC32-45E4-93DA-7EFA126D15B1}" type="presParOf" srcId="{777E31AE-906B-43B8-927C-A41EE6185038}" destId="{40FEB832-7E6E-4607-BC88-2790623270D7}" srcOrd="3" destOrd="0" presId="urn:microsoft.com/office/officeart/2008/layout/VerticalCurvedList"/>
    <dgm:cxn modelId="{A13BD2D8-AAA6-4CBE-A5D8-9F25225B2F1A}" type="presParOf" srcId="{777E31AE-906B-43B8-927C-A41EE6185038}" destId="{09AA3343-3D74-43BB-86D5-6801441CBBC0}" srcOrd="4" destOrd="0" presId="urn:microsoft.com/office/officeart/2008/layout/VerticalCurvedList"/>
    <dgm:cxn modelId="{085D1261-6E8D-4E8E-8FFF-339EED956ACC}" type="presParOf" srcId="{09AA3343-3D74-43BB-86D5-6801441CBBC0}" destId="{F278BADA-93D1-4C91-B087-AFC4FA1EDD69}" srcOrd="0" destOrd="0" presId="urn:microsoft.com/office/officeart/2008/layout/VerticalCurvedList"/>
    <dgm:cxn modelId="{3D5CAFF2-6AB3-4E29-A79D-1B9C32A90351}" type="presParOf" srcId="{777E31AE-906B-43B8-927C-A41EE6185038}" destId="{A1380468-9F2D-4264-9A73-2C6C4AEB3C0D}" srcOrd="5" destOrd="0" presId="urn:microsoft.com/office/officeart/2008/layout/VerticalCurvedList"/>
    <dgm:cxn modelId="{2BA28381-E5F3-46FD-8F0C-168AE92FA717}" type="presParOf" srcId="{777E31AE-906B-43B8-927C-A41EE6185038}" destId="{4BDDE637-B749-4A93-9969-8AADDDE9BB9D}" srcOrd="6" destOrd="0" presId="urn:microsoft.com/office/officeart/2008/layout/VerticalCurvedList"/>
    <dgm:cxn modelId="{CB0D374B-99CF-477E-9A57-DAE966CB3234}" type="presParOf" srcId="{4BDDE637-B749-4A93-9969-8AADDDE9BB9D}" destId="{FEEA7792-92F8-4C93-939E-D53CE69ED252}" srcOrd="0" destOrd="0" presId="urn:microsoft.com/office/officeart/2008/layout/VerticalCurvedList"/>
    <dgm:cxn modelId="{780CD5CF-F433-47C6-84DD-0E56A686EAD3}" type="presParOf" srcId="{777E31AE-906B-43B8-927C-A41EE6185038}" destId="{D4B0E010-67B3-4429-8B79-BEDC193F1B9A}" srcOrd="7" destOrd="0" presId="urn:microsoft.com/office/officeart/2008/layout/VerticalCurvedList"/>
    <dgm:cxn modelId="{78C27A22-329D-44B8-BB03-DE5D90733698}" type="presParOf" srcId="{777E31AE-906B-43B8-927C-A41EE6185038}" destId="{83E914EF-2D68-4B65-9849-B230C311CD23}" srcOrd="8" destOrd="0" presId="urn:microsoft.com/office/officeart/2008/layout/VerticalCurvedList"/>
    <dgm:cxn modelId="{5F5B3192-19D8-4CC6-997C-BAADF296D3A5}" type="presParOf" srcId="{83E914EF-2D68-4B65-9849-B230C311CD23}" destId="{F3EB0AF0-64D8-4056-9841-268D553939C0}" srcOrd="0" destOrd="0" presId="urn:microsoft.com/office/officeart/2008/layout/VerticalCurvedList"/>
    <dgm:cxn modelId="{3EACEAF7-7D7D-4C5E-8D52-FB77FF44657C}" type="presParOf" srcId="{777E31AE-906B-43B8-927C-A41EE6185038}" destId="{CAF65AC8-3B0A-4A4D-8815-6AA39898F5F6}" srcOrd="9" destOrd="0" presId="urn:microsoft.com/office/officeart/2008/layout/VerticalCurvedList"/>
    <dgm:cxn modelId="{35A3B6AC-2886-4112-99B8-3A34E7B15892}" type="presParOf" srcId="{777E31AE-906B-43B8-927C-A41EE6185038}" destId="{D7DE91A2-EF19-49C8-85C7-FB47ACB90F8D}" srcOrd="10" destOrd="0" presId="urn:microsoft.com/office/officeart/2008/layout/VerticalCurvedList"/>
    <dgm:cxn modelId="{7F4F0A85-12B9-4CB6-8FF5-6F1310E3389E}" type="presParOf" srcId="{D7DE91A2-EF19-49C8-85C7-FB47ACB90F8D}" destId="{C555332F-B262-4EAA-AD99-D0D8E62FB7D5}" srcOrd="0" destOrd="0" presId="urn:microsoft.com/office/officeart/2008/layout/VerticalCurvedList"/>
    <dgm:cxn modelId="{D831BB2A-56D2-46DC-AE5B-EA5251D08E13}" type="presParOf" srcId="{777E31AE-906B-43B8-927C-A41EE6185038}" destId="{76E8E8B7-981E-4338-BDC8-41541ADC6B81}" srcOrd="11" destOrd="0" presId="urn:microsoft.com/office/officeart/2008/layout/VerticalCurvedList"/>
    <dgm:cxn modelId="{BA859CEB-B104-41E9-B54D-6869103014A7}" type="presParOf" srcId="{777E31AE-906B-43B8-927C-A41EE6185038}" destId="{05718009-C1BE-4B82-BA1F-63B647C65284}" srcOrd="12" destOrd="0" presId="urn:microsoft.com/office/officeart/2008/layout/VerticalCurvedList"/>
    <dgm:cxn modelId="{466A4F8A-3B4F-4043-A801-E496D46423C2}" type="presParOf" srcId="{05718009-C1BE-4B82-BA1F-63B647C65284}" destId="{52257A44-EC38-4341-9C34-5F99E51183F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7842A1-A99F-4401-9B79-639A9F8B4A9F}" type="doc">
      <dgm:prSet loTypeId="urn:microsoft.com/office/officeart/2005/8/layout/default#4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C06865E-C204-4E72-973F-522044843954}">
      <dgm:prSet custT="1"/>
      <dgm:spPr>
        <a:solidFill>
          <a:srgbClr val="FFFF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balanced" dir="t"/>
        </a:scene3d>
        <a:sp3d prstMaterial="plastic">
          <a:bevelT w="127000" h="25400" prst="relaxedInset"/>
        </a:sp3d>
      </dgm:spPr>
      <dgm:t>
        <a:bodyPr>
          <a:sp3d extrusionH="57150">
            <a:bevelT w="38100" h="38100"/>
          </a:sp3d>
        </a:bodyPr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5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Развитие транспортной системы города Мегиона </a:t>
          </a:r>
          <a:br>
            <a:rPr lang="ru-RU" sz="25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5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2019-2025 годы </a:t>
          </a:r>
        </a:p>
        <a:p>
          <a:pPr rtl="0">
            <a:lnSpc>
              <a:spcPct val="100000"/>
            </a:lnSpc>
            <a:spcAft>
              <a:spcPts val="0"/>
            </a:spcAft>
          </a:pPr>
          <a:endParaRPr lang="ru-RU" sz="2500" b="1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rgbClr val="0D03D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224 352,0</a:t>
          </a:r>
          <a:r>
            <a:rPr lang="en-US" sz="2800" b="1" dirty="0" smtClean="0">
              <a:solidFill>
                <a:srgbClr val="0D03D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smtClean="0">
              <a:solidFill>
                <a:srgbClr val="0D03D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gm:t>
    </dgm:pt>
    <dgm:pt modelId="{1604E7A1-68BB-43C3-AC08-CE3DD7D9669B}" type="parTrans" cxnId="{D8ED243E-0DBB-4FC6-A824-B88A00630E3F}">
      <dgm:prSet/>
      <dgm:spPr/>
      <dgm:t>
        <a:bodyPr/>
        <a:lstStyle/>
        <a:p>
          <a:endParaRPr lang="ru-RU">
            <a:effectLst/>
          </a:endParaRPr>
        </a:p>
      </dgm:t>
    </dgm:pt>
    <dgm:pt modelId="{AFC48C44-3CB8-4CAC-ADC1-EEB83988F7AC}" type="sibTrans" cxnId="{D8ED243E-0DBB-4FC6-A824-B88A00630E3F}">
      <dgm:prSet/>
      <dgm:spPr/>
      <dgm:t>
        <a:bodyPr/>
        <a:lstStyle/>
        <a:p>
          <a:endParaRPr lang="ru-RU">
            <a:effectLst/>
          </a:endParaRPr>
        </a:p>
      </dgm:t>
    </dgm:pt>
    <dgm:pt modelId="{6A946217-D804-48A9-834F-C7C79864A33C}">
      <dgm:prSet custT="1"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5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муниципальным имуществом города Мегиона </a:t>
          </a:r>
          <a:br>
            <a:rPr lang="ru-RU" sz="25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5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2019-2025 годах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2500" b="1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rgbClr val="0D03D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52 296,5</a:t>
          </a:r>
          <a:r>
            <a:rPr lang="en-US" sz="2800" b="1" dirty="0" smtClean="0">
              <a:solidFill>
                <a:srgbClr val="0D03D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smtClean="0">
              <a:solidFill>
                <a:srgbClr val="0D03D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400" b="1" dirty="0" smtClean="0">
            <a:solidFill>
              <a:srgbClr val="0D03DB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7BB2CB-F9F8-4601-A292-D6E76B3B6ECB}" type="parTrans" cxnId="{5C6AED1F-4B0B-44E8-A448-7429A8C11ADE}">
      <dgm:prSet/>
      <dgm:spPr/>
      <dgm:t>
        <a:bodyPr/>
        <a:lstStyle/>
        <a:p>
          <a:endParaRPr lang="ru-RU">
            <a:effectLst/>
          </a:endParaRPr>
        </a:p>
      </dgm:t>
    </dgm:pt>
    <dgm:pt modelId="{AB3AA069-0766-4313-B316-7E83F1A4A979}" type="sibTrans" cxnId="{5C6AED1F-4B0B-44E8-A448-7429A8C11ADE}">
      <dgm:prSet/>
      <dgm:spPr/>
      <dgm:t>
        <a:bodyPr/>
        <a:lstStyle/>
        <a:p>
          <a:endParaRPr lang="ru-RU">
            <a:effectLst/>
          </a:endParaRPr>
        </a:p>
      </dgm:t>
    </dgm:pt>
    <dgm:pt modelId="{2407CD11-0E77-4C14-BAB7-F9DFF22B080B}" type="pres">
      <dgm:prSet presAssocID="{F47842A1-A99F-4401-9B79-639A9F8B4A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C57470-E8B9-4CEE-B895-170B6C237A10}" type="pres">
      <dgm:prSet presAssocID="{FC06865E-C204-4E72-973F-522044843954}" presName="node" presStyleLbl="node1" presStyleIdx="0" presStyleCnt="2" custScaleX="100677" custScaleY="101145" custLinFactNeighborX="-14" custLinFactNeighborY="-5085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63B807A-AFDC-4116-85BF-97B972A12C79}" type="pres">
      <dgm:prSet presAssocID="{AFC48C44-3CB8-4CAC-ADC1-EEB83988F7AC}" presName="sibTrans" presStyleCnt="0"/>
      <dgm:spPr/>
      <dgm:t>
        <a:bodyPr/>
        <a:lstStyle/>
        <a:p>
          <a:endParaRPr lang="ru-RU"/>
        </a:p>
      </dgm:t>
    </dgm:pt>
    <dgm:pt modelId="{1E8D70FD-47FD-4EB9-B5EF-BB0862255206}" type="pres">
      <dgm:prSet presAssocID="{6A946217-D804-48A9-834F-C7C79864A33C}" presName="node" presStyleLbl="node1" presStyleIdx="1" presStyleCnt="2" custScaleX="101303" custScaleY="101145" custLinFactNeighborX="2542" custLinFactNeighborY="-514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8ED243E-0DBB-4FC6-A824-B88A00630E3F}" srcId="{F47842A1-A99F-4401-9B79-639A9F8B4A9F}" destId="{FC06865E-C204-4E72-973F-522044843954}" srcOrd="0" destOrd="0" parTransId="{1604E7A1-68BB-43C3-AC08-CE3DD7D9669B}" sibTransId="{AFC48C44-3CB8-4CAC-ADC1-EEB83988F7AC}"/>
    <dgm:cxn modelId="{E23D1DBB-E791-4E24-BE34-01F678132933}" type="presOf" srcId="{FC06865E-C204-4E72-973F-522044843954}" destId="{81C57470-E8B9-4CEE-B895-170B6C237A10}" srcOrd="0" destOrd="0" presId="urn:microsoft.com/office/officeart/2005/8/layout/default#4"/>
    <dgm:cxn modelId="{5C6AED1F-4B0B-44E8-A448-7429A8C11ADE}" srcId="{F47842A1-A99F-4401-9B79-639A9F8B4A9F}" destId="{6A946217-D804-48A9-834F-C7C79864A33C}" srcOrd="1" destOrd="0" parTransId="{A87BB2CB-F9F8-4601-A292-D6E76B3B6ECB}" sibTransId="{AB3AA069-0766-4313-B316-7E83F1A4A979}"/>
    <dgm:cxn modelId="{981596BE-F4D2-4737-A6EB-EBCD0DAD86FF}" type="presOf" srcId="{F47842A1-A99F-4401-9B79-639A9F8B4A9F}" destId="{2407CD11-0E77-4C14-BAB7-F9DFF22B080B}" srcOrd="0" destOrd="0" presId="urn:microsoft.com/office/officeart/2005/8/layout/default#4"/>
    <dgm:cxn modelId="{3CF5A55B-3640-4C33-B106-F536185EE99A}" type="presOf" srcId="{6A946217-D804-48A9-834F-C7C79864A33C}" destId="{1E8D70FD-47FD-4EB9-B5EF-BB0862255206}" srcOrd="0" destOrd="0" presId="urn:microsoft.com/office/officeart/2005/8/layout/default#4"/>
    <dgm:cxn modelId="{B442AB6A-3BB7-425F-BDE5-C09D536CEDCC}" type="presParOf" srcId="{2407CD11-0E77-4C14-BAB7-F9DFF22B080B}" destId="{81C57470-E8B9-4CEE-B895-170B6C237A10}" srcOrd="0" destOrd="0" presId="urn:microsoft.com/office/officeart/2005/8/layout/default#4"/>
    <dgm:cxn modelId="{4DC81250-CF04-4034-B697-4EE41CCF007F}" type="presParOf" srcId="{2407CD11-0E77-4C14-BAB7-F9DFF22B080B}" destId="{063B807A-AFDC-4116-85BF-97B972A12C79}" srcOrd="1" destOrd="0" presId="urn:microsoft.com/office/officeart/2005/8/layout/default#4"/>
    <dgm:cxn modelId="{9248B99D-E634-4A3D-A8D4-640B1D2014EB}" type="presParOf" srcId="{2407CD11-0E77-4C14-BAB7-F9DFF22B080B}" destId="{1E8D70FD-47FD-4EB9-B5EF-BB0862255206}" srcOrd="2" destOrd="0" presId="urn:microsoft.com/office/officeart/2005/8/layout/default#4"/>
  </dgm:cxnLst>
  <dgm:bg>
    <a:effectLst>
      <a:glow rad="127000">
        <a:schemeClr val="accent4"/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D737E-328D-4A37-AC7C-E7CE05ACA9BF}">
      <dsp:nvSpPr>
        <dsp:cNvPr id="0" name=""/>
        <dsp:cNvSpPr/>
      </dsp:nvSpPr>
      <dsp:spPr>
        <a:xfrm>
          <a:off x="0" y="198853"/>
          <a:ext cx="13531639" cy="3667539"/>
        </a:xfrm>
        <a:prstGeom prst="roundRect">
          <a:avLst>
            <a:gd name="adj" fmla="val 10000"/>
          </a:avLst>
        </a:prstGeom>
        <a:solidFill>
          <a:srgbClr val="BED8E4">
            <a:alpha val="90000"/>
          </a:srgbClr>
        </a:solidFill>
        <a:ln w="9525" cap="rnd" cmpd="sng" algn="ctr">
          <a:solidFill>
            <a:srgbClr val="BED8E4">
              <a:alpha val="56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AEF3EB-57F0-4B3C-AE2D-AAC97D5F9D1F}">
      <dsp:nvSpPr>
        <dsp:cNvPr id="0" name=""/>
        <dsp:cNvSpPr/>
      </dsp:nvSpPr>
      <dsp:spPr>
        <a:xfrm>
          <a:off x="395662" y="648010"/>
          <a:ext cx="2956345" cy="26895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reflection blurRad="38100" stA="25000" endPos="20000" dist="25400" dir="5400000" sy="-100000" algn="bl" rotWithShape="0"/>
        </a:effectLst>
        <a:scene3d>
          <a:camera prst="orthographicFront"/>
          <a:lightRig rig="threePt" dir="t"/>
        </a:scene3d>
        <a:sp3d contourW="12700">
          <a:bevelT w="50800"/>
          <a:contourClr>
            <a:schemeClr val="bg2">
              <a:lumMod val="9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866E4FC-0DC4-48F3-8F7F-A668FEFC6C60}">
      <dsp:nvSpPr>
        <dsp:cNvPr id="0" name=""/>
        <dsp:cNvSpPr/>
      </dsp:nvSpPr>
      <dsp:spPr>
        <a:xfrm rot="10800000">
          <a:off x="400540" y="3887990"/>
          <a:ext cx="2956345" cy="3239985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Культурное пространство </a:t>
          </a:r>
          <a:br>
            <a:rPr lang="ru-RU" sz="20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городе Мегионе </a:t>
          </a:r>
          <a:br>
            <a:rPr lang="ru-RU" sz="20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2019-2025 годы</a:t>
          </a:r>
        </a:p>
      </dsp:txBody>
      <dsp:txXfrm rot="10800000">
        <a:off x="491458" y="3887990"/>
        <a:ext cx="2774509" cy="3149067"/>
      </dsp:txXfrm>
    </dsp:sp>
    <dsp:sp modelId="{E7EA5445-9186-4D9E-8427-5BD2B6464343}">
      <dsp:nvSpPr>
        <dsp:cNvPr id="0" name=""/>
        <dsp:cNvSpPr/>
      </dsp:nvSpPr>
      <dsp:spPr>
        <a:xfrm>
          <a:off x="3661656" y="648010"/>
          <a:ext cx="2956345" cy="26895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reflection blurRad="38100" stA="25000" endPos="20000" dist="25400" dir="5400000" sy="-100000" algn="bl" rotWithShape="0"/>
        </a:effectLst>
        <a:scene3d>
          <a:camera prst="orthographicFront"/>
          <a:lightRig rig="threePt" dir="t"/>
        </a:scene3d>
        <a:sp3d contourW="12700">
          <a:bevelT w="50800"/>
          <a:contourClr>
            <a:schemeClr val="bg2">
              <a:lumMod val="9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CD77C31-A1E1-4AC0-88BF-3BB0BBC4B4A5}">
      <dsp:nvSpPr>
        <dsp:cNvPr id="0" name=""/>
        <dsp:cNvSpPr/>
      </dsp:nvSpPr>
      <dsp:spPr>
        <a:xfrm rot="10800000">
          <a:off x="3661656" y="3887990"/>
          <a:ext cx="2956345" cy="3239985"/>
        </a:xfrm>
        <a:prstGeom prst="round2SameRect">
          <a:avLst>
            <a:gd name="adj1" fmla="val 10500"/>
            <a:gd name="adj2" fmla="val 0"/>
          </a:avLst>
        </a:prstGeom>
        <a:solidFill>
          <a:srgbClr val="92D05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физической культуры и спорта </a:t>
          </a:r>
          <a:b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городе Мегионе </a:t>
          </a:r>
          <a:b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2019-2025 годы</a:t>
          </a:r>
        </a:p>
      </dsp:txBody>
      <dsp:txXfrm rot="10800000">
        <a:off x="3752574" y="3887990"/>
        <a:ext cx="2774509" cy="3149067"/>
      </dsp:txXfrm>
    </dsp:sp>
    <dsp:sp modelId="{D88A7843-D4B7-4AE1-B5C8-95E563881697}">
      <dsp:nvSpPr>
        <dsp:cNvPr id="0" name=""/>
        <dsp:cNvSpPr/>
      </dsp:nvSpPr>
      <dsp:spPr>
        <a:xfrm>
          <a:off x="6940155" y="648010"/>
          <a:ext cx="2956345" cy="26895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reflection blurRad="38100" stA="25000" endPos="20000" dist="25400" dir="5400000" sy="-100000" algn="bl" rotWithShape="0"/>
        </a:effectLst>
        <a:scene3d>
          <a:camera prst="orthographicFront"/>
          <a:lightRig rig="threePt" dir="t"/>
        </a:scene3d>
        <a:sp3d contourW="12700">
          <a:bevelT w="50800"/>
          <a:contourClr>
            <a:schemeClr val="bg2">
              <a:lumMod val="9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CA049E-7F33-4F17-8F24-C7841521D4C3}">
      <dsp:nvSpPr>
        <dsp:cNvPr id="0" name=""/>
        <dsp:cNvSpPr/>
      </dsp:nvSpPr>
      <dsp:spPr>
        <a:xfrm rot="10800000">
          <a:off x="6940155" y="3887990"/>
          <a:ext cx="2956345" cy="3239985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доступной среды для инвалидов и других маломобильных групп населения на территории </a:t>
          </a:r>
          <a:b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города Мегиона </a:t>
          </a:r>
          <a:b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2019-2025 годы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D03D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1 357,2 тыс. руб.</a:t>
          </a:r>
          <a:endParaRPr lang="ru-RU" sz="2400" b="1" kern="1200" dirty="0">
            <a:solidFill>
              <a:srgbClr val="0D03DB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031073" y="3887990"/>
        <a:ext cx="2774509" cy="3149067"/>
      </dsp:txXfrm>
    </dsp:sp>
    <dsp:sp modelId="{B28D9569-EEBE-48F0-9509-6C548BFA082C}">
      <dsp:nvSpPr>
        <dsp:cNvPr id="0" name=""/>
        <dsp:cNvSpPr/>
      </dsp:nvSpPr>
      <dsp:spPr>
        <a:xfrm>
          <a:off x="10165617" y="648010"/>
          <a:ext cx="2956345" cy="26895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tretch>
            <a:fillRect/>
          </a:stretch>
        </a:blipFill>
        <a:ln w="44450" cap="rnd">
          <a:solidFill>
            <a:schemeClr val="bg1"/>
          </a:solidFill>
          <a:round/>
        </a:ln>
        <a:effectLst>
          <a:reflection blurRad="38100" stA="25000" endPos="20000" dist="25400" dir="5400000" sy="-100000" algn="bl" rotWithShape="0"/>
        </a:effectLst>
        <a:scene3d>
          <a:camera prst="orthographicFront"/>
          <a:lightRig rig="threePt" dir="t"/>
        </a:scene3d>
        <a:sp3d contourW="12700">
          <a:bevelT w="50800"/>
          <a:contourClr>
            <a:schemeClr val="bg2">
              <a:lumMod val="9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E0BE17-90EB-4753-B680-7A176E9EC357}">
      <dsp:nvSpPr>
        <dsp:cNvPr id="0" name=""/>
        <dsp:cNvSpPr/>
      </dsp:nvSpPr>
      <dsp:spPr>
        <a:xfrm rot="10800000">
          <a:off x="10165617" y="3887990"/>
          <a:ext cx="2956345" cy="3239985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400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системы образования  и молодежной политики  </a:t>
          </a:r>
          <a:b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города Мегиона </a:t>
          </a:r>
          <a:b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2019-2025 годы</a:t>
          </a:r>
        </a:p>
      </dsp:txBody>
      <dsp:txXfrm rot="10800000">
        <a:off x="10256535" y="3887990"/>
        <a:ext cx="2774509" cy="3149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FB176-9BB3-4354-9B7B-AD51E40427E8}">
      <dsp:nvSpPr>
        <dsp:cNvPr id="0" name=""/>
        <dsp:cNvSpPr/>
      </dsp:nvSpPr>
      <dsp:spPr>
        <a:xfrm>
          <a:off x="2128" y="144019"/>
          <a:ext cx="6325968" cy="3239983"/>
        </a:xfrm>
        <a:prstGeom prst="flowChartAlternateProcess">
          <a:avLst/>
        </a:prstGeom>
        <a:solidFill>
          <a:srgbClr val="66FF6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жилищной сферы на территории города Мегиона </a:t>
          </a:r>
          <a:b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2019-2025 годах</a:t>
          </a:r>
          <a:b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768 296,0</a:t>
          </a:r>
          <a:r>
            <a:rPr lang="en-US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288" y="302179"/>
        <a:ext cx="6009648" cy="2923663"/>
      </dsp:txXfrm>
    </dsp:sp>
    <dsp:sp modelId="{6EB01B33-E2AF-4780-AFB7-AB2F56897DAB}">
      <dsp:nvSpPr>
        <dsp:cNvPr id="0" name=""/>
        <dsp:cNvSpPr/>
      </dsp:nvSpPr>
      <dsp:spPr>
        <a:xfrm>
          <a:off x="6945194" y="143981"/>
          <a:ext cx="6325968" cy="3239983"/>
        </a:xfrm>
        <a:prstGeom prst="flowChartAlternateProcess">
          <a:avLst/>
        </a:prstGeom>
        <a:solidFill>
          <a:srgbClr val="BBE7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современной </a:t>
          </a:r>
          <a:b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городской среды города Мегиона </a:t>
          </a:r>
          <a:b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2019-2025 годы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61 338,6</a:t>
          </a:r>
          <a:r>
            <a:rPr lang="en-US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03354" y="302141"/>
        <a:ext cx="6009648" cy="2923663"/>
      </dsp:txXfrm>
    </dsp:sp>
    <dsp:sp modelId="{34614179-A1CC-4261-9064-5E4C67D67531}">
      <dsp:nvSpPr>
        <dsp:cNvPr id="0" name=""/>
        <dsp:cNvSpPr/>
      </dsp:nvSpPr>
      <dsp:spPr>
        <a:xfrm>
          <a:off x="2760" y="4104012"/>
          <a:ext cx="6325968" cy="3239983"/>
        </a:xfrm>
        <a:prstGeom prst="flowChartAlternateProcess">
          <a:avLst/>
        </a:prstGeom>
        <a:solidFill>
          <a:srgbClr val="FF97C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комплекса и повышение энергетической эффективности в городе Мегионе </a:t>
          </a:r>
          <a:b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2019-2025 годы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0D03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630 366,1</a:t>
          </a:r>
          <a:r>
            <a:rPr lang="en-US" sz="2800" b="1" kern="1200" dirty="0" smtClean="0">
              <a:solidFill>
                <a:srgbClr val="0D03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smtClean="0">
              <a:solidFill>
                <a:srgbClr val="0D03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sp:txBody>
      <dsp:txXfrm>
        <a:off x="160920" y="4262172"/>
        <a:ext cx="6009648" cy="2923663"/>
      </dsp:txXfrm>
    </dsp:sp>
    <dsp:sp modelId="{DD63CA2B-CAAF-4DF2-9F61-2A249B3F8886}">
      <dsp:nvSpPr>
        <dsp:cNvPr id="0" name=""/>
        <dsp:cNvSpPr/>
      </dsp:nvSpPr>
      <dsp:spPr>
        <a:xfrm>
          <a:off x="6961808" y="4104012"/>
          <a:ext cx="6325968" cy="3239983"/>
        </a:xfrm>
        <a:prstGeom prst="flowChartAlternateProcess">
          <a:avLst/>
        </a:prstGeom>
        <a:solidFill>
          <a:srgbClr val="7878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системы обращения </a:t>
          </a:r>
          <a:b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отходами производства и потребления на территории города Мегиона </a:t>
          </a:r>
          <a:b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2019-2025 годы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5 091,9</a:t>
          </a:r>
          <a:r>
            <a:rPr lang="en-US" sz="28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8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9968" y="4262172"/>
        <a:ext cx="6009648" cy="2923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31135-F231-4958-9FCB-4A225C5F4F4A}">
      <dsp:nvSpPr>
        <dsp:cNvPr id="0" name=""/>
        <dsp:cNvSpPr/>
      </dsp:nvSpPr>
      <dsp:spPr>
        <a:xfrm>
          <a:off x="-10131633" y="-1599761"/>
          <a:ext cx="12050726" cy="12050726"/>
        </a:xfrm>
        <a:prstGeom prst="blockArc">
          <a:avLst>
            <a:gd name="adj1" fmla="val 18900000"/>
            <a:gd name="adj2" fmla="val 2700000"/>
            <a:gd name="adj3" fmla="val 17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4C3A8-A2B7-47CB-94B0-E5252EBA3477}">
      <dsp:nvSpPr>
        <dsp:cNvPr id="0" name=""/>
        <dsp:cNvSpPr/>
      </dsp:nvSpPr>
      <dsp:spPr>
        <a:xfrm>
          <a:off x="712279" y="187770"/>
          <a:ext cx="11048478" cy="1403996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6000" tIns="55880" rIns="21600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объектов внешнего благоустройства (уход за газонами; снос строений; отлов безнадзорных животных; </a:t>
          </a:r>
          <a:r>
            <a:rPr lang="ru-RU" sz="22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противопаводковые</a:t>
          </a:r>
          <a:r>
            <a:rPr lang="ru-RU" sz="2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мероприятия; ремонт, содержание площадей и скверов; дезинсекция и дератизация; отсыпка территории по ул. Береговая в г. Мегионе; техническое обслуживание LED экрана объемно-световой композиции)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279" y="187770"/>
        <a:ext cx="11048478" cy="1403996"/>
      </dsp:txXfrm>
    </dsp:sp>
    <dsp:sp modelId="{CBA9D139-CFEF-4BCF-933E-5179A11394C6}">
      <dsp:nvSpPr>
        <dsp:cNvPr id="0" name=""/>
        <dsp:cNvSpPr/>
      </dsp:nvSpPr>
      <dsp:spPr>
        <a:xfrm>
          <a:off x="172279" y="349769"/>
          <a:ext cx="1079999" cy="1079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FEB832-7E6E-4607-BC88-2790623270D7}">
      <dsp:nvSpPr>
        <dsp:cNvPr id="0" name=""/>
        <dsp:cNvSpPr/>
      </dsp:nvSpPr>
      <dsp:spPr>
        <a:xfrm>
          <a:off x="1519243" y="1892035"/>
          <a:ext cx="10210336" cy="971996"/>
        </a:xfrm>
        <a:prstGeom prst="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6000" tIns="55880" rIns="21600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22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rPr>
            <a:t>Обслуживание сетей уличного освещения, потребление электроэнергии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9243" y="1892035"/>
        <a:ext cx="10210336" cy="971996"/>
      </dsp:txXfrm>
    </dsp:sp>
    <dsp:sp modelId="{F278BADA-93D1-4C91-B087-AFC4FA1EDD69}">
      <dsp:nvSpPr>
        <dsp:cNvPr id="0" name=""/>
        <dsp:cNvSpPr/>
      </dsp:nvSpPr>
      <dsp:spPr>
        <a:xfrm>
          <a:off x="948066" y="1841913"/>
          <a:ext cx="1079999" cy="1079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380468-9F2D-4264-9A73-2C6C4AEB3C0D}">
      <dsp:nvSpPr>
        <dsp:cNvPr id="0" name=""/>
        <dsp:cNvSpPr/>
      </dsp:nvSpPr>
      <dsp:spPr>
        <a:xfrm>
          <a:off x="1856153" y="3146640"/>
          <a:ext cx="9857344" cy="971996"/>
        </a:xfrm>
        <a:prstGeom prst="rect">
          <a:avLst/>
        </a:prstGeom>
        <a:solidFill>
          <a:srgbClr val="FF33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6000" tIns="55880" rIns="21600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22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rPr>
            <a:t>Предоставление населению услуг ЖКХ (вывоз жидких бытовых отходов)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6153" y="3146640"/>
        <a:ext cx="9857344" cy="971996"/>
      </dsp:txXfrm>
    </dsp:sp>
    <dsp:sp modelId="{FEEA7792-92F8-4C93-939E-D53CE69ED252}">
      <dsp:nvSpPr>
        <dsp:cNvPr id="0" name=""/>
        <dsp:cNvSpPr/>
      </dsp:nvSpPr>
      <dsp:spPr>
        <a:xfrm>
          <a:off x="1300550" y="3098144"/>
          <a:ext cx="1079999" cy="1079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B0E010-67B3-4429-8B79-BEDC193F1B9A}">
      <dsp:nvSpPr>
        <dsp:cNvPr id="0" name=""/>
        <dsp:cNvSpPr/>
      </dsp:nvSpPr>
      <dsp:spPr>
        <a:xfrm>
          <a:off x="1981318" y="4344672"/>
          <a:ext cx="9732180" cy="935997"/>
        </a:xfrm>
        <a:prstGeom prst="rect">
          <a:avLst/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6000" tIns="55880" rIns="21600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населению услуг газоснабжения</a:t>
          </a:r>
        </a:p>
      </dsp:txBody>
      <dsp:txXfrm>
        <a:off x="1981318" y="4344672"/>
        <a:ext cx="9732180" cy="935997"/>
      </dsp:txXfrm>
    </dsp:sp>
    <dsp:sp modelId="{F3EB0AF0-64D8-4056-9841-268D553939C0}">
      <dsp:nvSpPr>
        <dsp:cNvPr id="0" name=""/>
        <dsp:cNvSpPr/>
      </dsp:nvSpPr>
      <dsp:spPr>
        <a:xfrm>
          <a:off x="1163644" y="4258331"/>
          <a:ext cx="1079999" cy="1079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F65AC8-3B0A-4A4D-8815-6AA39898F5F6}">
      <dsp:nvSpPr>
        <dsp:cNvPr id="0" name=""/>
        <dsp:cNvSpPr/>
      </dsp:nvSpPr>
      <dsp:spPr>
        <a:xfrm>
          <a:off x="1664140" y="5488483"/>
          <a:ext cx="10049363" cy="971996"/>
        </a:xfrm>
        <a:prstGeom prst="rect">
          <a:avLst/>
        </a:prstGeom>
        <a:solidFill>
          <a:srgbClr val="CCFF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6000" tIns="55880" rIns="21600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систем теплоснабжения, водоснабжения и водоотведения для подготовки к осенне-зимнему периоду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4140" y="5488483"/>
        <a:ext cx="10049363" cy="971996"/>
      </dsp:txXfrm>
    </dsp:sp>
    <dsp:sp modelId="{C555332F-B262-4EAA-AD99-D0D8E62FB7D5}">
      <dsp:nvSpPr>
        <dsp:cNvPr id="0" name=""/>
        <dsp:cNvSpPr/>
      </dsp:nvSpPr>
      <dsp:spPr>
        <a:xfrm>
          <a:off x="1054923" y="5434856"/>
          <a:ext cx="1079999" cy="1079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E8E8B7-981E-4338-BDC8-41541ADC6B81}">
      <dsp:nvSpPr>
        <dsp:cNvPr id="0" name=""/>
        <dsp:cNvSpPr/>
      </dsp:nvSpPr>
      <dsp:spPr>
        <a:xfrm>
          <a:off x="798402" y="6759932"/>
          <a:ext cx="10915123" cy="1691999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6000" tIns="50800" rIns="2160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субсидий организациям, осуществляющим свою деятельность в сфере тепло-, водоснабжения и водоотведения и оказывающим коммунальные услуги населению городского округа, связанных с погашением задолженности за потребленные топливно-энергетические ресурсы</a:t>
          </a:r>
        </a:p>
      </dsp:txBody>
      <dsp:txXfrm>
        <a:off x="798402" y="6759932"/>
        <a:ext cx="10915123" cy="1691999"/>
      </dsp:txXfrm>
    </dsp:sp>
    <dsp:sp modelId="{52257A44-EC38-4341-9C34-5F99E51183F9}">
      <dsp:nvSpPr>
        <dsp:cNvPr id="0" name=""/>
        <dsp:cNvSpPr/>
      </dsp:nvSpPr>
      <dsp:spPr>
        <a:xfrm>
          <a:off x="293365" y="7024555"/>
          <a:ext cx="1079999" cy="1079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31135-F231-4958-9FCB-4A225C5F4F4A}">
      <dsp:nvSpPr>
        <dsp:cNvPr id="0" name=""/>
        <dsp:cNvSpPr/>
      </dsp:nvSpPr>
      <dsp:spPr>
        <a:xfrm>
          <a:off x="-10131633" y="-1546223"/>
          <a:ext cx="12050726" cy="12050726"/>
        </a:xfrm>
        <a:prstGeom prst="blockArc">
          <a:avLst>
            <a:gd name="adj1" fmla="val 18900000"/>
            <a:gd name="adj2" fmla="val 2700000"/>
            <a:gd name="adj3" fmla="val 17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4C3A8-A2B7-47CB-94B0-E5252EBA3477}">
      <dsp:nvSpPr>
        <dsp:cNvPr id="0" name=""/>
        <dsp:cNvSpPr/>
      </dsp:nvSpPr>
      <dsp:spPr>
        <a:xfrm>
          <a:off x="712279" y="446717"/>
          <a:ext cx="11048478" cy="86483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86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и содержание городского кладбища</a:t>
          </a:r>
          <a:endParaRPr lang="ru-RU" sz="2200" b="1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279" y="446717"/>
        <a:ext cx="11048478" cy="864838"/>
      </dsp:txXfrm>
    </dsp:sp>
    <dsp:sp modelId="{CBA9D139-CFEF-4BCF-933E-5179A11394C6}">
      <dsp:nvSpPr>
        <dsp:cNvPr id="0" name=""/>
        <dsp:cNvSpPr/>
      </dsp:nvSpPr>
      <dsp:spPr>
        <a:xfrm>
          <a:off x="172279" y="307037"/>
          <a:ext cx="1079999" cy="1079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FEB832-7E6E-4607-BC88-2790623270D7}">
      <dsp:nvSpPr>
        <dsp:cNvPr id="0" name=""/>
        <dsp:cNvSpPr/>
      </dsp:nvSpPr>
      <dsp:spPr>
        <a:xfrm>
          <a:off x="1519243" y="1656349"/>
          <a:ext cx="10210336" cy="10079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6000" tIns="55880" rIns="21600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установка нового игрового оборудования на детских площадках городского округа Мегион</a:t>
          </a:r>
        </a:p>
      </dsp:txBody>
      <dsp:txXfrm>
        <a:off x="1519243" y="1656349"/>
        <a:ext cx="10210336" cy="1007995"/>
      </dsp:txXfrm>
    </dsp:sp>
    <dsp:sp modelId="{F278BADA-93D1-4C91-B087-AFC4FA1EDD69}">
      <dsp:nvSpPr>
        <dsp:cNvPr id="0" name=""/>
        <dsp:cNvSpPr/>
      </dsp:nvSpPr>
      <dsp:spPr>
        <a:xfrm>
          <a:off x="948066" y="1751046"/>
          <a:ext cx="1079999" cy="1079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380468-9F2D-4264-9A73-2C6C4AEB3C0D}">
      <dsp:nvSpPr>
        <dsp:cNvPr id="0" name=""/>
        <dsp:cNvSpPr/>
      </dsp:nvSpPr>
      <dsp:spPr>
        <a:xfrm>
          <a:off x="1856153" y="2954021"/>
          <a:ext cx="9857344" cy="9719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6000" tIns="55880" rIns="21600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объектов к новогодним мероприятиям</a:t>
          </a:r>
        </a:p>
      </dsp:txBody>
      <dsp:txXfrm>
        <a:off x="1856153" y="2954021"/>
        <a:ext cx="9857344" cy="971996"/>
      </dsp:txXfrm>
    </dsp:sp>
    <dsp:sp modelId="{FEEA7792-92F8-4C93-939E-D53CE69ED252}">
      <dsp:nvSpPr>
        <dsp:cNvPr id="0" name=""/>
        <dsp:cNvSpPr/>
      </dsp:nvSpPr>
      <dsp:spPr>
        <a:xfrm>
          <a:off x="1300550" y="2975188"/>
          <a:ext cx="1079999" cy="1079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B0E010-67B3-4429-8B79-BEDC193F1B9A}">
      <dsp:nvSpPr>
        <dsp:cNvPr id="0" name=""/>
        <dsp:cNvSpPr/>
      </dsp:nvSpPr>
      <dsp:spPr>
        <a:xfrm>
          <a:off x="1933414" y="4220166"/>
          <a:ext cx="9827987" cy="12599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8000" tIns="55880" rIns="21600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ремонт, реконструкция и ремонт  муниципального жилого фонда, оснащение приборами учета</a:t>
          </a:r>
        </a:p>
      </dsp:txBody>
      <dsp:txXfrm>
        <a:off x="1933414" y="4220166"/>
        <a:ext cx="9827987" cy="1259999"/>
      </dsp:txXfrm>
    </dsp:sp>
    <dsp:sp modelId="{F3EB0AF0-64D8-4056-9841-268D553939C0}">
      <dsp:nvSpPr>
        <dsp:cNvPr id="0" name=""/>
        <dsp:cNvSpPr/>
      </dsp:nvSpPr>
      <dsp:spPr>
        <a:xfrm>
          <a:off x="1275958" y="4295823"/>
          <a:ext cx="1079999" cy="1079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F65AC8-3B0A-4A4D-8815-6AA39898F5F6}">
      <dsp:nvSpPr>
        <dsp:cNvPr id="0" name=""/>
        <dsp:cNvSpPr/>
      </dsp:nvSpPr>
      <dsp:spPr>
        <a:xfrm>
          <a:off x="1676672" y="5815273"/>
          <a:ext cx="10049363" cy="112070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6000" tIns="55880" rIns="21600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Санитарная обработка мест общего пользования в муниципальном жилом фонде и мест (территорий) общего пользования (включая улично-дорожную сеть города)</a:t>
          </a:r>
        </a:p>
      </dsp:txBody>
      <dsp:txXfrm>
        <a:off x="1676672" y="5815273"/>
        <a:ext cx="10049363" cy="1120709"/>
      </dsp:txXfrm>
    </dsp:sp>
    <dsp:sp modelId="{C555332F-B262-4EAA-AD99-D0D8E62FB7D5}">
      <dsp:nvSpPr>
        <dsp:cNvPr id="0" name=""/>
        <dsp:cNvSpPr/>
      </dsp:nvSpPr>
      <dsp:spPr>
        <a:xfrm>
          <a:off x="1040634" y="5780952"/>
          <a:ext cx="1079999" cy="1079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E8E8B7-981E-4338-BDC8-41541ADC6B81}">
      <dsp:nvSpPr>
        <dsp:cNvPr id="0" name=""/>
        <dsp:cNvSpPr/>
      </dsp:nvSpPr>
      <dsp:spPr>
        <a:xfrm>
          <a:off x="798402" y="7287471"/>
          <a:ext cx="10915123" cy="808166"/>
        </a:xfrm>
        <a:prstGeom prst="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6000" tIns="55880" rIns="21600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Создание объекта, предназначенного для содержания животных</a:t>
          </a:r>
        </a:p>
      </dsp:txBody>
      <dsp:txXfrm>
        <a:off x="798402" y="7287471"/>
        <a:ext cx="10915123" cy="808166"/>
      </dsp:txXfrm>
    </dsp:sp>
    <dsp:sp modelId="{52257A44-EC38-4341-9C34-5F99E51183F9}">
      <dsp:nvSpPr>
        <dsp:cNvPr id="0" name=""/>
        <dsp:cNvSpPr/>
      </dsp:nvSpPr>
      <dsp:spPr>
        <a:xfrm>
          <a:off x="293365" y="7158317"/>
          <a:ext cx="1079999" cy="1079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57470-E8B9-4CEE-B895-170B6C237A10}">
      <dsp:nvSpPr>
        <dsp:cNvPr id="0" name=""/>
        <dsp:cNvSpPr/>
      </dsp:nvSpPr>
      <dsp:spPr>
        <a:xfrm>
          <a:off x="8" y="17"/>
          <a:ext cx="6153766" cy="3709423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balanced" dir="t"/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1112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5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Развитие транспортной системы города Мегиона </a:t>
          </a:r>
          <a:br>
            <a:rPr lang="ru-RU" sz="25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5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2019-2025 годы </a:t>
          </a:r>
        </a:p>
        <a:p>
          <a:pPr lvl="0" algn="ctr" defTabSz="11112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500" b="1" kern="120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1112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0D03D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224 352,0</a:t>
          </a:r>
          <a:r>
            <a:rPr lang="en-US" sz="2800" b="1" kern="1200" dirty="0" smtClean="0">
              <a:solidFill>
                <a:srgbClr val="0D03D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smtClean="0">
              <a:solidFill>
                <a:srgbClr val="0D03D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sp:txBody>
      <dsp:txXfrm>
        <a:off x="181087" y="181096"/>
        <a:ext cx="5791608" cy="3347265"/>
      </dsp:txXfrm>
    </dsp:sp>
    <dsp:sp modelId="{1E8D70FD-47FD-4EB9-B5EF-BB0862255206}">
      <dsp:nvSpPr>
        <dsp:cNvPr id="0" name=""/>
        <dsp:cNvSpPr/>
      </dsp:nvSpPr>
      <dsp:spPr>
        <a:xfrm>
          <a:off x="6766733" y="0"/>
          <a:ext cx="6192029" cy="370942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5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муниципальным имуществом города Мегиона </a:t>
          </a:r>
          <a:br>
            <a:rPr lang="ru-RU" sz="25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5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2019-2025 годах 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500" b="1" kern="120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0D03D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52 296,5</a:t>
          </a:r>
          <a:r>
            <a:rPr lang="en-US" sz="2800" b="1" kern="1200" dirty="0" smtClean="0">
              <a:solidFill>
                <a:srgbClr val="0D03D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smtClean="0">
              <a:solidFill>
                <a:srgbClr val="0D03D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400" b="1" kern="1200" dirty="0" smtClean="0">
            <a:solidFill>
              <a:srgbClr val="0D03DB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47812" y="181079"/>
        <a:ext cx="5829871" cy="3347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A6460-E4FF-480A-94BA-B4443B32AE98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4FA0-BED0-4949-A949-10CF4A7E7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6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39997" rtl="0" eaLnBrk="1" latinLnBrk="0" hangingPunct="1">
      <a:defRPr sz="1890" kern="1200">
        <a:solidFill>
          <a:schemeClr val="tx1"/>
        </a:solidFill>
        <a:latin typeface="+mn-lt"/>
        <a:ea typeface="+mn-ea"/>
        <a:cs typeface="+mn-cs"/>
      </a:defRPr>
    </a:lvl1pPr>
    <a:lvl2pPr marL="719999" algn="l" defTabSz="1439997" rtl="0" eaLnBrk="1" latinLnBrk="0" hangingPunct="1">
      <a:defRPr sz="1890" kern="1200">
        <a:solidFill>
          <a:schemeClr val="tx1"/>
        </a:solidFill>
        <a:latin typeface="+mn-lt"/>
        <a:ea typeface="+mn-ea"/>
        <a:cs typeface="+mn-cs"/>
      </a:defRPr>
    </a:lvl2pPr>
    <a:lvl3pPr marL="1439997" algn="l" defTabSz="1439997" rtl="0" eaLnBrk="1" latinLnBrk="0" hangingPunct="1">
      <a:defRPr sz="1890" kern="1200">
        <a:solidFill>
          <a:schemeClr val="tx1"/>
        </a:solidFill>
        <a:latin typeface="+mn-lt"/>
        <a:ea typeface="+mn-ea"/>
        <a:cs typeface="+mn-cs"/>
      </a:defRPr>
    </a:lvl3pPr>
    <a:lvl4pPr marL="2159996" algn="l" defTabSz="1439997" rtl="0" eaLnBrk="1" latinLnBrk="0" hangingPunct="1">
      <a:defRPr sz="1890" kern="1200">
        <a:solidFill>
          <a:schemeClr val="tx1"/>
        </a:solidFill>
        <a:latin typeface="+mn-lt"/>
        <a:ea typeface="+mn-ea"/>
        <a:cs typeface="+mn-cs"/>
      </a:defRPr>
    </a:lvl4pPr>
    <a:lvl5pPr marL="2879994" algn="l" defTabSz="1439997" rtl="0" eaLnBrk="1" latinLnBrk="0" hangingPunct="1">
      <a:defRPr sz="1890" kern="1200">
        <a:solidFill>
          <a:schemeClr val="tx1"/>
        </a:solidFill>
        <a:latin typeface="+mn-lt"/>
        <a:ea typeface="+mn-ea"/>
        <a:cs typeface="+mn-cs"/>
      </a:defRPr>
    </a:lvl5pPr>
    <a:lvl6pPr marL="3599993" algn="l" defTabSz="1439997" rtl="0" eaLnBrk="1" latinLnBrk="0" hangingPunct="1">
      <a:defRPr sz="1890" kern="1200">
        <a:solidFill>
          <a:schemeClr val="tx1"/>
        </a:solidFill>
        <a:latin typeface="+mn-lt"/>
        <a:ea typeface="+mn-ea"/>
        <a:cs typeface="+mn-cs"/>
      </a:defRPr>
    </a:lvl6pPr>
    <a:lvl7pPr marL="4319991" algn="l" defTabSz="1439997" rtl="0" eaLnBrk="1" latinLnBrk="0" hangingPunct="1">
      <a:defRPr sz="1890" kern="1200">
        <a:solidFill>
          <a:schemeClr val="tx1"/>
        </a:solidFill>
        <a:latin typeface="+mn-lt"/>
        <a:ea typeface="+mn-ea"/>
        <a:cs typeface="+mn-cs"/>
      </a:defRPr>
    </a:lvl7pPr>
    <a:lvl8pPr marL="5039990" algn="l" defTabSz="1439997" rtl="0" eaLnBrk="1" latinLnBrk="0" hangingPunct="1">
      <a:defRPr sz="1890" kern="1200">
        <a:solidFill>
          <a:schemeClr val="tx1"/>
        </a:solidFill>
        <a:latin typeface="+mn-lt"/>
        <a:ea typeface="+mn-ea"/>
        <a:cs typeface="+mn-cs"/>
      </a:defRPr>
    </a:lvl8pPr>
    <a:lvl9pPr marL="5759988" algn="l" defTabSz="1439997" rtl="0" eaLnBrk="1" latinLnBrk="0" hangingPunct="1">
      <a:defRPr sz="18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DA4FA0-BED0-4949-A949-10CF4A7E76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180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4A60-6EB7-4817-90F3-16FDEADA22D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24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FA0-BED0-4949-A949-10CF4A7E763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58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FA0-BED0-4949-A949-10CF4A7E763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77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приоритетном порядке обеспечено финансирование мер по реализации указов Президента РФ по достижению целевого показателя среднемесячной заработной платы. Согласно утвержденных дорожных карт в 2020 году заработная плата составила:</a:t>
            </a:r>
          </a:p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педагогическим работникам образовательных учреждений общего образования 61 935,7 руб. (100,4%  при плане 61 712,3 руб.);</a:t>
            </a:r>
          </a:p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педагогическим работникам дошкольных образовательных учреждений 55 565,6 руб. (100,8%  при плане 55 103,8 руб.);</a:t>
            </a:r>
          </a:p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педагогическим работникам учреждений дополнительного образования детей 69 128,1 руб. (101,6%  при плане 68 531,2 руб.);</a:t>
            </a:r>
          </a:p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работникам  учреждений культуры 68 335,21 руб. (101,8%  при плане 67 105,1 руб.).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FA0-BED0-4949-A949-10CF4A7E763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69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приоритетном порядке обеспечено финансирование мер по реализации указов Президента РФ по достижению целевого показателя среднемесячной заработной платы. Согласно утвержденных дорожных карт в 2020 году заработная плата составила:</a:t>
            </a:r>
          </a:p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педагогическим работникам образовательных учреждений общего образования 61 935,7 руб. (100,4%  при плане 61 712,3 руб.);</a:t>
            </a:r>
          </a:p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педагогическим работникам дошкольных образовательных учреждений 55 565,6 руб. (100,8%  при плане 55 103,8 руб.);</a:t>
            </a:r>
          </a:p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педагогическим работникам учреждений дополнительного образования детей 69 128,1 руб. (101,6%  при плане 68 531,2 руб.);</a:t>
            </a:r>
          </a:p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работникам  учреждений культуры 68 335,21 руб. (101,8%  при плане 67 105,1 руб.).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FA0-BED0-4949-A949-10CF4A7E763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779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FA0-BED0-4949-A949-10CF4A7E763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42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DA4FA0-BED0-4949-A949-10CF4A7E76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38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FA0-BED0-4949-A949-10CF4A7E763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37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FA0-BED0-4949-A949-10CF4A7E763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0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DA4FA0-BED0-4949-A949-10CF4A7E76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2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4A60-6EB7-4817-90F3-16FDEADA22D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27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FA0-BED0-4949-A949-10CF4A7E7634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51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FA0-BED0-4949-A949-10CF4A7E7634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09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A99F9-C7FD-4317-B595-B65E7C03CA8D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04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4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802EE4-79EB-46AE-B760-58A010F6BC1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40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3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FA0-BED0-4949-A949-10CF4A7E763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5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FA0-BED0-4949-A949-10CF4A7E763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57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DA4FA0-BED0-4949-A949-10CF4A7E76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449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FA0-BED0-4949-A949-10CF4A7E763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69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FA0-BED0-4949-A949-10CF4A7E763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2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FA0-BED0-4949-A949-10CF4A7E763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83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FA0-BED0-4949-A949-10CF4A7E763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1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slideMasters/slideMaster17.xml" Type="http://schemas.openxmlformats.org/officeDocument/2006/relationships/slideMaster"/><Relationship Id="rId6" Target="../media/image3.png" Type="http://schemas.openxmlformats.org/officeDocument/2006/relationships/image"/><Relationship Id="rId5" Target="../media/image1.emf" Type="http://schemas.openxmlformats.org/officeDocument/2006/relationships/image"/><Relationship Id="rId4" Target="../media/image1.emf" Type="http://schemas.openxmlformats.org/officeDocument/2006/relationships/image"/></Relationships>
</file>

<file path=ppt/slideLayouts/_rels/slideLayout48.xml.rels><?xml version="1.0" encoding="UTF-8" standalone="yes" ?><Relationships xmlns="http://schemas.openxmlformats.org/package/2006/relationships"><Relationship Id="rId3" Target="../media/image1.emf" Type="http://schemas.openxmlformats.org/officeDocument/2006/relationships/image"/><Relationship Id="rId2" Target="../slideMasters/slideMaster17.xml" Type="http://schemas.openxmlformats.org/officeDocument/2006/relationships/slideMaster"/><Relationship Id="rId5" Target="../media/image3.png" Type="http://schemas.openxmlformats.org/officeDocument/2006/relationships/image"/><Relationship Id="rId4" Target="../media/image1.emf" Type="http://schemas.openxmlformats.org/officeDocument/2006/relationships/image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slideMasters/slideMaster1.xml" Type="http://schemas.openxmlformats.org/officeDocument/2006/relationships/slideMaster"/><Relationship Id="rId6" Target="../media/image3.png" Type="http://schemas.openxmlformats.org/officeDocument/2006/relationships/image"/><Relationship Id="rId5" Target="../media/image1.emf" Type="http://schemas.openxmlformats.org/officeDocument/2006/relationships/image"/><Relationship Id="rId4" Target="../media/image1.emf" Type="http://schemas.openxmlformats.org/officeDocument/2006/relationships/image"/></Relationships>
</file>

<file path=ppt/slideLayouts/_rels/slideLayout8.xml.rels><?xml version="1.0" encoding="UTF-8" standalone="yes" ?><Relationships xmlns="http://schemas.openxmlformats.org/package/2006/relationships"><Relationship Id="rId3" Target="../media/image1.emf" Type="http://schemas.openxmlformats.org/officeDocument/2006/relationships/image"/><Relationship Id="rId2" Target="../slideMasters/slideMaster1.xml" Type="http://schemas.openxmlformats.org/officeDocument/2006/relationships/slideMaster"/><Relationship Id="rId5" Target="../media/image3.png" Type="http://schemas.openxmlformats.org/officeDocument/2006/relationships/image"/><Relationship Id="rId4" Target="../media/image1.emf" Type="http://schemas.openxmlformats.org/officeDocument/2006/relationships/image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16" y="1767462"/>
            <a:ext cx="12240181" cy="3759917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5672376"/>
            <a:ext cx="10800160" cy="2607442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9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719984"/>
            <a:ext cx="4644444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554968"/>
            <a:ext cx="7290108" cy="7674832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3239929"/>
            <a:ext cx="4644444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7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3" y="574987"/>
            <a:ext cx="3105046" cy="9152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574987"/>
            <a:ext cx="9135135" cy="9152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4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80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 userDrawn="1"/>
        </p:nvSpPr>
        <p:spPr>
          <a:xfrm>
            <a:off x="664625" y="3359926"/>
            <a:ext cx="3212355" cy="5519879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 userDrawn="1"/>
        </p:nvSpPr>
        <p:spPr>
          <a:xfrm>
            <a:off x="4098522" y="3359926"/>
            <a:ext cx="3212355" cy="5519879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/>
          <p:cNvSpPr/>
          <p:nvPr userDrawn="1"/>
        </p:nvSpPr>
        <p:spPr>
          <a:xfrm>
            <a:off x="10855545" y="3359926"/>
            <a:ext cx="3212355" cy="5519879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 userDrawn="1"/>
        </p:nvSpPr>
        <p:spPr>
          <a:xfrm>
            <a:off x="7421648" y="3359926"/>
            <a:ext cx="3212355" cy="5519879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760041" y="949529"/>
            <a:ext cx="8880131" cy="556718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17" b="1" i="1" baseline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1077087" y="3719918"/>
            <a:ext cx="2778133" cy="47798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320064" y="3719918"/>
            <a:ext cx="2778133" cy="47798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7643190" y="3719918"/>
            <a:ext cx="2778133" cy="47798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886167" y="3719918"/>
            <a:ext cx="2778133" cy="47798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077087" y="3719918"/>
            <a:ext cx="2778133" cy="2404747"/>
          </a:xfrm>
          <a:prstGeom prst="flowChartDocument">
            <a:avLst/>
          </a:prstGeom>
          <a:ln>
            <a:noFill/>
          </a:ln>
        </p:spPr>
        <p:txBody>
          <a:bodyPr tIns="1188720" bIns="1463040" anchor="b"/>
          <a:lstStyle>
            <a:lvl1pPr algn="ctr">
              <a:buNone/>
              <a:defRPr sz="2035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886167" y="3719918"/>
            <a:ext cx="2778133" cy="2404747"/>
          </a:xfrm>
          <a:prstGeom prst="flowChartDocument">
            <a:avLst/>
          </a:prstGeom>
          <a:ln>
            <a:noFill/>
          </a:ln>
        </p:spPr>
        <p:txBody>
          <a:bodyPr tIns="1188720" bIns="1463040" anchor="b"/>
          <a:lstStyle>
            <a:lvl1pPr algn="ctr">
              <a:buNone/>
              <a:defRPr sz="2035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7643190" y="3719918"/>
            <a:ext cx="2778133" cy="2404747"/>
          </a:xfrm>
          <a:prstGeom prst="flowChartDocument">
            <a:avLst/>
          </a:prstGeom>
          <a:ln>
            <a:noFill/>
          </a:ln>
        </p:spPr>
        <p:txBody>
          <a:bodyPr tIns="1188720" bIns="1463040" anchor="b"/>
          <a:lstStyle>
            <a:lvl1pPr algn="ctr">
              <a:buNone/>
              <a:defRPr sz="2035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320064" y="3719918"/>
            <a:ext cx="2778133" cy="2404747"/>
          </a:xfrm>
          <a:prstGeom prst="flowChartDocument">
            <a:avLst/>
          </a:prstGeom>
          <a:ln>
            <a:noFill/>
          </a:ln>
        </p:spPr>
        <p:txBody>
          <a:bodyPr tIns="1188720" bIns="1463040" anchor="b"/>
          <a:lstStyle>
            <a:lvl1pPr algn="ctr">
              <a:buNone/>
              <a:defRPr sz="2035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996938" y="6239863"/>
            <a:ext cx="2547730" cy="215995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132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44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64632" indent="0">
              <a:buNone/>
              <a:defRPr sz="1744"/>
            </a:lvl2pPr>
            <a:lvl3pPr marL="1329263" indent="0">
              <a:buNone/>
              <a:defRPr sz="1454"/>
            </a:lvl3pPr>
            <a:lvl4pPr marL="1993895" indent="0">
              <a:buNone/>
              <a:defRPr sz="1308"/>
            </a:lvl4pPr>
            <a:lvl5pPr marL="2658527" indent="0">
              <a:buNone/>
              <a:defRPr sz="1308"/>
            </a:lvl5pPr>
            <a:lvl6pPr marL="3323158" indent="0">
              <a:buNone/>
              <a:defRPr sz="1308"/>
            </a:lvl6pPr>
            <a:lvl7pPr marL="3987790" indent="0">
              <a:buNone/>
              <a:defRPr sz="1308"/>
            </a:lvl7pPr>
            <a:lvl8pPr marL="4652421" indent="0">
              <a:buNone/>
              <a:defRPr sz="1308"/>
            </a:lvl8pPr>
            <a:lvl9pPr marL="5317053" indent="0">
              <a:buNone/>
              <a:defRPr sz="1308"/>
            </a:lvl9pPr>
          </a:lstStyle>
          <a:p>
            <a:pPr algn="ctr"/>
            <a:r>
              <a:rPr lang="en-US" sz="1744" dirty="0" smtClean="0">
                <a:solidFill>
                  <a:schemeClr val="bg1"/>
                </a:solidFill>
              </a:rPr>
              <a:t>Click to add text</a:t>
            </a:r>
          </a:p>
          <a:p>
            <a:pPr algn="ctr"/>
            <a:endParaRPr lang="en-US" sz="1454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4430835" y="6239863"/>
            <a:ext cx="2547730" cy="203995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132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44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64632" indent="0">
              <a:buNone/>
              <a:defRPr sz="1744"/>
            </a:lvl2pPr>
            <a:lvl3pPr marL="1329263" indent="0">
              <a:buNone/>
              <a:defRPr sz="1454"/>
            </a:lvl3pPr>
            <a:lvl4pPr marL="1993895" indent="0">
              <a:buNone/>
              <a:defRPr sz="1308"/>
            </a:lvl4pPr>
            <a:lvl5pPr marL="2658527" indent="0">
              <a:buNone/>
              <a:defRPr sz="1308"/>
            </a:lvl5pPr>
            <a:lvl6pPr marL="3323158" indent="0">
              <a:buNone/>
              <a:defRPr sz="1308"/>
            </a:lvl6pPr>
            <a:lvl7pPr marL="3987790" indent="0">
              <a:buNone/>
              <a:defRPr sz="1308"/>
            </a:lvl7pPr>
            <a:lvl8pPr marL="4652421" indent="0">
              <a:buNone/>
              <a:defRPr sz="1308"/>
            </a:lvl8pPr>
            <a:lvl9pPr marL="5317053" indent="0">
              <a:buNone/>
              <a:defRPr sz="1308"/>
            </a:lvl9pPr>
          </a:lstStyle>
          <a:p>
            <a:pPr algn="ctr"/>
            <a:r>
              <a:rPr lang="en-US" sz="1744" dirty="0" smtClean="0">
                <a:solidFill>
                  <a:schemeClr val="bg1"/>
                </a:solidFill>
              </a:rPr>
              <a:t>Click to add text</a:t>
            </a:r>
          </a:p>
          <a:p>
            <a:pPr algn="ctr"/>
            <a:endParaRPr lang="en-US" sz="1454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7753961" y="6239863"/>
            <a:ext cx="2547730" cy="203995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132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44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64632" indent="0">
              <a:buNone/>
              <a:defRPr sz="1744"/>
            </a:lvl2pPr>
            <a:lvl3pPr marL="1329263" indent="0">
              <a:buNone/>
              <a:defRPr sz="1454"/>
            </a:lvl3pPr>
            <a:lvl4pPr marL="1993895" indent="0">
              <a:buNone/>
              <a:defRPr sz="1308"/>
            </a:lvl4pPr>
            <a:lvl5pPr marL="2658527" indent="0">
              <a:buNone/>
              <a:defRPr sz="1308"/>
            </a:lvl5pPr>
            <a:lvl6pPr marL="3323158" indent="0">
              <a:buNone/>
              <a:defRPr sz="1308"/>
            </a:lvl6pPr>
            <a:lvl7pPr marL="3987790" indent="0">
              <a:buNone/>
              <a:defRPr sz="1308"/>
            </a:lvl7pPr>
            <a:lvl8pPr marL="4652421" indent="0">
              <a:buNone/>
              <a:defRPr sz="1308"/>
            </a:lvl8pPr>
            <a:lvl9pPr marL="5317053" indent="0">
              <a:buNone/>
              <a:defRPr sz="1308"/>
            </a:lvl9pPr>
          </a:lstStyle>
          <a:p>
            <a:pPr algn="ctr"/>
            <a:r>
              <a:rPr lang="en-US" sz="1744" dirty="0" smtClean="0">
                <a:solidFill>
                  <a:schemeClr val="bg1"/>
                </a:solidFill>
              </a:rPr>
              <a:t>Click to add text</a:t>
            </a:r>
          </a:p>
          <a:p>
            <a:pPr algn="ctr"/>
            <a:endParaRPr lang="en-US" sz="1454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6" hasCustomPrompt="1"/>
          </p:nvPr>
        </p:nvSpPr>
        <p:spPr>
          <a:xfrm>
            <a:off x="11187858" y="6239864"/>
            <a:ext cx="2547730" cy="203402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132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44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64632" indent="0">
              <a:buNone/>
              <a:defRPr sz="1744"/>
            </a:lvl2pPr>
            <a:lvl3pPr marL="1329263" indent="0">
              <a:buNone/>
              <a:defRPr sz="1454"/>
            </a:lvl3pPr>
            <a:lvl4pPr marL="1993895" indent="0">
              <a:buNone/>
              <a:defRPr sz="1308"/>
            </a:lvl4pPr>
            <a:lvl5pPr marL="2658527" indent="0">
              <a:buNone/>
              <a:defRPr sz="1308"/>
            </a:lvl5pPr>
            <a:lvl6pPr marL="3323158" indent="0">
              <a:buNone/>
              <a:defRPr sz="1308"/>
            </a:lvl6pPr>
            <a:lvl7pPr marL="3987790" indent="0">
              <a:buNone/>
              <a:defRPr sz="1308"/>
            </a:lvl7pPr>
            <a:lvl8pPr marL="4652421" indent="0">
              <a:buNone/>
              <a:defRPr sz="1308"/>
            </a:lvl8pPr>
            <a:lvl9pPr marL="5317053" indent="0">
              <a:buNone/>
              <a:defRPr sz="1308"/>
            </a:lvl9pPr>
          </a:lstStyle>
          <a:p>
            <a:pPr algn="ctr"/>
            <a:r>
              <a:rPr lang="en-US" sz="1744" dirty="0" smtClean="0">
                <a:solidFill>
                  <a:schemeClr val="bg1"/>
                </a:solidFill>
              </a:rPr>
              <a:t>Click to add text</a:t>
            </a:r>
          </a:p>
          <a:p>
            <a:pPr algn="ctr"/>
            <a:endParaRPr lang="en-US" sz="1454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 animBg="1"/>
      <p:bldP spid="23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 userDrawn="1"/>
        </p:nvSpPr>
        <p:spPr>
          <a:xfrm>
            <a:off x="664625" y="3359926"/>
            <a:ext cx="3212355" cy="5519879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 userDrawn="1"/>
        </p:nvSpPr>
        <p:spPr>
          <a:xfrm>
            <a:off x="5317002" y="3359926"/>
            <a:ext cx="3212355" cy="5519879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 userDrawn="1"/>
        </p:nvSpPr>
        <p:spPr>
          <a:xfrm>
            <a:off x="9858607" y="3359926"/>
            <a:ext cx="3212355" cy="5519879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760041" y="949529"/>
            <a:ext cx="8880131" cy="556718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17" b="1" i="1" baseline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5538544" y="3719918"/>
            <a:ext cx="2778133" cy="47798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10080149" y="3719918"/>
            <a:ext cx="2778133" cy="47798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886167" y="3719918"/>
            <a:ext cx="2778133" cy="47798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886167" y="3719918"/>
            <a:ext cx="2778133" cy="2404747"/>
          </a:xfrm>
          <a:prstGeom prst="flowChartDocument">
            <a:avLst/>
          </a:prstGeom>
          <a:ln>
            <a:noFill/>
          </a:ln>
        </p:spPr>
        <p:txBody>
          <a:bodyPr tIns="1188720" bIns="1463040" anchor="b"/>
          <a:lstStyle>
            <a:lvl1pPr algn="ctr">
              <a:buNone/>
              <a:defRPr sz="2035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10080149" y="3719918"/>
            <a:ext cx="2778133" cy="2404747"/>
          </a:xfrm>
          <a:prstGeom prst="flowChartDocument">
            <a:avLst/>
          </a:prstGeom>
          <a:ln>
            <a:noFill/>
          </a:ln>
        </p:spPr>
        <p:txBody>
          <a:bodyPr tIns="1188720" bIns="1463040" anchor="b"/>
          <a:lstStyle>
            <a:lvl1pPr algn="ctr">
              <a:buNone/>
              <a:defRPr sz="2035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5538544" y="3719918"/>
            <a:ext cx="2778133" cy="2404747"/>
          </a:xfrm>
          <a:prstGeom prst="flowChartDocument">
            <a:avLst/>
          </a:prstGeom>
          <a:ln>
            <a:noFill/>
          </a:ln>
        </p:spPr>
        <p:txBody>
          <a:bodyPr tIns="1188720" bIns="1463040" anchor="b"/>
          <a:lstStyle>
            <a:lvl1pPr algn="ctr">
              <a:buNone/>
              <a:defRPr sz="2035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996938" y="6239863"/>
            <a:ext cx="2547730" cy="215995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132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44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64632" indent="0">
              <a:buNone/>
              <a:defRPr sz="1744"/>
            </a:lvl2pPr>
            <a:lvl3pPr marL="1329263" indent="0">
              <a:buNone/>
              <a:defRPr sz="1454"/>
            </a:lvl3pPr>
            <a:lvl4pPr marL="1993895" indent="0">
              <a:buNone/>
              <a:defRPr sz="1308"/>
            </a:lvl4pPr>
            <a:lvl5pPr marL="2658527" indent="0">
              <a:buNone/>
              <a:defRPr sz="1308"/>
            </a:lvl5pPr>
            <a:lvl6pPr marL="3323158" indent="0">
              <a:buNone/>
              <a:defRPr sz="1308"/>
            </a:lvl6pPr>
            <a:lvl7pPr marL="3987790" indent="0">
              <a:buNone/>
              <a:defRPr sz="1308"/>
            </a:lvl7pPr>
            <a:lvl8pPr marL="4652421" indent="0">
              <a:buNone/>
              <a:defRPr sz="1308"/>
            </a:lvl8pPr>
            <a:lvl9pPr marL="5317053" indent="0">
              <a:buNone/>
              <a:defRPr sz="1308"/>
            </a:lvl9pPr>
          </a:lstStyle>
          <a:p>
            <a:pPr algn="ctr"/>
            <a:r>
              <a:rPr lang="en-US" sz="1744" dirty="0" smtClean="0">
                <a:solidFill>
                  <a:schemeClr val="bg1"/>
                </a:solidFill>
              </a:rPr>
              <a:t>Click to add text</a:t>
            </a:r>
          </a:p>
          <a:p>
            <a:pPr algn="ctr"/>
            <a:endParaRPr lang="en-US" sz="1454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649314" y="6239863"/>
            <a:ext cx="2547730" cy="203995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132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44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64632" indent="0">
              <a:buNone/>
              <a:defRPr sz="1744"/>
            </a:lvl2pPr>
            <a:lvl3pPr marL="1329263" indent="0">
              <a:buNone/>
              <a:defRPr sz="1454"/>
            </a:lvl3pPr>
            <a:lvl4pPr marL="1993895" indent="0">
              <a:buNone/>
              <a:defRPr sz="1308"/>
            </a:lvl4pPr>
            <a:lvl5pPr marL="2658527" indent="0">
              <a:buNone/>
              <a:defRPr sz="1308"/>
            </a:lvl5pPr>
            <a:lvl6pPr marL="3323158" indent="0">
              <a:buNone/>
              <a:defRPr sz="1308"/>
            </a:lvl6pPr>
            <a:lvl7pPr marL="3987790" indent="0">
              <a:buNone/>
              <a:defRPr sz="1308"/>
            </a:lvl7pPr>
            <a:lvl8pPr marL="4652421" indent="0">
              <a:buNone/>
              <a:defRPr sz="1308"/>
            </a:lvl8pPr>
            <a:lvl9pPr marL="5317053" indent="0">
              <a:buNone/>
              <a:defRPr sz="1308"/>
            </a:lvl9pPr>
          </a:lstStyle>
          <a:p>
            <a:pPr algn="ctr"/>
            <a:r>
              <a:rPr lang="en-US" sz="1744" dirty="0" smtClean="0">
                <a:solidFill>
                  <a:schemeClr val="bg1"/>
                </a:solidFill>
              </a:rPr>
              <a:t>Click to add text</a:t>
            </a:r>
          </a:p>
          <a:p>
            <a:pPr algn="ctr"/>
            <a:endParaRPr lang="en-US" sz="1454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10190920" y="6239863"/>
            <a:ext cx="2547730" cy="203995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132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44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64632" indent="0">
              <a:buNone/>
              <a:defRPr sz="1744"/>
            </a:lvl2pPr>
            <a:lvl3pPr marL="1329263" indent="0">
              <a:buNone/>
              <a:defRPr sz="1454"/>
            </a:lvl3pPr>
            <a:lvl4pPr marL="1993895" indent="0">
              <a:buNone/>
              <a:defRPr sz="1308"/>
            </a:lvl4pPr>
            <a:lvl5pPr marL="2658527" indent="0">
              <a:buNone/>
              <a:defRPr sz="1308"/>
            </a:lvl5pPr>
            <a:lvl6pPr marL="3323158" indent="0">
              <a:buNone/>
              <a:defRPr sz="1308"/>
            </a:lvl6pPr>
            <a:lvl7pPr marL="3987790" indent="0">
              <a:buNone/>
              <a:defRPr sz="1308"/>
            </a:lvl7pPr>
            <a:lvl8pPr marL="4652421" indent="0">
              <a:buNone/>
              <a:defRPr sz="1308"/>
            </a:lvl8pPr>
            <a:lvl9pPr marL="5317053" indent="0">
              <a:buNone/>
              <a:defRPr sz="1308"/>
            </a:lvl9pPr>
          </a:lstStyle>
          <a:p>
            <a:pPr algn="ctr"/>
            <a:r>
              <a:rPr lang="en-US" sz="1744" dirty="0" smtClean="0">
                <a:solidFill>
                  <a:schemeClr val="bg1"/>
                </a:solidFill>
              </a:rPr>
              <a:t>Click to add text</a:t>
            </a:r>
          </a:p>
          <a:p>
            <a:pPr algn="ctr"/>
            <a:endParaRPr lang="en-US" sz="1454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3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 animBg="1"/>
      <p:bldP spid="33" grpId="0" animBg="1"/>
      <p:bldP spid="34" grpId="0" animBg="1"/>
      <p:bldP spid="36" grpId="0"/>
      <p:bldP spid="37" grpId="0"/>
      <p:bldP spid="38" grpId="0"/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 userDrawn="1"/>
        </p:nvSpPr>
        <p:spPr>
          <a:xfrm>
            <a:off x="1661563" y="3359926"/>
            <a:ext cx="3212355" cy="5519879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 userDrawn="1"/>
        </p:nvSpPr>
        <p:spPr>
          <a:xfrm>
            <a:off x="6092398" y="3359926"/>
            <a:ext cx="3212355" cy="5519879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83105" y="3719918"/>
            <a:ext cx="2778133" cy="47798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6313940" y="3719918"/>
            <a:ext cx="2778133" cy="47798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6313940" y="3719918"/>
            <a:ext cx="2778133" cy="2404747"/>
          </a:xfrm>
          <a:prstGeom prst="flowChartDocument">
            <a:avLst/>
          </a:prstGeom>
          <a:ln>
            <a:noFill/>
          </a:ln>
        </p:spPr>
        <p:txBody>
          <a:bodyPr tIns="1188720" bIns="1463040" anchor="b"/>
          <a:lstStyle>
            <a:lvl1pPr algn="ctr">
              <a:buNone/>
              <a:defRPr sz="2035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883105" y="3719918"/>
            <a:ext cx="2778133" cy="2404747"/>
          </a:xfrm>
          <a:prstGeom prst="flowChartDocument">
            <a:avLst/>
          </a:prstGeom>
          <a:ln>
            <a:noFill/>
          </a:ln>
        </p:spPr>
        <p:txBody>
          <a:bodyPr tIns="1188720" bIns="1463040" anchor="b"/>
          <a:lstStyle>
            <a:lvl1pPr algn="ctr">
              <a:buNone/>
              <a:defRPr sz="2035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1993876" y="6239863"/>
            <a:ext cx="2547730" cy="203995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132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44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64632" indent="0">
              <a:buNone/>
              <a:defRPr sz="1744"/>
            </a:lvl2pPr>
            <a:lvl3pPr marL="1329263" indent="0">
              <a:buNone/>
              <a:defRPr sz="1454"/>
            </a:lvl3pPr>
            <a:lvl4pPr marL="1993895" indent="0">
              <a:buNone/>
              <a:defRPr sz="1308"/>
            </a:lvl4pPr>
            <a:lvl5pPr marL="2658527" indent="0">
              <a:buNone/>
              <a:defRPr sz="1308"/>
            </a:lvl5pPr>
            <a:lvl6pPr marL="3323158" indent="0">
              <a:buNone/>
              <a:defRPr sz="1308"/>
            </a:lvl6pPr>
            <a:lvl7pPr marL="3987790" indent="0">
              <a:buNone/>
              <a:defRPr sz="1308"/>
            </a:lvl7pPr>
            <a:lvl8pPr marL="4652421" indent="0">
              <a:buNone/>
              <a:defRPr sz="1308"/>
            </a:lvl8pPr>
            <a:lvl9pPr marL="5317053" indent="0">
              <a:buNone/>
              <a:defRPr sz="1308"/>
            </a:lvl9pPr>
          </a:lstStyle>
          <a:p>
            <a:pPr algn="ctr"/>
            <a:r>
              <a:rPr lang="en-US" sz="1744" dirty="0" smtClean="0">
                <a:solidFill>
                  <a:schemeClr val="bg1"/>
                </a:solidFill>
              </a:rPr>
              <a:t>Click to add text</a:t>
            </a:r>
          </a:p>
          <a:p>
            <a:pPr algn="ctr"/>
            <a:endParaRPr lang="en-US" sz="1454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6424710" y="6359861"/>
            <a:ext cx="2547730" cy="203995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132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44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64632" indent="0">
              <a:buNone/>
              <a:defRPr sz="1744"/>
            </a:lvl2pPr>
            <a:lvl3pPr marL="1329263" indent="0">
              <a:buNone/>
              <a:defRPr sz="1454"/>
            </a:lvl3pPr>
            <a:lvl4pPr marL="1993895" indent="0">
              <a:buNone/>
              <a:defRPr sz="1308"/>
            </a:lvl4pPr>
            <a:lvl5pPr marL="2658527" indent="0">
              <a:buNone/>
              <a:defRPr sz="1308"/>
            </a:lvl5pPr>
            <a:lvl6pPr marL="3323158" indent="0">
              <a:buNone/>
              <a:defRPr sz="1308"/>
            </a:lvl6pPr>
            <a:lvl7pPr marL="3987790" indent="0">
              <a:buNone/>
              <a:defRPr sz="1308"/>
            </a:lvl7pPr>
            <a:lvl8pPr marL="4652421" indent="0">
              <a:buNone/>
              <a:defRPr sz="1308"/>
            </a:lvl8pPr>
            <a:lvl9pPr marL="5317053" indent="0">
              <a:buNone/>
              <a:defRPr sz="1308"/>
            </a:lvl9pPr>
          </a:lstStyle>
          <a:p>
            <a:pPr algn="ctr"/>
            <a:r>
              <a:rPr lang="en-US" sz="1744" dirty="0" smtClean="0">
                <a:solidFill>
                  <a:schemeClr val="bg1"/>
                </a:solidFill>
              </a:rPr>
              <a:t>Click to add text</a:t>
            </a:r>
          </a:p>
          <a:p>
            <a:pPr algn="ctr"/>
            <a:endParaRPr lang="en-US" sz="1454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5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37" grpId="0"/>
      <p:bldP spid="38" grpId="0"/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16" y="574991"/>
            <a:ext cx="12420184" cy="208745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016" y="2874937"/>
            <a:ext cx="12420184" cy="6852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015" y="10009784"/>
            <a:ext cx="3240048" cy="5749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70072" y="10009784"/>
            <a:ext cx="4860072" cy="5749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70151" y="10009784"/>
            <a:ext cx="3240048" cy="5749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6AD26-B548-47C7-9C67-BCCFA2EDD76B}" type="slidenum">
              <a:rPr kumimoji="0" lang="ru-RU" sz="2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pPr marL="0" marR="0" lvl="0" indent="0" algn="l" defTabSz="10777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66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3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8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16" y="574991"/>
            <a:ext cx="12420184" cy="208745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5" y="2874937"/>
            <a:ext cx="6120091" cy="6852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874937"/>
            <a:ext cx="6120091" cy="6852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015" y="10009784"/>
            <a:ext cx="3240048" cy="5749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70072" y="10009784"/>
            <a:ext cx="4860072" cy="5749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70151" y="10009784"/>
            <a:ext cx="3240048" cy="5749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4F57B-AE7D-499F-BE55-13C487592EA3}" type="slidenum">
              <a:rPr kumimoji="0" lang="ru-RU" sz="2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pPr marL="0" marR="0" lvl="0" indent="0" algn="l" defTabSz="10777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44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16" y="1767462"/>
            <a:ext cx="12240181" cy="3759917"/>
          </a:xfrm>
          <a:prstGeom prst="rect">
            <a:avLst/>
          </a:prstGeom>
        </p:spPr>
        <p:txBody>
          <a:bodyPr anchor="b"/>
          <a:lstStyle>
            <a:lvl1pPr algn="ctr">
              <a:defRPr sz="872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5672376"/>
            <a:ext cx="10800160" cy="26074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89"/>
            </a:lvl1pPr>
            <a:lvl2pPr marL="664632" indent="0" algn="ctr">
              <a:buNone/>
              <a:defRPr sz="2907"/>
            </a:lvl2pPr>
            <a:lvl3pPr marL="1329263" indent="0" algn="ctr">
              <a:buNone/>
              <a:defRPr sz="2617"/>
            </a:lvl3pPr>
            <a:lvl4pPr marL="1993895" indent="0" algn="ctr">
              <a:buNone/>
              <a:defRPr sz="2326"/>
            </a:lvl4pPr>
            <a:lvl5pPr marL="2658527" indent="0" algn="ctr">
              <a:buNone/>
              <a:defRPr sz="2326"/>
            </a:lvl5pPr>
            <a:lvl6pPr marL="3323158" indent="0" algn="ctr">
              <a:buNone/>
              <a:defRPr sz="2326"/>
            </a:lvl6pPr>
            <a:lvl7pPr marL="3987790" indent="0" algn="ctr">
              <a:buNone/>
              <a:defRPr sz="2326"/>
            </a:lvl7pPr>
            <a:lvl8pPr marL="4652421" indent="0" algn="ctr">
              <a:buNone/>
              <a:defRPr sz="2326"/>
            </a:lvl8pPr>
            <a:lvl9pPr marL="5317053" indent="0" algn="ctr">
              <a:buNone/>
              <a:defRPr sz="232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015" y="10009784"/>
            <a:ext cx="3240048" cy="5749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70072" y="10009784"/>
            <a:ext cx="4860072" cy="5749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70151" y="10009784"/>
            <a:ext cx="3240048" cy="5749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D93E5-01C6-41C5-93DD-BE33479B7EE6}" type="slidenum">
              <a:rPr kumimoji="0" lang="ru-RU" sz="2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pPr marL="0" marR="0" lvl="0" indent="0" algn="l" defTabSz="10777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3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74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99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86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4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29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00029" y="1151975"/>
            <a:ext cx="10080150" cy="54718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6AD26-B548-47C7-9C67-BCCFA2EDD76B}" type="slidenum">
              <a:rPr kumimoji="0" lang="ru-RU" sz="141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0777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1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69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00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2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5" y="2692444"/>
            <a:ext cx="12420184" cy="4492401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5" y="7227345"/>
            <a:ext cx="12420184" cy="2362447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/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00029" y="1151975"/>
            <a:ext cx="10080150" cy="54718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6AD26-B548-47C7-9C67-BCCFA2EDD76B}" type="slidenum">
              <a:rPr kumimoji="0" lang="ru-RU" sz="141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0777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1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55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00029" y="1151975"/>
            <a:ext cx="10080150" cy="54718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6AD26-B548-47C7-9C67-BCCFA2EDD76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0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8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00029" y="1151975"/>
            <a:ext cx="10080150" cy="54718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6AD26-B548-47C7-9C67-BCCFA2EDD76B}" type="slidenum">
              <a:rPr kumimoji="0" lang="ru-RU" sz="141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0777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1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2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49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45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00029" y="1151975"/>
            <a:ext cx="10080150" cy="54718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6AD26-B548-47C7-9C67-BCCFA2EDD76B}" type="slidenum">
              <a:rPr kumimoji="0" lang="ru-RU" sz="141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0777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1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25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78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874937"/>
            <a:ext cx="6120091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874937"/>
            <a:ext cx="6120091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6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16" y="1767462"/>
            <a:ext cx="12240181" cy="3759917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5672376"/>
            <a:ext cx="10800160" cy="2607442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1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5" y="2692444"/>
            <a:ext cx="12420184" cy="4492401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5" y="7227345"/>
            <a:ext cx="12420184" cy="2362447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/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2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874937"/>
            <a:ext cx="6120091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874937"/>
            <a:ext cx="6120091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0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574990"/>
            <a:ext cx="12420184" cy="20874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2647443"/>
            <a:ext cx="6091964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3944914"/>
            <a:ext cx="6091964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9" y="2647443"/>
            <a:ext cx="6121966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9" y="3944914"/>
            <a:ext cx="6121966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2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2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type="blank">
  <p:cSld name="Пустой слайд">
    <p:bg>
      <p:bgPr>
        <a:blipFill dpi="0" rotWithShape="1">
          <a:blip r:embed="rId3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 flipH="1">
            <a:off x="-4" y="74081"/>
            <a:ext cx="14400213" cy="1078858"/>
          </a:xfrm>
          <a:prstGeom prst="rect">
            <a:avLst/>
          </a:prstGeom>
          <a:gradFill>
            <a:gsLst>
              <a:gs pos="40000">
                <a:srgbClr val="006C95"/>
              </a:gs>
              <a:gs pos="100000">
                <a:srgbClr val="00A97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554218"/>
            <a:endParaRPr dirty="0" lang="ru-RU" sz="3054">
              <a:solidFill>
                <a:prstClr val="white"/>
              </a:solidFill>
              <a:latin panose="020F0502020204030204" typeface="Calibri"/>
            </a:endParaRP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253" y="52310"/>
            <a:ext cx="977859" cy="1233037"/>
          </a:xfrm>
          <a:prstGeom prst="rect"/>
          <a:noFill/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7755"/>
            <a:ext cx="14400214" cy="7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/>
      </p:par>
    </p:tnLst>
  </p:timing>
</p:sldLayout>
</file>

<file path=ppt/slideLayouts/slideLayout48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 flipH="1">
            <a:off x="-4" y="74081"/>
            <a:ext cx="14400213" cy="1078858"/>
          </a:xfrm>
          <a:prstGeom prst="rect">
            <a:avLst/>
          </a:prstGeom>
          <a:gradFill>
            <a:gsLst>
              <a:gs pos="40000">
                <a:srgbClr val="006C95"/>
              </a:gs>
              <a:gs pos="100000">
                <a:srgbClr val="00A97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554218"/>
            <a:endParaRPr dirty="0" lang="ru-RU" sz="3054">
              <a:solidFill>
                <a:prstClr val="white"/>
              </a:solidFill>
              <a:latin panose="020F0502020204030204" typeface="Calibri"/>
            </a:endParaRP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253" y="52310"/>
            <a:ext cx="977859" cy="1233037"/>
          </a:xfrm>
          <a:prstGeom prst="rect"/>
          <a:noFill/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7755"/>
            <a:ext cx="14400214" cy="7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5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719984"/>
            <a:ext cx="4644444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554968"/>
            <a:ext cx="7290108" cy="7674832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3239929"/>
            <a:ext cx="4644444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6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574990"/>
            <a:ext cx="12420184" cy="20874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2647443"/>
            <a:ext cx="6091964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3944914"/>
            <a:ext cx="6091964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9" y="2647443"/>
            <a:ext cx="6121966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9" y="3944914"/>
            <a:ext cx="6121966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2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719984"/>
            <a:ext cx="4644444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554968"/>
            <a:ext cx="7290108" cy="7674832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3239929"/>
            <a:ext cx="4644444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4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5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3" y="574987"/>
            <a:ext cx="3105046" cy="9152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574987"/>
            <a:ext cx="9135135" cy="9152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83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type="blank">
  <p:cSld name="Пустой слайд">
    <p:bg>
      <p:bgPr>
        <a:blipFill dpi="0" rotWithShape="1">
          <a:blip r:embed="rId3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 flipH="1">
            <a:off x="-4" y="74081"/>
            <a:ext cx="14400213" cy="1078858"/>
          </a:xfrm>
          <a:prstGeom prst="rect">
            <a:avLst/>
          </a:prstGeom>
          <a:gradFill>
            <a:gsLst>
              <a:gs pos="40000">
                <a:srgbClr val="006C95"/>
              </a:gs>
              <a:gs pos="100000">
                <a:srgbClr val="00A97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554218"/>
            <a:endParaRPr dirty="0" lang="ru-RU" sz="3054">
              <a:solidFill>
                <a:prstClr val="white"/>
              </a:solidFill>
              <a:latin panose="020F0502020204030204" typeface="Calibri"/>
            </a:endParaRP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253" y="52310"/>
            <a:ext cx="977859" cy="1233037"/>
          </a:xfrm>
          <a:prstGeom prst="rect"/>
          <a:noFill/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7755"/>
            <a:ext cx="14400214" cy="7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3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/>
      </p:par>
    </p:tnLst>
  </p:timing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 flipH="1">
            <a:off x="-4" y="74081"/>
            <a:ext cx="14400213" cy="1078858"/>
          </a:xfrm>
          <a:prstGeom prst="rect">
            <a:avLst/>
          </a:prstGeom>
          <a:gradFill>
            <a:gsLst>
              <a:gs pos="40000">
                <a:srgbClr val="006C95"/>
              </a:gs>
              <a:gs pos="100000">
                <a:srgbClr val="00A97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554218"/>
            <a:endParaRPr dirty="0" lang="ru-RU" sz="3054">
              <a:solidFill>
                <a:prstClr val="white"/>
              </a:solidFill>
              <a:latin panose="020F0502020204030204" typeface="Calibri"/>
            </a:endParaRP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253" y="52310"/>
            <a:ext cx="977859" cy="1233037"/>
          </a:xfrm>
          <a:prstGeom prst="rect"/>
          <a:noFill/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7755"/>
            <a:ext cx="14400214" cy="7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719984"/>
            <a:ext cx="4644444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554968"/>
            <a:ext cx="7290108" cy="7674832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3239929"/>
            <a:ext cx="4644444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9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4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574990"/>
            <a:ext cx="12420184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874937"/>
            <a:ext cx="12420184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10009783"/>
            <a:ext cx="324004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10009783"/>
            <a:ext cx="4860072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10009783"/>
            <a:ext cx="324004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3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883" r:id="rId8"/>
    <p:sldLayoutId id="2147483680" r:id="rId9"/>
    <p:sldLayoutId id="2147483681" r:id="rId10"/>
    <p:sldLayoutId id="2147483682" r:id="rId11"/>
    <p:sldLayoutId id="2147483683" r:id="rId12"/>
    <p:sldLayoutId id="2147483882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204" y="273594"/>
            <a:ext cx="13845805" cy="10252575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017" y="1011937"/>
            <a:ext cx="12096179" cy="215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17" y="3311927"/>
            <a:ext cx="12096179" cy="619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719" y="9935782"/>
            <a:ext cx="3240048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254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661" y="9935782"/>
            <a:ext cx="6220892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254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20469" y="9935782"/>
            <a:ext cx="1728026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2549" fontAlgn="base">
              <a:spcBef>
                <a:spcPct val="0"/>
              </a:spcBef>
              <a:spcAft>
                <a:spcPct val="0"/>
              </a:spcAft>
              <a:defRPr/>
            </a:pPr>
            <a:fld id="{15117593-0BD1-463B-915D-3D76CEEEB0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254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6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lang="en-US" sz="6299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87999" indent="-287999" algn="l" defTabSz="1439997" rtl="0" eaLnBrk="1" latinLnBrk="0" hangingPunct="1">
        <a:lnSpc>
          <a:spcPct val="100000"/>
        </a:lnSpc>
        <a:spcBef>
          <a:spcPts val="1417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98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583997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6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299212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46456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204" y="273594"/>
            <a:ext cx="13845805" cy="10252575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017" y="1011937"/>
            <a:ext cx="12096179" cy="215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17" y="3311927"/>
            <a:ext cx="12096179" cy="619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719" y="9935782"/>
            <a:ext cx="3240048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661" y="9935782"/>
            <a:ext cx="6220892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20469" y="9935782"/>
            <a:ext cx="1728026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117593-0BD1-463B-915D-3D76CEEEB080}" type="slidenum">
              <a:rPr kumimoji="0" lang="ru-RU" sz="14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25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40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7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lang="en-US" sz="6299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87999" indent="-287999" algn="l" defTabSz="1439997" rtl="0" eaLnBrk="1" latinLnBrk="0" hangingPunct="1">
        <a:lnSpc>
          <a:spcPct val="100000"/>
        </a:lnSpc>
        <a:spcBef>
          <a:spcPts val="1417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98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583997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6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299212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46456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204" y="273594"/>
            <a:ext cx="13845805" cy="10252575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017" y="1011937"/>
            <a:ext cx="12096179" cy="215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17" y="3311927"/>
            <a:ext cx="12096179" cy="619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719" y="9935782"/>
            <a:ext cx="3240048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661" y="9935782"/>
            <a:ext cx="6220892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20469" y="9935782"/>
            <a:ext cx="1728026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117593-0BD1-463B-915D-3D76CEEEB080}" type="slidenum">
              <a:rPr kumimoji="0" lang="ru-RU" sz="14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25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7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lang="en-US" sz="6299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87999" indent="-287999" algn="l" defTabSz="1439997" rtl="0" eaLnBrk="1" latinLnBrk="0" hangingPunct="1">
        <a:lnSpc>
          <a:spcPct val="100000"/>
        </a:lnSpc>
        <a:spcBef>
          <a:spcPts val="1417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98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583997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6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299212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46456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204" y="273594"/>
            <a:ext cx="13845805" cy="10252575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017" y="1011937"/>
            <a:ext cx="12096179" cy="215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17" y="3311927"/>
            <a:ext cx="12096179" cy="619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719" y="9935782"/>
            <a:ext cx="3240048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661" y="9935782"/>
            <a:ext cx="6220892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20469" y="9935782"/>
            <a:ext cx="1728026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117593-0BD1-463B-915D-3D76CEEEB080}" type="slidenum">
              <a:rPr kumimoji="0" lang="ru-RU" sz="14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25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6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lang="en-US" sz="6299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87999" indent="-287999" algn="l" defTabSz="1439997" rtl="0" eaLnBrk="1" latinLnBrk="0" hangingPunct="1">
        <a:lnSpc>
          <a:spcPct val="100000"/>
        </a:lnSpc>
        <a:spcBef>
          <a:spcPts val="1417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98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583997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6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299212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46456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204" y="273594"/>
            <a:ext cx="13845805" cy="10252575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017" y="1011937"/>
            <a:ext cx="12096179" cy="215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17" y="3311927"/>
            <a:ext cx="12096179" cy="619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719" y="9935782"/>
            <a:ext cx="3240048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661" y="9935782"/>
            <a:ext cx="6220892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20469" y="9935782"/>
            <a:ext cx="1728026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117593-0BD1-463B-915D-3D76CEEEB080}" type="slidenum">
              <a:rPr kumimoji="0" lang="ru-RU" sz="14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25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39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5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lang="en-US" sz="6299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87999" indent="-287999" algn="l" defTabSz="1439997" rtl="0" eaLnBrk="1" latinLnBrk="0" hangingPunct="1">
        <a:lnSpc>
          <a:spcPct val="100000"/>
        </a:lnSpc>
        <a:spcBef>
          <a:spcPts val="1417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98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583997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6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299212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46456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204" y="273594"/>
            <a:ext cx="13845805" cy="10252575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017" y="1011937"/>
            <a:ext cx="12096179" cy="215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17" y="3311927"/>
            <a:ext cx="12096179" cy="619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719" y="9935782"/>
            <a:ext cx="3240048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661" y="9935782"/>
            <a:ext cx="6220892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20469" y="9935782"/>
            <a:ext cx="1728026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117593-0BD1-463B-915D-3D76CEEEB080}" type="slidenum">
              <a:rPr kumimoji="0" lang="ru-RU" sz="14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25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7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lang="en-US" sz="6299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87999" indent="-287999" algn="l" defTabSz="1439997" rtl="0" eaLnBrk="1" latinLnBrk="0" hangingPunct="1">
        <a:lnSpc>
          <a:spcPct val="100000"/>
        </a:lnSpc>
        <a:spcBef>
          <a:spcPts val="1417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98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583997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6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299212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46456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204" y="273594"/>
            <a:ext cx="13845805" cy="10252575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017" y="1011937"/>
            <a:ext cx="12096179" cy="215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17" y="3311927"/>
            <a:ext cx="12096179" cy="619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719" y="9935782"/>
            <a:ext cx="3240048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661" y="9935782"/>
            <a:ext cx="6220892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20469" y="9935782"/>
            <a:ext cx="1728026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117593-0BD1-463B-915D-3D76CEEEB080}" type="slidenum">
              <a:rPr kumimoji="0" lang="ru-RU" sz="14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25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43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lang="en-US" sz="6299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87999" indent="-287999" algn="l" defTabSz="1439997" rtl="0" eaLnBrk="1" latinLnBrk="0" hangingPunct="1">
        <a:lnSpc>
          <a:spcPct val="100000"/>
        </a:lnSpc>
        <a:spcBef>
          <a:spcPts val="1417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98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583997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6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299212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46456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574990"/>
            <a:ext cx="12420184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874937"/>
            <a:ext cx="12420184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10009783"/>
            <a:ext cx="324004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51D01-B5F9-4ED5-9145-8F06F40B3BE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10009783"/>
            <a:ext cx="4860072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10009783"/>
            <a:ext cx="324004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86B8C-6401-45E5-9696-2A74F722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3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9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329263" rtl="0" eaLnBrk="1" latinLnBrk="0" hangingPunct="1">
        <a:spcBef>
          <a:spcPct val="0"/>
        </a:spcBef>
        <a:buNone/>
        <a:defRPr sz="6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8474" indent="-498474" algn="l" defTabSz="1329263" rtl="0" eaLnBrk="1" latinLnBrk="0" hangingPunct="1">
        <a:spcBef>
          <a:spcPct val="20000"/>
        </a:spcBef>
        <a:buFont typeface="Arial" pitchFamily="34" charset="0"/>
        <a:buChar char="•"/>
        <a:defRPr sz="4652" kern="1200">
          <a:solidFill>
            <a:schemeClr val="tx1"/>
          </a:solidFill>
          <a:latin typeface="+mn-lt"/>
          <a:ea typeface="+mn-ea"/>
          <a:cs typeface="+mn-cs"/>
        </a:defRPr>
      </a:lvl1pPr>
      <a:lvl2pPr marL="1080026" indent="-415395" algn="l" defTabSz="1329263" rtl="0" eaLnBrk="1" latinLnBrk="0" hangingPunct="1">
        <a:spcBef>
          <a:spcPct val="20000"/>
        </a:spcBef>
        <a:buFont typeface="Arial" pitchFamily="34" charset="0"/>
        <a:buChar char="–"/>
        <a:defRPr sz="4070" kern="1200">
          <a:solidFill>
            <a:schemeClr val="tx1"/>
          </a:solidFill>
          <a:latin typeface="+mn-lt"/>
          <a:ea typeface="+mn-ea"/>
          <a:cs typeface="+mn-cs"/>
        </a:defRPr>
      </a:lvl2pPr>
      <a:lvl3pPr marL="1661579" indent="-332316" algn="l" defTabSz="1329263" rtl="0" eaLnBrk="1" latinLnBrk="0" hangingPunct="1">
        <a:spcBef>
          <a:spcPct val="20000"/>
        </a:spcBef>
        <a:buFont typeface="Arial" pitchFamily="34" charset="0"/>
        <a:buChar char="•"/>
        <a:defRPr sz="3489" kern="1200">
          <a:solidFill>
            <a:schemeClr val="tx1"/>
          </a:solidFill>
          <a:latin typeface="+mn-lt"/>
          <a:ea typeface="+mn-ea"/>
          <a:cs typeface="+mn-cs"/>
        </a:defRPr>
      </a:lvl3pPr>
      <a:lvl4pPr marL="2326211" indent="-332316" algn="l" defTabSz="1329263" rtl="0" eaLnBrk="1" latinLnBrk="0" hangingPunct="1">
        <a:spcBef>
          <a:spcPct val="20000"/>
        </a:spcBef>
        <a:buFont typeface="Arial" pitchFamily="34" charset="0"/>
        <a:buChar char="–"/>
        <a:defRPr sz="2907" kern="1200">
          <a:solidFill>
            <a:schemeClr val="tx1"/>
          </a:solidFill>
          <a:latin typeface="+mn-lt"/>
          <a:ea typeface="+mn-ea"/>
          <a:cs typeface="+mn-cs"/>
        </a:defRPr>
      </a:lvl4pPr>
      <a:lvl5pPr marL="2990842" indent="-332316" algn="l" defTabSz="1329263" rtl="0" eaLnBrk="1" latinLnBrk="0" hangingPunct="1">
        <a:spcBef>
          <a:spcPct val="20000"/>
        </a:spcBef>
        <a:buFont typeface="Arial" pitchFamily="34" charset="0"/>
        <a:buChar char="»"/>
        <a:defRPr sz="2907" kern="1200">
          <a:solidFill>
            <a:schemeClr val="tx1"/>
          </a:solidFill>
          <a:latin typeface="+mn-lt"/>
          <a:ea typeface="+mn-ea"/>
          <a:cs typeface="+mn-cs"/>
        </a:defRPr>
      </a:lvl5pPr>
      <a:lvl6pPr marL="3655474" indent="-332316" algn="l" defTabSz="1329263" rtl="0" eaLnBrk="1" latinLnBrk="0" hangingPunct="1">
        <a:spcBef>
          <a:spcPct val="20000"/>
        </a:spcBef>
        <a:buFont typeface="Arial" pitchFamily="34" charset="0"/>
        <a:buChar char="•"/>
        <a:defRPr sz="2907" kern="1200">
          <a:solidFill>
            <a:schemeClr val="tx1"/>
          </a:solidFill>
          <a:latin typeface="+mn-lt"/>
          <a:ea typeface="+mn-ea"/>
          <a:cs typeface="+mn-cs"/>
        </a:defRPr>
      </a:lvl6pPr>
      <a:lvl7pPr marL="4320106" indent="-332316" algn="l" defTabSz="1329263" rtl="0" eaLnBrk="1" latinLnBrk="0" hangingPunct="1">
        <a:spcBef>
          <a:spcPct val="20000"/>
        </a:spcBef>
        <a:buFont typeface="Arial" pitchFamily="34" charset="0"/>
        <a:buChar char="•"/>
        <a:defRPr sz="2907" kern="1200">
          <a:solidFill>
            <a:schemeClr val="tx1"/>
          </a:solidFill>
          <a:latin typeface="+mn-lt"/>
          <a:ea typeface="+mn-ea"/>
          <a:cs typeface="+mn-cs"/>
        </a:defRPr>
      </a:lvl7pPr>
      <a:lvl8pPr marL="4984737" indent="-332316" algn="l" defTabSz="1329263" rtl="0" eaLnBrk="1" latinLnBrk="0" hangingPunct="1">
        <a:spcBef>
          <a:spcPct val="20000"/>
        </a:spcBef>
        <a:buFont typeface="Arial" pitchFamily="34" charset="0"/>
        <a:buChar char="•"/>
        <a:defRPr sz="2907" kern="1200">
          <a:solidFill>
            <a:schemeClr val="tx1"/>
          </a:solidFill>
          <a:latin typeface="+mn-lt"/>
          <a:ea typeface="+mn-ea"/>
          <a:cs typeface="+mn-cs"/>
        </a:defRPr>
      </a:lvl8pPr>
      <a:lvl9pPr marL="5649369" indent="-332316" algn="l" defTabSz="1329263" rtl="0" eaLnBrk="1" latinLnBrk="0" hangingPunct="1">
        <a:spcBef>
          <a:spcPct val="20000"/>
        </a:spcBef>
        <a:buFont typeface="Arial" pitchFamily="34" charset="0"/>
        <a:buChar char="•"/>
        <a:defRPr sz="29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9263" rtl="0" eaLnBrk="1" latinLnBrk="0" hangingPunct="1">
        <a:defRPr sz="2617" kern="1200">
          <a:solidFill>
            <a:schemeClr val="tx1"/>
          </a:solidFill>
          <a:latin typeface="+mn-lt"/>
          <a:ea typeface="+mn-ea"/>
          <a:cs typeface="+mn-cs"/>
        </a:defRPr>
      </a:lvl1pPr>
      <a:lvl2pPr marL="664632" algn="l" defTabSz="1329263" rtl="0" eaLnBrk="1" latinLnBrk="0" hangingPunct="1">
        <a:defRPr sz="2617" kern="1200">
          <a:solidFill>
            <a:schemeClr val="tx1"/>
          </a:solidFill>
          <a:latin typeface="+mn-lt"/>
          <a:ea typeface="+mn-ea"/>
          <a:cs typeface="+mn-cs"/>
        </a:defRPr>
      </a:lvl2pPr>
      <a:lvl3pPr marL="1329263" algn="l" defTabSz="1329263" rtl="0" eaLnBrk="1" latinLnBrk="0" hangingPunct="1">
        <a:defRPr sz="2617" kern="1200">
          <a:solidFill>
            <a:schemeClr val="tx1"/>
          </a:solidFill>
          <a:latin typeface="+mn-lt"/>
          <a:ea typeface="+mn-ea"/>
          <a:cs typeface="+mn-cs"/>
        </a:defRPr>
      </a:lvl3pPr>
      <a:lvl4pPr marL="1993895" algn="l" defTabSz="1329263" rtl="0" eaLnBrk="1" latinLnBrk="0" hangingPunct="1">
        <a:defRPr sz="2617" kern="1200">
          <a:solidFill>
            <a:schemeClr val="tx1"/>
          </a:solidFill>
          <a:latin typeface="+mn-lt"/>
          <a:ea typeface="+mn-ea"/>
          <a:cs typeface="+mn-cs"/>
        </a:defRPr>
      </a:lvl4pPr>
      <a:lvl5pPr marL="2658527" algn="l" defTabSz="1329263" rtl="0" eaLnBrk="1" latinLnBrk="0" hangingPunct="1">
        <a:defRPr sz="2617" kern="1200">
          <a:solidFill>
            <a:schemeClr val="tx1"/>
          </a:solidFill>
          <a:latin typeface="+mn-lt"/>
          <a:ea typeface="+mn-ea"/>
          <a:cs typeface="+mn-cs"/>
        </a:defRPr>
      </a:lvl5pPr>
      <a:lvl6pPr marL="3323158" algn="l" defTabSz="1329263" rtl="0" eaLnBrk="1" latinLnBrk="0" hangingPunct="1">
        <a:defRPr sz="2617" kern="1200">
          <a:solidFill>
            <a:schemeClr val="tx1"/>
          </a:solidFill>
          <a:latin typeface="+mn-lt"/>
          <a:ea typeface="+mn-ea"/>
          <a:cs typeface="+mn-cs"/>
        </a:defRPr>
      </a:lvl6pPr>
      <a:lvl7pPr marL="3987790" algn="l" defTabSz="1329263" rtl="0" eaLnBrk="1" latinLnBrk="0" hangingPunct="1">
        <a:defRPr sz="2617" kern="1200">
          <a:solidFill>
            <a:schemeClr val="tx1"/>
          </a:solidFill>
          <a:latin typeface="+mn-lt"/>
          <a:ea typeface="+mn-ea"/>
          <a:cs typeface="+mn-cs"/>
        </a:defRPr>
      </a:lvl7pPr>
      <a:lvl8pPr marL="4652421" algn="l" defTabSz="1329263" rtl="0" eaLnBrk="1" latinLnBrk="0" hangingPunct="1">
        <a:defRPr sz="2617" kern="1200">
          <a:solidFill>
            <a:schemeClr val="tx1"/>
          </a:solidFill>
          <a:latin typeface="+mn-lt"/>
          <a:ea typeface="+mn-ea"/>
          <a:cs typeface="+mn-cs"/>
        </a:defRPr>
      </a:lvl8pPr>
      <a:lvl9pPr marL="5317053" algn="l" defTabSz="1329263" rtl="0" eaLnBrk="1" latinLnBrk="0" hangingPunct="1">
        <a:defRPr sz="26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204" y="273594"/>
            <a:ext cx="13845805" cy="10252575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017" y="1011937"/>
            <a:ext cx="12096179" cy="215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17" y="3311927"/>
            <a:ext cx="12096179" cy="619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719" y="9935782"/>
            <a:ext cx="3240048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661" y="9935782"/>
            <a:ext cx="6220892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20469" y="9935782"/>
            <a:ext cx="1728026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117593-0BD1-463B-915D-3D76CEEEB080}" type="slidenum">
              <a:rPr kumimoji="0" lang="ru-RU" sz="14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25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8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lang="en-US" sz="6299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87999" indent="-287999" algn="l" defTabSz="1439997" rtl="0" eaLnBrk="1" latinLnBrk="0" hangingPunct="1">
        <a:lnSpc>
          <a:spcPct val="100000"/>
        </a:lnSpc>
        <a:spcBef>
          <a:spcPts val="1417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98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583997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6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299212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46456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204" y="273594"/>
            <a:ext cx="13845805" cy="10252575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017" y="1011937"/>
            <a:ext cx="12096179" cy="215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17" y="3311927"/>
            <a:ext cx="12096179" cy="619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719" y="9935782"/>
            <a:ext cx="3240048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661" y="9935782"/>
            <a:ext cx="6220892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20469" y="9935782"/>
            <a:ext cx="1728026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117593-0BD1-463B-915D-3D76CEEEB080}" type="slidenum">
              <a:rPr kumimoji="0" lang="ru-RU" sz="14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25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20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lang="en-US" sz="6299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87999" indent="-287999" algn="l" defTabSz="1439997" rtl="0" eaLnBrk="1" latinLnBrk="0" hangingPunct="1">
        <a:lnSpc>
          <a:spcPct val="100000"/>
        </a:lnSpc>
        <a:spcBef>
          <a:spcPts val="1417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98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583997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6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299212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46456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204" y="273594"/>
            <a:ext cx="13845805" cy="10252575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017" y="1011937"/>
            <a:ext cx="12096179" cy="215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17" y="3311927"/>
            <a:ext cx="12096179" cy="619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719" y="9935782"/>
            <a:ext cx="3240048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661" y="9935782"/>
            <a:ext cx="6220892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20469" y="9935782"/>
            <a:ext cx="1728026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117593-0BD1-463B-915D-3D76CEEEB080}" type="slidenum">
              <a:rPr kumimoji="0" lang="ru-RU" sz="14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25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40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lang="en-US" sz="6299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87999" indent="-287999" algn="l" defTabSz="1439997" rtl="0" eaLnBrk="1" latinLnBrk="0" hangingPunct="1">
        <a:lnSpc>
          <a:spcPct val="100000"/>
        </a:lnSpc>
        <a:spcBef>
          <a:spcPts val="1417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98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583997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6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299212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46456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204" y="273594"/>
            <a:ext cx="13845805" cy="10252575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017" y="1011937"/>
            <a:ext cx="12096179" cy="215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17" y="3311927"/>
            <a:ext cx="12096179" cy="619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719" y="9935782"/>
            <a:ext cx="3240048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661" y="9935782"/>
            <a:ext cx="6220892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20469" y="9935782"/>
            <a:ext cx="1728026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117593-0BD1-463B-915D-3D76CEEEB080}" type="slidenum">
              <a:rPr kumimoji="0" lang="ru-RU" sz="14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25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0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lang="en-US" sz="6299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87999" indent="-287999" algn="l" defTabSz="1439997" rtl="0" eaLnBrk="1" latinLnBrk="0" hangingPunct="1">
        <a:lnSpc>
          <a:spcPct val="100000"/>
        </a:lnSpc>
        <a:spcBef>
          <a:spcPts val="1417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98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583997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6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299212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46456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204" y="273594"/>
            <a:ext cx="13845805" cy="10252575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017" y="1011937"/>
            <a:ext cx="12096179" cy="215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17" y="3311927"/>
            <a:ext cx="12096179" cy="619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719" y="9935782"/>
            <a:ext cx="3240048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661" y="9935782"/>
            <a:ext cx="6220892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20469" y="9935782"/>
            <a:ext cx="1728026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117593-0BD1-463B-915D-3D76CEEEB080}" type="slidenum">
              <a:rPr kumimoji="0" lang="ru-RU" sz="14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25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41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lang="en-US" sz="6299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87999" indent="-287999" algn="l" defTabSz="1439997" rtl="0" eaLnBrk="1" latinLnBrk="0" hangingPunct="1">
        <a:lnSpc>
          <a:spcPct val="100000"/>
        </a:lnSpc>
        <a:spcBef>
          <a:spcPts val="1417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98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583997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6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299212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46456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204" y="273594"/>
            <a:ext cx="13845805" cy="10252575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017" y="1011937"/>
            <a:ext cx="12096179" cy="215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17" y="3311927"/>
            <a:ext cx="12096179" cy="619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719" y="9935782"/>
            <a:ext cx="3240048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661" y="9935782"/>
            <a:ext cx="6220892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20469" y="9935782"/>
            <a:ext cx="1728026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117593-0BD1-463B-915D-3D76CEEEB080}" type="slidenum">
              <a:rPr kumimoji="0" lang="ru-RU" sz="14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25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41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lang="en-US" sz="6299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87999" indent="-287999" algn="l" defTabSz="1439997" rtl="0" eaLnBrk="1" latinLnBrk="0" hangingPunct="1">
        <a:lnSpc>
          <a:spcPct val="100000"/>
        </a:lnSpc>
        <a:spcBef>
          <a:spcPts val="1417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98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583997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6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299212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46456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204" y="273594"/>
            <a:ext cx="13845805" cy="10252575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017" y="1011937"/>
            <a:ext cx="12096179" cy="215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17" y="3311927"/>
            <a:ext cx="12096179" cy="619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719" y="9935782"/>
            <a:ext cx="3240048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661" y="9935782"/>
            <a:ext cx="6220892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20469" y="9935782"/>
            <a:ext cx="1728026" cy="43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2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117593-0BD1-463B-915D-3D76CEEEB080}" type="slidenum">
              <a:rPr kumimoji="0" lang="ru-RU" sz="14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25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2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lang="en-US" sz="6299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87999" indent="-287999" algn="l" defTabSz="1439997" rtl="0" eaLnBrk="1" latinLnBrk="0" hangingPunct="1">
        <a:lnSpc>
          <a:spcPct val="100000"/>
        </a:lnSpc>
        <a:spcBef>
          <a:spcPts val="1417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98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583997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6" indent="-287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299212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46456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359999" algn="l" defTabSz="1439997" rtl="0" eaLnBrk="1" latinLnBrk="0" hangingPunct="1">
        <a:lnSpc>
          <a:spcPct val="100000"/>
        </a:lnSpc>
        <a:spcBef>
          <a:spcPts val="78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5.jpg" Type="http://schemas.openxmlformats.org/officeDocument/2006/relationships/image"/><Relationship Id="rId2" Target="../media/image2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8.png" Type="http://schemas.openxmlformats.org/officeDocument/2006/relationships/image"/><Relationship Id="rId5" Target="../media/image7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13.xml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7.wdp"/><Relationship Id="rId5" Type="http://schemas.openxmlformats.org/officeDocument/2006/relationships/image" Target="../media/image59.png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microsoft.com/office/2007/relationships/hdphoto" Target="../media/hdphoto8.wdp"/><Relationship Id="rId4" Type="http://schemas.openxmlformats.org/officeDocument/2006/relationships/diagramLayout" Target="../diagrams/layout5.xml"/><Relationship Id="rId9" Type="http://schemas.openxmlformats.org/officeDocument/2006/relationships/image" Target="../media/image67.png"/></Relationships>
</file>

<file path=ppt/slides/_rels/slide31.xml.rels><?xml version="1.0" encoding="UTF-8" standalone="yes" ?><Relationships xmlns="http://schemas.openxmlformats.org/package/2006/relationships"><Relationship Id="rId8" Target="../media/image70.jpeg" Type="http://schemas.openxmlformats.org/officeDocument/2006/relationships/image"/><Relationship Id="rId3" Target="../media/image68.png" Type="http://schemas.openxmlformats.org/officeDocument/2006/relationships/image"/><Relationship Id="rId7" Target="../media/hdphoto10.wdp" Type="http://schemas.microsoft.com/office/2007/relationships/hdphoto"/><Relationship Id="rId12" Target="../media/hdphoto12.wdp" Type="http://schemas.microsoft.com/office/2007/relationships/hdphoto"/><Relationship Id="rId2" Target="../notesSlides/notesSlide18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69.png" Type="http://schemas.openxmlformats.org/officeDocument/2006/relationships/image"/><Relationship Id="rId11" Target="../media/image72.png" Type="http://schemas.openxmlformats.org/officeDocument/2006/relationships/image"/><Relationship Id="rId5" Target="../media/image61.png" Type="http://schemas.openxmlformats.org/officeDocument/2006/relationships/image"/><Relationship Id="rId10" Target="../media/hdphoto11.wdp" Type="http://schemas.microsoft.com/office/2007/relationships/hdphoto"/><Relationship Id="rId4" Target="../media/hdphoto9.wdp" Type="http://schemas.microsoft.com/office/2007/relationships/hdphoto"/><Relationship Id="rId9" Target="../media/image71.png" Type="http://schemas.openxmlformats.org/officeDocument/2006/relationships/image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microsoft.com/office/2007/relationships/hdphoto" Target="../media/hdphoto17.wdp"/><Relationship Id="rId18" Type="http://schemas.openxmlformats.org/officeDocument/2006/relationships/image" Target="../media/image95.png"/><Relationship Id="rId3" Type="http://schemas.openxmlformats.org/officeDocument/2006/relationships/image" Target="../media/image87.png"/><Relationship Id="rId21" Type="http://schemas.microsoft.com/office/2007/relationships/hdphoto" Target="../media/hdphoto21.wdp"/><Relationship Id="rId7" Type="http://schemas.microsoft.com/office/2007/relationships/hdphoto" Target="../media/hdphoto14.wdp"/><Relationship Id="rId12" Type="http://schemas.openxmlformats.org/officeDocument/2006/relationships/image" Target="../media/image92.png"/><Relationship Id="rId17" Type="http://schemas.microsoft.com/office/2007/relationships/hdphoto" Target="../media/hdphoto19.wdp"/><Relationship Id="rId2" Type="http://schemas.openxmlformats.org/officeDocument/2006/relationships/image" Target="../media/image2.png"/><Relationship Id="rId16" Type="http://schemas.openxmlformats.org/officeDocument/2006/relationships/image" Target="../media/image94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microsoft.com/office/2007/relationships/hdphoto" Target="../media/hdphoto16.wdp"/><Relationship Id="rId5" Type="http://schemas.microsoft.com/office/2007/relationships/hdphoto" Target="../media/hdphoto13.wdp"/><Relationship Id="rId15" Type="http://schemas.microsoft.com/office/2007/relationships/hdphoto" Target="../media/hdphoto18.wdp"/><Relationship Id="rId23" Type="http://schemas.microsoft.com/office/2007/relationships/hdphoto" Target="../media/hdphoto22.wdp"/><Relationship Id="rId10" Type="http://schemas.openxmlformats.org/officeDocument/2006/relationships/image" Target="../media/image91.png"/><Relationship Id="rId19" Type="http://schemas.microsoft.com/office/2007/relationships/hdphoto" Target="../media/hdphoto20.wdp"/><Relationship Id="rId4" Type="http://schemas.openxmlformats.org/officeDocument/2006/relationships/image" Target="../media/image88.png"/><Relationship Id="rId9" Type="http://schemas.microsoft.com/office/2007/relationships/hdphoto" Target="../media/hdphoto15.wdp"/><Relationship Id="rId14" Type="http://schemas.openxmlformats.org/officeDocument/2006/relationships/image" Target="../media/image93.png"/><Relationship Id="rId22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40.xml.rels><?xml version="1.0" encoding="UTF-8" standalone="yes" ?><Relationships xmlns="http://schemas.openxmlformats.org/package/2006/relationships"><Relationship Id="rId3" Target="../notesSlides/notesSlide23.xml" Type="http://schemas.openxmlformats.org/officeDocument/2006/relationships/notesSlide"/><Relationship Id="rId7" Target="../media/image1.emf" Type="http://schemas.openxmlformats.org/officeDocument/2006/relationships/image"/><Relationship Id="rId2" Target="../slideLayouts/slideLayout14.xml" Type="http://schemas.openxmlformats.org/officeDocument/2006/relationships/slideLayout"/><Relationship Id="rId6" Target="../media/image1.emf" Type="http://schemas.openxmlformats.org/officeDocument/2006/relationships/image"/><Relationship Id="rId5" Target="../media/image98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7.xml.rels><?xml version="1.0" encoding="UTF-8" standalone="yes" ?><Relationships xmlns="http://schemas.openxmlformats.org/package/2006/relationships"><Relationship Id="rId3" Target="../charts/chart6.xml" Type="http://schemas.openxmlformats.org/officeDocument/2006/relationships/chart"/><Relationship Id="rId7" Target="../media/image17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16.jpeg" Type="http://schemas.openxmlformats.org/officeDocument/2006/relationships/image"/><Relationship Id="rId5" Target="../charts/chart8.xml" Type="http://schemas.openxmlformats.org/officeDocument/2006/relationships/chart"/><Relationship Id="rId4" Target="../charts/chart7.xml" Type="http://schemas.openxmlformats.org/officeDocument/2006/relationships/char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r:embed="rId2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" l="-140" t="12"/>
          <a:stretch/>
        </p:blipFill>
        <p:spPr>
          <a:xfrm>
            <a:off x="0" y="5957662"/>
            <a:ext cx="10019788" cy="4832593"/>
          </a:xfrm>
          <a:custGeom>
            <a:avLst/>
            <a:gdLst>
              <a:gd fmla="*/ 0 w 10024430" name="connsiteX0"/>
              <a:gd fmla="*/ 0 h 4832593" name="connsiteY0"/>
              <a:gd fmla="*/ 10024430 w 10024430" name="connsiteX1"/>
              <a:gd fmla="*/ 2781468 h 4832593" name="connsiteY1"/>
              <a:gd fmla="*/ 10024430 w 10024430" name="connsiteX2"/>
              <a:gd fmla="*/ 2949969 h 4832593" name="connsiteY2"/>
              <a:gd fmla="*/ 8059383 w 10024430" name="connsiteX3"/>
              <a:gd fmla="*/ 4832593 h 4832593" name="connsiteY3"/>
              <a:gd fmla="*/ 4608520 w 10024430" name="connsiteX4"/>
              <a:gd fmla="*/ 4810287 h 4832593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832593" w="10024430">
                <a:moveTo>
                  <a:pt x="0" y="0"/>
                </a:moveTo>
                <a:lnTo>
                  <a:pt x="10024430" y="2781468"/>
                </a:lnTo>
                <a:lnTo>
                  <a:pt x="10024430" y="2949969"/>
                </a:lnTo>
                <a:lnTo>
                  <a:pt x="8059383" y="4832593"/>
                </a:lnTo>
                <a:lnTo>
                  <a:pt x="4608520" y="4810287"/>
                </a:lnTo>
                <a:close/>
              </a:path>
            </a:pathLst>
          </a:cu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" l="3" r="28" t="72"/>
          <a:stretch/>
        </p:blipFill>
        <p:spPr>
          <a:xfrm>
            <a:off x="4598504" y="4872251"/>
            <a:ext cx="9801709" cy="5927512"/>
          </a:xfrm>
          <a:custGeom>
            <a:avLst/>
            <a:gdLst>
              <a:gd fmla="*/ 9640858 w 9640858" name="connsiteX0"/>
              <a:gd fmla="*/ 0 h 5927512" name="connsiteY0"/>
              <a:gd fmla="*/ 9640858 w 9640858" name="connsiteX1"/>
              <a:gd fmla="*/ 5927512 h 5927512" name="connsiteY1"/>
              <a:gd fmla="*/ 0 w 9640858" name="connsiteX2"/>
              <a:gd fmla="*/ 5927512 h 5927512" name="connsiteY2"/>
              <a:gd fmla="*/ 0 w 9640858" name="connsiteX3"/>
              <a:gd fmla="*/ 5926390 h 5927512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927512" w="9640858">
                <a:moveTo>
                  <a:pt x="9640858" y="0"/>
                </a:moveTo>
                <a:lnTo>
                  <a:pt x="9640858" y="5927512"/>
                </a:lnTo>
                <a:lnTo>
                  <a:pt x="0" y="5927512"/>
                </a:lnTo>
                <a:lnTo>
                  <a:pt x="0" y="5926390"/>
                </a:lnTo>
                <a:close/>
              </a:path>
            </a:pathLst>
          </a:custGeom>
          <a:effectLst>
            <a:outerShdw algn="br" blurRad="50800" dir="135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274526"/>
            <a:ext cx="14400213" cy="5008729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 bIns="45720" lIns="91440" rIns="91440" rtlCol="0" tIns="45720" vert="horz">
            <a:noAutofit/>
          </a:bodyPr>
          <a:lstStyle>
            <a:lvl1pPr algn="l" defTabSz="1439997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929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lang="ru-RU" smtClean="0" sz="6000">
                <a:solidFill>
                  <a:srgbClr val="0D03DB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ПРОЕКТ РЕШЕНИЯ </a:t>
            </a:r>
            <a:br>
              <a:rPr b="1" dirty="0" lang="ru-RU" smtClean="0" sz="6000">
                <a:solidFill>
                  <a:srgbClr val="0D03DB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mtClean="0" sz="6000">
                <a:solidFill>
                  <a:srgbClr val="0D03DB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Думы города Мегиона</a:t>
            </a:r>
            <a:br>
              <a:rPr b="1" dirty="0" lang="ru-RU" smtClean="0" sz="6000">
                <a:solidFill>
                  <a:srgbClr val="0D03DB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mtClean="0" sz="6000">
                <a:solidFill>
                  <a:srgbClr val="0D03DB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«Об исполнении бюджета </a:t>
            </a:r>
            <a:br>
              <a:rPr b="1" dirty="0" lang="ru-RU" smtClean="0" sz="6000">
                <a:solidFill>
                  <a:srgbClr val="0D03DB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mtClean="0" sz="6000">
                <a:solidFill>
                  <a:srgbClr val="0D03DB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городского округа Мегион </a:t>
            </a:r>
            <a:br>
              <a:rPr b="1" dirty="0" lang="ru-RU" smtClean="0" sz="6000">
                <a:solidFill>
                  <a:srgbClr val="0D03DB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mtClean="0" sz="6000">
                <a:solidFill>
                  <a:srgbClr val="0D03DB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ХМАО - Югры </a:t>
            </a:r>
            <a:br>
              <a:rPr b="1" dirty="0" lang="ru-RU" smtClean="0" sz="6000">
                <a:solidFill>
                  <a:srgbClr val="0D03DB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mtClean="0" sz="6000">
                <a:solidFill>
                  <a:srgbClr val="0D03DB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за 2021 год»</a:t>
            </a:r>
            <a:endParaRPr b="1" dirty="0" lang="ru-RU" sz="6000">
              <a:solidFill>
                <a:srgbClr val="0D03DB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23" y="58255"/>
            <a:ext cx="5639365" cy="22162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85" l="37258" r="17024"/>
          <a:stretch>
            <a:fillRect/>
          </a:stretch>
        </p:blipFill>
        <p:spPr>
          <a:xfrm>
            <a:off x="-2" y="8608848"/>
            <a:ext cx="4598506" cy="2190915"/>
          </a:xfrm>
          <a:custGeom>
            <a:avLst/>
            <a:gdLst>
              <a:gd fmla="*/ 0 w 4598506" name="connsiteX0"/>
              <a:gd fmla="*/ 0 h 2190915" name="connsiteY0"/>
              <a:gd fmla="*/ 2468619 w 4598506" name="connsiteX1"/>
              <a:gd fmla="*/ 0 h 2190915" name="connsiteY1"/>
              <a:gd fmla="*/ 4598506 w 4598506" name="connsiteX2"/>
              <a:gd fmla="*/ 2190915 h 2190915" name="connsiteY2"/>
              <a:gd fmla="*/ 0 w 4598506" name="connsiteX3"/>
              <a:gd fmla="*/ 2190915 h 2190915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90915" w="4598506">
                <a:moveTo>
                  <a:pt x="0" y="0"/>
                </a:moveTo>
                <a:lnTo>
                  <a:pt x="2468619" y="0"/>
                </a:lnTo>
                <a:lnTo>
                  <a:pt x="4598506" y="2190915"/>
                </a:lnTo>
                <a:lnTo>
                  <a:pt x="0" y="2190915"/>
                </a:lnTo>
                <a:close/>
              </a:path>
            </a:pathLst>
          </a:cu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9" l="12017" r="62812"/>
          <a:stretch/>
        </p:blipFill>
        <p:spPr>
          <a:xfrm flipV="1">
            <a:off x="-26901" y="5997418"/>
            <a:ext cx="2531787" cy="2603319"/>
          </a:xfrm>
          <a:custGeom>
            <a:avLst/>
            <a:gdLst>
              <a:gd fmla="*/ 0 w 2531787" name="connsiteX0"/>
              <a:gd fmla="*/ 2603319 h 2603319" name="connsiteY0"/>
              <a:gd fmla="*/ 28262 w 2531787" name="connsiteX1"/>
              <a:gd fmla="*/ 2590957 h 2603319" name="connsiteY1"/>
              <a:gd fmla="*/ 13244 w 2531787" name="connsiteX2"/>
              <a:gd fmla="*/ 2595020 h 2603319" name="connsiteY2"/>
              <a:gd fmla="*/ 2531787 w 2531787" name="connsiteX3"/>
              <a:gd fmla="*/ 0 h 2603319" name="connsiteY3"/>
              <a:gd fmla="*/ 0 w 2531787" name="connsiteX4"/>
              <a:gd fmla="*/ 0 h 2603319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603319" w="2531787">
                <a:moveTo>
                  <a:pt x="0" y="2603319"/>
                </a:moveTo>
                <a:lnTo>
                  <a:pt x="28262" y="2590957"/>
                </a:lnTo>
                <a:lnTo>
                  <a:pt x="13244" y="2595020"/>
                </a:lnTo>
                <a:lnTo>
                  <a:pt x="2531787" y="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24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31"/>
          <p:cNvGrpSpPr>
            <a:grpSpLocks/>
          </p:cNvGrpSpPr>
          <p:nvPr/>
        </p:nvGrpSpPr>
        <p:grpSpPr bwMode="auto">
          <a:xfrm>
            <a:off x="1927878" y="8090323"/>
            <a:ext cx="5852544" cy="291761"/>
            <a:chOff x="1318077" y="5481228"/>
            <a:chExt cx="3475601" cy="190468"/>
          </a:xfrm>
        </p:grpSpPr>
        <p:grpSp>
          <p:nvGrpSpPr>
            <p:cNvPr id="46" name="Группа 27"/>
            <p:cNvGrpSpPr>
              <a:grpSpLocks/>
            </p:cNvGrpSpPr>
            <p:nvPr/>
          </p:nvGrpSpPr>
          <p:grpSpPr bwMode="auto">
            <a:xfrm>
              <a:off x="1318077" y="5481228"/>
              <a:ext cx="2475724" cy="190468"/>
              <a:chOff x="1318077" y="5301194"/>
              <a:chExt cx="2475724" cy="380935"/>
            </a:xfrm>
          </p:grpSpPr>
          <p:cxnSp>
            <p:nvCxnSpPr>
              <p:cNvPr id="48" name="Прямая со стрелкой 47"/>
              <p:cNvCxnSpPr/>
              <p:nvPr/>
            </p:nvCxnSpPr>
            <p:spPr>
              <a:xfrm>
                <a:off x="1318077" y="5301194"/>
                <a:ext cx="0" cy="360040"/>
              </a:xfrm>
              <a:prstGeom prst="straightConnector1">
                <a:avLst/>
              </a:prstGeom>
              <a:noFill/>
              <a:ln w="41275" cap="flat" cmpd="sng" algn="ctr">
                <a:solidFill>
                  <a:srgbClr val="0D03DB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9" name="Прямая со стрелкой 48"/>
              <p:cNvCxnSpPr/>
              <p:nvPr/>
            </p:nvCxnSpPr>
            <p:spPr>
              <a:xfrm>
                <a:off x="2552772" y="5301208"/>
                <a:ext cx="0" cy="360040"/>
              </a:xfrm>
              <a:prstGeom prst="straightConnector1">
                <a:avLst/>
              </a:prstGeom>
              <a:noFill/>
              <a:ln w="41275" cap="flat" cmpd="sng" algn="ctr">
                <a:solidFill>
                  <a:srgbClr val="0D03DB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50" name="Прямая со стрелкой 49"/>
              <p:cNvCxnSpPr/>
              <p:nvPr/>
            </p:nvCxnSpPr>
            <p:spPr>
              <a:xfrm>
                <a:off x="3793801" y="5322089"/>
                <a:ext cx="0" cy="360040"/>
              </a:xfrm>
              <a:prstGeom prst="straightConnector1">
                <a:avLst/>
              </a:prstGeom>
              <a:noFill/>
              <a:ln w="41275" cap="flat" cmpd="sng" algn="ctr">
                <a:solidFill>
                  <a:srgbClr val="0D03DB"/>
                </a:solidFill>
                <a:prstDash val="solid"/>
                <a:tailEnd type="arrow"/>
              </a:ln>
              <a:effectLst/>
            </p:spPr>
          </p:cxnSp>
        </p:grpSp>
        <p:cxnSp>
          <p:nvCxnSpPr>
            <p:cNvPr id="47" name="Прямая соединительная линия 46"/>
            <p:cNvCxnSpPr/>
            <p:nvPr/>
          </p:nvCxnSpPr>
          <p:spPr>
            <a:xfrm>
              <a:off x="1318077" y="5481228"/>
              <a:ext cx="3475601" cy="0"/>
            </a:xfrm>
            <a:prstGeom prst="line">
              <a:avLst/>
            </a:prstGeom>
            <a:noFill/>
            <a:ln w="41275" cap="flat" cmpd="sng" algn="ctr">
              <a:solidFill>
                <a:srgbClr val="0D03DB"/>
              </a:solidFill>
              <a:prstDash val="solid"/>
            </a:ln>
            <a:effectLst/>
          </p:spPr>
        </p:cxnSp>
      </p:grp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850297" y="1244403"/>
            <a:ext cx="12934716" cy="89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97" tIns="71998" rIns="143997" bIns="71998" anchor="ctr"/>
          <a:lstStyle/>
          <a:p>
            <a:pPr algn="ctr" defTabSz="143989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исполнения бюджета осуществляется в соответствии </a:t>
            </a:r>
            <a:b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Бюджетным кодексом РФ</a:t>
            </a:r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850297" y="3639422"/>
            <a:ext cx="6237364" cy="4078894"/>
          </a:xfrm>
          <a:prstGeom prst="roundRect">
            <a:avLst>
              <a:gd name="adj" fmla="val 6263"/>
            </a:avLst>
          </a:prstGeom>
          <a:gradFill rotWithShape="1">
            <a:gsLst>
              <a:gs pos="22905">
                <a:srgbClr val="A7EA52">
                  <a:tint val="18000"/>
                  <a:satMod val="120000"/>
                  <a:lumMod val="88000"/>
                </a:srgbClr>
              </a:gs>
              <a:gs pos="100000">
                <a:srgbClr val="A7EA52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A7EA52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43997" tIns="71998" rIns="143997" bIns="71998" anchor="ctr"/>
          <a:lstStyle/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Документ, который составляется </a:t>
            </a:r>
            <a:endParaRPr kumimoji="0" lang="ru-RU" sz="26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ведется в целях организации исполнения бюджета по расходам бюджета и источникам </a:t>
            </a:r>
            <a:endParaRPr kumimoji="0" lang="ru-RU" sz="26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финансирования дефицита 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бюджета</a:t>
            </a:r>
          </a:p>
        </p:txBody>
      </p:sp>
      <p:sp>
        <p:nvSpPr>
          <p:cNvPr id="34" name="Лента лицом вверх 33"/>
          <p:cNvSpPr/>
          <p:nvPr/>
        </p:nvSpPr>
        <p:spPr>
          <a:xfrm>
            <a:off x="1444806" y="3793247"/>
            <a:ext cx="5102387" cy="1814960"/>
          </a:xfrm>
          <a:prstGeom prst="ribbon2">
            <a:avLst>
              <a:gd name="adj1" fmla="val 10880"/>
              <a:gd name="adj2" fmla="val 64975"/>
            </a:avLst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lIns="143997" tIns="71998" rIns="143997" bIns="71998" anchor="ctr"/>
          <a:lstStyle/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Сводная бюджетная роспись</a:t>
            </a: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7550150" y="3664502"/>
            <a:ext cx="6234863" cy="4053814"/>
          </a:xfrm>
          <a:prstGeom prst="roundRect">
            <a:avLst>
              <a:gd name="adj" fmla="val 4599"/>
            </a:avLst>
          </a:prstGeom>
          <a:gradFill rotWithShape="1">
            <a:gsLst>
              <a:gs pos="28000">
                <a:srgbClr val="A7EA52">
                  <a:tint val="18000"/>
                  <a:satMod val="120000"/>
                  <a:lumMod val="88000"/>
                </a:srgbClr>
              </a:gs>
              <a:gs pos="100000">
                <a:srgbClr val="A7EA52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A7EA52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43997" tIns="71998" rIns="143997" bIns="71998" anchor="ctr"/>
          <a:lstStyle/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Прогноз 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поступлений в бюджет и кассовых выплат из бюджета в текущем финансовом году</a:t>
            </a:r>
          </a:p>
        </p:txBody>
      </p:sp>
      <p:sp>
        <p:nvSpPr>
          <p:cNvPr id="36" name="Лента лицом вверх 35"/>
          <p:cNvSpPr/>
          <p:nvPr/>
        </p:nvSpPr>
        <p:spPr>
          <a:xfrm>
            <a:off x="8115137" y="3793247"/>
            <a:ext cx="5104888" cy="1814960"/>
          </a:xfrm>
          <a:prstGeom prst="ribbon2">
            <a:avLst>
              <a:gd name="adj1" fmla="val 10880"/>
              <a:gd name="adj2" fmla="val 64975"/>
            </a:avLst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lIns="143997" tIns="71998" rIns="143997" bIns="71998" anchor="ctr"/>
          <a:lstStyle/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Кассовый план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996000" y="3097015"/>
            <a:ext cx="0" cy="567487"/>
          </a:xfrm>
          <a:prstGeom prst="straightConnector1">
            <a:avLst/>
          </a:prstGeom>
          <a:noFill/>
          <a:ln w="38100" cap="flat" cmpd="sng" algn="ctr">
            <a:solidFill>
              <a:srgbClr val="B4DCFA">
                <a:lumMod val="25000"/>
              </a:srgbClr>
            </a:solidFill>
            <a:prstDash val="solid"/>
            <a:tailEnd type="arrow"/>
          </a:ln>
          <a:effectLst/>
        </p:spPr>
      </p:cxnSp>
      <p:cxnSp>
        <p:nvCxnSpPr>
          <p:cNvPr id="38" name="Прямая со стрелкой 37"/>
          <p:cNvCxnSpPr/>
          <p:nvPr/>
        </p:nvCxnSpPr>
        <p:spPr>
          <a:xfrm>
            <a:off x="10667581" y="3097015"/>
            <a:ext cx="0" cy="567487"/>
          </a:xfrm>
          <a:prstGeom prst="straightConnector1">
            <a:avLst/>
          </a:prstGeom>
          <a:noFill/>
          <a:ln w="38100" cap="flat" cmpd="sng" algn="ctr">
            <a:solidFill>
              <a:srgbClr val="B4DCFA">
                <a:lumMod val="25000"/>
              </a:srgbClr>
            </a:solidFill>
            <a:prstDash val="solid"/>
            <a:tailEnd type="arrow"/>
          </a:ln>
          <a:effectLst/>
        </p:spPr>
      </p:cxn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935244" y="8382084"/>
            <a:ext cx="1842460" cy="1474968"/>
          </a:xfrm>
          <a:prstGeom prst="rect">
            <a:avLst/>
          </a:prstGeom>
          <a:gradFill rotWithShape="1">
            <a:gsLst>
              <a:gs pos="28000">
                <a:srgbClr val="A7EA52">
                  <a:tint val="18000"/>
                  <a:satMod val="120000"/>
                  <a:lumMod val="88000"/>
                </a:srgbClr>
              </a:gs>
              <a:gs pos="100000">
                <a:srgbClr val="A7EA52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A7EA52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43997" tIns="71998" rIns="143997" bIns="71998" anchor="ctr"/>
          <a:lstStyle/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" name="Лента лицом вверх 39"/>
          <p:cNvSpPr/>
          <p:nvPr/>
        </p:nvSpPr>
        <p:spPr>
          <a:xfrm>
            <a:off x="1105241" y="8489579"/>
            <a:ext cx="1567466" cy="1197473"/>
          </a:xfrm>
          <a:prstGeom prst="ribbon2">
            <a:avLst>
              <a:gd name="adj1" fmla="val 10880"/>
              <a:gd name="adj2" fmla="val 64975"/>
            </a:avLst>
          </a:prstGeom>
          <a:solidFill>
            <a:srgbClr val="F14124"/>
          </a:solidFill>
          <a:ln w="15875" cap="flat" cmpd="sng" algn="ctr">
            <a:solidFill>
              <a:srgbClr val="F14124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lIns="143997" tIns="71998" rIns="143997" bIns="71998" anchor="ctr"/>
          <a:lstStyle/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БР</a:t>
            </a: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3047700" y="8389583"/>
            <a:ext cx="1842459" cy="1474968"/>
          </a:xfrm>
          <a:prstGeom prst="rect">
            <a:avLst/>
          </a:prstGeom>
          <a:gradFill rotWithShape="1">
            <a:gsLst>
              <a:gs pos="28000">
                <a:srgbClr val="A7EA52">
                  <a:tint val="18000"/>
                  <a:satMod val="120000"/>
                  <a:lumMod val="88000"/>
                </a:srgbClr>
              </a:gs>
              <a:gs pos="100000">
                <a:srgbClr val="A7EA52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A7EA52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43997" tIns="71998" rIns="143997" bIns="71998" anchor="ctr"/>
          <a:lstStyle/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2" name="Лента лицом вверх 41"/>
          <p:cNvSpPr/>
          <p:nvPr/>
        </p:nvSpPr>
        <p:spPr>
          <a:xfrm>
            <a:off x="3217745" y="8497130"/>
            <a:ext cx="1564966" cy="1197474"/>
          </a:xfrm>
          <a:prstGeom prst="ribbon2">
            <a:avLst>
              <a:gd name="adj1" fmla="val 10880"/>
              <a:gd name="adj2" fmla="val 64975"/>
            </a:avLst>
          </a:prstGeom>
          <a:solidFill>
            <a:srgbClr val="F14124"/>
          </a:solidFill>
          <a:ln w="15875" cap="flat" cmpd="sng" algn="ctr">
            <a:solidFill>
              <a:srgbClr val="F14124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lIns="143997" tIns="71998" rIns="143997" bIns="71998" anchor="ctr"/>
          <a:lstStyle/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БР</a:t>
            </a: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5157703" y="8397083"/>
            <a:ext cx="1844959" cy="1474968"/>
          </a:xfrm>
          <a:prstGeom prst="rect">
            <a:avLst/>
          </a:prstGeom>
          <a:gradFill rotWithShape="1">
            <a:gsLst>
              <a:gs pos="28000">
                <a:srgbClr val="A7EA52">
                  <a:tint val="18000"/>
                  <a:satMod val="120000"/>
                  <a:lumMod val="88000"/>
                </a:srgbClr>
              </a:gs>
              <a:gs pos="100000">
                <a:srgbClr val="A7EA52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A7EA52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43997" tIns="71998" rIns="143997" bIns="71998" anchor="ctr"/>
          <a:lstStyle/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4" name="Лента лицом вверх 43"/>
          <p:cNvSpPr/>
          <p:nvPr/>
        </p:nvSpPr>
        <p:spPr>
          <a:xfrm>
            <a:off x="5327648" y="8504579"/>
            <a:ext cx="1567465" cy="1197473"/>
          </a:xfrm>
          <a:prstGeom prst="ribbon2">
            <a:avLst>
              <a:gd name="adj1" fmla="val 10880"/>
              <a:gd name="adj2" fmla="val 64975"/>
            </a:avLst>
          </a:prstGeom>
          <a:solidFill>
            <a:srgbClr val="F14124"/>
          </a:solidFill>
          <a:ln w="15875" cap="flat" cmpd="sng" algn="ctr">
            <a:solidFill>
              <a:srgbClr val="F14124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lIns="143997" tIns="71998" rIns="143997" bIns="71998" anchor="ctr"/>
          <a:lstStyle/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БР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7557650" y="8092927"/>
            <a:ext cx="6227363" cy="1794074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0D03DB"/>
            </a:solidFill>
            <a:miter lim="800000"/>
            <a:headEnd/>
            <a:tailEnd/>
          </a:ln>
          <a:extLst/>
        </p:spPr>
        <p:txBody>
          <a:bodyPr lIns="143997" tIns="71998" rIns="143997" bIns="71998" anchor="ctr"/>
          <a:lstStyle/>
          <a:p>
            <a:pPr algn="ctr" defTabSz="143989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D03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распорядители бюджетных средств, главные администраторы </a:t>
            </a:r>
            <a:r>
              <a:rPr lang="ru-RU" sz="2400" b="1" dirty="0" smtClean="0">
                <a:solidFill>
                  <a:srgbClr val="0D03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D03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D03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2400" b="1" dirty="0">
                <a:solidFill>
                  <a:srgbClr val="0D03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источников финансирования дефицита бюджета</a:t>
            </a: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850297" y="2251003"/>
            <a:ext cx="12934716" cy="1022474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rgbClr val="F14124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43997" tIns="71998" rIns="143997" bIns="71998" anchor="ctr"/>
          <a:lstStyle/>
          <a:p>
            <a:pPr marL="0" marR="0" lvl="0" indent="0" algn="ctr" defTabSz="143989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Финансовый орган составляет и ведет, а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также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устанавливает порядок ведения и составления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0113" y="324550"/>
            <a:ext cx="13500095" cy="58477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/>
            <a:r>
              <a:rPr lang="ru-RU" sz="3200" b="1" i="1" cap="all" dirty="0">
                <a:ln w="9525">
                  <a:noFill/>
                  <a:prstDash val="solid"/>
                </a:ln>
                <a:solidFill>
                  <a:srgbClr val="FFFF05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исполнения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9051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deputat.er.ru/sites/default/files/styles/page_width/public/deputy/news/224183/godovoj-otchet.jpg?itok=MvKeVNrg" id="3076" name="Picture 4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r="216"/>
          <a:stretch/>
        </p:blipFill>
        <p:spPr bwMode="auto">
          <a:xfrm>
            <a:off x="7255534" y="1406317"/>
            <a:ext cx="2641600" cy="27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50735450"/>
              </p:ext>
            </p:extLst>
          </p:nvPr>
        </p:nvGraphicFramePr>
        <p:xfrm>
          <a:off x="33489" y="2157136"/>
          <a:ext cx="6859862" cy="803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05141" y="1418540"/>
            <a:ext cx="2347502" cy="95410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dirty="0" lang="ru-RU" sz="2800">
                <a:solidFill>
                  <a:schemeClr val="accent5">
                    <a:lumMod val="75000"/>
                  </a:schemeClr>
                </a:solidFill>
                <a:cs charset="0" panose="02020603050405020304" pitchFamily="18" typeface="Times New Roman"/>
              </a:rPr>
              <a:t>Уточненный </a:t>
            </a:r>
          </a:p>
          <a:p>
            <a:pPr algn="ctr"/>
            <a:r>
              <a:rPr b="1" dirty="0" lang="ru-RU" sz="2800">
                <a:solidFill>
                  <a:schemeClr val="accent5">
                    <a:lumMod val="75000"/>
                  </a:schemeClr>
                </a:solidFill>
                <a:cs charset="0" panose="02020603050405020304" pitchFamily="18" typeface="Times New Roman"/>
              </a:rPr>
              <a:t>план 2021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82942" y="1418540"/>
            <a:ext cx="2143600" cy="95410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dirty="0" lang="ru-RU" sz="2800">
                <a:solidFill>
                  <a:schemeClr val="accent5">
                    <a:lumMod val="75000"/>
                  </a:schemeClr>
                </a:solidFill>
                <a:cs charset="0" panose="02020603050405020304" pitchFamily="18" typeface="Times New Roman"/>
              </a:rPr>
              <a:t>Исполнение</a:t>
            </a:r>
          </a:p>
          <a:p>
            <a:pPr algn="ctr"/>
            <a:r>
              <a:rPr b="1" dirty="0" lang="ru-RU" sz="2800">
                <a:solidFill>
                  <a:schemeClr val="accent5">
                    <a:lumMod val="75000"/>
                  </a:schemeClr>
                </a:solidFill>
                <a:cs charset="0" panose="02020603050405020304" pitchFamily="18" typeface="Times New Roman"/>
              </a:rPr>
              <a:t>2021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44933" y="4552226"/>
            <a:ext cx="5963259" cy="181588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 u="sng">
                <a:solidFill>
                  <a:srgbClr val="FF0000"/>
                </a:solidFill>
              </a:rPr>
              <a:t>3 684 777,9 тыс. рублей</a:t>
            </a:r>
          </a:p>
          <a:p>
            <a:pPr algn="ctr"/>
            <a:r>
              <a:rPr b="1" dirty="0" lang="ru-RU" smtClean="0" sz="2800">
                <a:solidFill>
                  <a:srgbClr val="0D03DB"/>
                </a:solidFill>
              </a:rPr>
              <a:t>на исполнение расходных обязательств по вопросам </a:t>
            </a:r>
            <a:br>
              <a:rPr b="1" dirty="0" lang="ru-RU" smtClean="0" sz="2800">
                <a:solidFill>
                  <a:srgbClr val="0D03DB"/>
                </a:solidFill>
              </a:rPr>
            </a:br>
            <a:r>
              <a:rPr b="1" dirty="0" lang="ru-RU" smtClean="0" sz="2800">
                <a:solidFill>
                  <a:srgbClr val="0D03DB"/>
                </a:solidFill>
              </a:rPr>
              <a:t>местного значения</a:t>
            </a:r>
            <a:endParaRPr b="1" dirty="0" lang="ru-RU" sz="2800">
              <a:solidFill>
                <a:srgbClr val="0D03DB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6866" y="6388049"/>
            <a:ext cx="5921325" cy="138499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 u="sng">
                <a:solidFill>
                  <a:srgbClr val="FF0000"/>
                </a:solidFill>
              </a:rPr>
              <a:t>300 825,3 тыс. рублей</a:t>
            </a:r>
          </a:p>
          <a:p>
            <a:pPr algn="ctr"/>
            <a:r>
              <a:rPr b="1" dirty="0" lang="ru-RU" smtClean="0" sz="2800">
                <a:solidFill>
                  <a:srgbClr val="0D03DB"/>
                </a:solidFill>
              </a:rPr>
              <a:t>на осуществление переданных государственных полномочий</a:t>
            </a:r>
            <a:endParaRPr b="1" dirty="0" lang="ru-RU" sz="2800">
              <a:solidFill>
                <a:srgbClr val="0D03DB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32575" y="4016191"/>
            <a:ext cx="2243759" cy="1045578"/>
          </a:xfrm>
          <a:prstGeom prst="rect">
            <a:avLst/>
          </a:prstGeom>
          <a:noFill/>
          <a:ln w="31750">
            <a:noFill/>
          </a:ln>
          <a:scene3d>
            <a:camera prst="orthographicFront"/>
            <a:lightRig dir="t" rig="sof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dirty="0" lang="ru-RU" sz="3780">
              <a:solidFill>
                <a:schemeClr val="tx1">
                  <a:lumMod val="75000"/>
                  <a:lumOff val="25000"/>
                </a:schemeClr>
              </a:solidFill>
              <a:cs charset="0" panose="02020603050405020304" pitchFamily="18" typeface="Times New Roman"/>
            </a:endParaRPr>
          </a:p>
          <a:p>
            <a:pPr algn="ctr"/>
            <a:r>
              <a:rPr b="1" dirty="0" lang="ru-RU" smtClean="0" sz="3780">
                <a:solidFill>
                  <a:schemeClr val="tx1">
                    <a:lumMod val="75000"/>
                    <a:lumOff val="25000"/>
                  </a:schemeClr>
                </a:solidFill>
                <a:cs charset="0" panose="02020603050405020304" pitchFamily="18" typeface="Times New Roman"/>
              </a:rPr>
              <a:t>ИЗ НИХ</a:t>
            </a:r>
            <a:r>
              <a:rPr b="1" dirty="0" lang="ru-RU" sz="3780">
                <a:solidFill>
                  <a:schemeClr val="tx1">
                    <a:lumMod val="75000"/>
                    <a:lumOff val="25000"/>
                  </a:schemeClr>
                </a:solidFill>
                <a:cs charset="0" panose="02020603050405020304" pitchFamily="18" typeface="Times New Roman"/>
              </a:rPr>
              <a:t>:</a:t>
            </a:r>
          </a:p>
          <a:p>
            <a:pPr algn="ctr"/>
            <a:endParaRPr b="1" dirty="0" lang="ru-RU" sz="3780">
              <a:solidFill>
                <a:schemeClr val="tx1">
                  <a:lumMod val="75000"/>
                  <a:lumOff val="25000"/>
                </a:schemeClr>
              </a:solidFill>
              <a:cs charset="0" panose="02020603050405020304" pitchFamily="18" typeface="Times New Roman"/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6200000">
            <a:off x="2377010" y="6197237"/>
            <a:ext cx="2193043" cy="623608"/>
          </a:xfrm>
          <a:prstGeom prst="rect">
            <a:avLst/>
          </a:prstGeom>
          <a:noFill/>
          <a:ln w="31750">
            <a:noFill/>
          </a:ln>
          <a:scene3d>
            <a:camera prst="orthographicFront"/>
            <a:lightRig dir="t" rig="sof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 sz="5400">
                <a:solidFill>
                  <a:schemeClr val="tx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cs charset="0" panose="02020603050405020304" pitchFamily="18" typeface="Times New Roman"/>
              </a:rPr>
              <a:t>97,6%</a:t>
            </a:r>
            <a:endParaRPr b="1" dirty="0" lang="ru-RU" sz="5400">
              <a:solidFill>
                <a:schemeClr val="tx1"/>
              </a:solidFill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cs charset="0" panose="02020603050405020304" pitchFamily="18" typeface="Times New Roman"/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3329772" y="3665440"/>
            <a:ext cx="279252" cy="174708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 sz="4465"/>
          </a:p>
        </p:txBody>
      </p:sp>
      <p:sp>
        <p:nvSpPr>
          <p:cNvPr id="8" name="Стрелка вниз 7"/>
          <p:cNvSpPr/>
          <p:nvPr/>
        </p:nvSpPr>
        <p:spPr>
          <a:xfrm>
            <a:off x="3377258" y="7571697"/>
            <a:ext cx="231766" cy="20923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 sz="4465"/>
          </a:p>
        </p:txBody>
      </p:sp>
      <p:sp>
        <p:nvSpPr>
          <p:cNvPr id="36" name="Стрелка вправо 35"/>
          <p:cNvSpPr/>
          <p:nvPr/>
        </p:nvSpPr>
        <p:spPr>
          <a:xfrm>
            <a:off x="6512475" y="5217479"/>
            <a:ext cx="1632458" cy="733129"/>
          </a:xfrm>
          <a:prstGeom prst="rightArrow">
            <a:avLst/>
          </a:prstGeom>
          <a:gradFill flip="none" rotWithShape="1">
            <a:gsLst>
              <a:gs pos="26000">
                <a:srgbClr val="00B050"/>
              </a:gs>
              <a:gs pos="100000">
                <a:schemeClr val="tx1"/>
              </a:gs>
            </a:gsLst>
            <a:lin ang="0" scaled="0"/>
            <a:tileRect/>
          </a:gradFill>
          <a:scene3d>
            <a:camera prst="orthographicFront"/>
            <a:lightRig dir="t" rig="threeP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 sz="4465"/>
          </a:p>
        </p:txBody>
      </p:sp>
      <p:pic>
        <p:nvPicPr>
          <p:cNvPr descr="https://i2.wp.com/www.totalwealthcoaching.com/wp-content/uploads/2021/02/bootcamp-portfolio-330x330.jpg" id="3074" name="Picture 2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" t="69"/>
          <a:stretch/>
        </p:blipFill>
        <p:spPr bwMode="auto">
          <a:xfrm>
            <a:off x="10675760" y="1406317"/>
            <a:ext cx="3437115" cy="29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900114" y="331344"/>
            <a:ext cx="13500100" cy="58477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 lvl="0">
              <a:defRPr/>
            </a:pPr>
            <a:r>
              <a:rPr b="1" cap="all" dirty="0" i="1" lang="ru-RU" sz="3200">
                <a:ln w="9525">
                  <a:noFill/>
                  <a:prstDash val="solid"/>
                </a:ln>
                <a:solidFill>
                  <a:srgbClr val="FFD85B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cap="all" dirty="0" i="1" lang="ru-RU" sz="32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Расходы бюджета </a:t>
            </a:r>
            <a:r>
              <a:rPr b="1" cap="all" dirty="0" i="1" lang="ru-RU" smtClean="0" sz="32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города, </a:t>
            </a:r>
            <a:r>
              <a:rPr b="1" cap="all" dirty="0" err="1" i="1" lang="ru-RU" smtClean="0" sz="32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тыс.рублей</a:t>
            </a:r>
            <a:endParaRPr b="1" cap="all" dirty="0" i="1" lang="ru-RU" sz="3200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algn="tl" blurRad="12700" dir="2700000" dist="38100" rotWithShape="0">
                  <a:srgbClr val="5B9BD5">
                    <a:lumMod val="50000"/>
                  </a:srgbClr>
                </a:outerShd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86866" y="7792985"/>
            <a:ext cx="5926009" cy="224676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 u="sng">
                <a:solidFill>
                  <a:srgbClr val="FF0000"/>
                </a:solidFill>
              </a:rPr>
              <a:t>1 766 685,9 тыс. рублей</a:t>
            </a:r>
          </a:p>
          <a:p>
            <a:pPr algn="ctr"/>
            <a:r>
              <a:rPr b="1" dirty="0" lang="ru-RU" smtClean="0" sz="2700">
                <a:solidFill>
                  <a:srgbClr val="0D03DB"/>
                </a:solidFill>
              </a:rPr>
              <a:t>на осуществление отдельных государственных полномочий не переданных, но осуществляемых органами местного самоуправления</a:t>
            </a:r>
            <a:endParaRPr b="1" dirty="0" lang="ru-RU" sz="2700">
              <a:solidFill>
                <a:srgbClr val="0D03DB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6554408" y="6917687"/>
            <a:ext cx="1632458" cy="733129"/>
          </a:xfrm>
          <a:prstGeom prst="rightArrow">
            <a:avLst/>
          </a:prstGeom>
          <a:gradFill flip="none" rotWithShape="1">
            <a:gsLst>
              <a:gs pos="26000">
                <a:srgbClr val="00B050"/>
              </a:gs>
              <a:gs pos="100000">
                <a:schemeClr val="tx1"/>
              </a:gs>
            </a:gsLst>
            <a:lin ang="0" scaled="0"/>
            <a:tileRect/>
          </a:gradFill>
          <a:scene3d>
            <a:camera prst="orthographicFront"/>
            <a:lightRig dir="t" rig="threeP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 sz="4465"/>
          </a:p>
        </p:txBody>
      </p:sp>
      <p:sp>
        <p:nvSpPr>
          <p:cNvPr id="28" name="Стрелка вправо 27"/>
          <p:cNvSpPr/>
          <p:nvPr/>
        </p:nvSpPr>
        <p:spPr>
          <a:xfrm>
            <a:off x="6554408" y="8617895"/>
            <a:ext cx="1632458" cy="733129"/>
          </a:xfrm>
          <a:prstGeom prst="rightArrow">
            <a:avLst/>
          </a:prstGeom>
          <a:gradFill flip="none" rotWithShape="1">
            <a:gsLst>
              <a:gs pos="26000">
                <a:srgbClr val="00B050"/>
              </a:gs>
              <a:gs pos="100000">
                <a:schemeClr val="tx1"/>
              </a:gs>
            </a:gsLst>
            <a:lin ang="0" scaled="0"/>
            <a:tileRect/>
          </a:gradFill>
          <a:scene3d>
            <a:camera prst="orthographicFront"/>
            <a:lightRig dir="t" rig="threeP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 sz="4465"/>
          </a:p>
        </p:txBody>
      </p:sp>
    </p:spTree>
    <p:extLst>
      <p:ext uri="{BB962C8B-B14F-4D97-AF65-F5344CB8AC3E}">
        <p14:creationId xmlns:p14="http://schemas.microsoft.com/office/powerpoint/2010/main" val="307199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0114" y="141193"/>
            <a:ext cx="13500096" cy="89255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/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исполнения расходной части бюджета </a:t>
            </a:r>
            <a:b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Мегион ХМАО-Югры за 2021 год, </a:t>
            </a: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D85B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482708"/>
              </p:ext>
            </p:extLst>
          </p:nvPr>
        </p:nvGraphicFramePr>
        <p:xfrm>
          <a:off x="482889" y="1659152"/>
          <a:ext cx="13434425" cy="7776000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6738425">
                  <a:extLst>
                    <a:ext uri="{9D8B030D-6E8A-4147-A177-3AD203B41FA5}">
                      <a16:colId xmlns:a16="http://schemas.microsoft.com/office/drawing/2014/main" val="2393976322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2862733502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3365649005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2803573406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830" marR="7830" marT="783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Роспись </a:t>
                      </a:r>
                      <a:r>
                        <a:rPr lang="ru-RU" sz="2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 </a:t>
                      </a:r>
                      <a:r>
                        <a:rPr lang="ru-RU" sz="2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 год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исполнения, %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50275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7830" marT="783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514 677,1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505 667,2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55067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7830" marT="783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52 132,9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50 968,2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73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7830" marT="783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390 948,1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389 216,3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4352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7830" marT="783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1 427 525,3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1 378 229,6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50337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7830" marT="783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5 091,9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5 091,9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746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7830" marT="783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2 740 649,1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2 696 324,8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653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7830" marT="783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284 400,4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279 643,8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4037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7830" marT="783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888,4</a:t>
                      </a:r>
                      <a:endParaRPr lang="ru-RU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879,5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606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7830" marT="783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189 715,8</a:t>
                      </a:r>
                      <a:endParaRPr lang="ru-RU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163 531,2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86,2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26057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7830" marT="783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260 930,4</a:t>
                      </a:r>
                      <a:endParaRPr lang="ru-RU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256 739,3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9906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7830" marT="783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25 709,5</a:t>
                      </a:r>
                      <a:endParaRPr lang="ru-RU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25 307,4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0791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7830" marT="783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689,9</a:t>
                      </a:r>
                      <a:endParaRPr lang="ru-RU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689,9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53917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144000" marR="7830" marT="783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5 893 358,8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5 752 289,1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720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0114" y="141193"/>
            <a:ext cx="13500096" cy="89255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/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</a:t>
            </a: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Мегион </a:t>
            </a:r>
            <a:b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ХМАО-Югры за 2021 </a:t>
            </a: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год, %</a:t>
            </a:r>
          </a:p>
        </p:txBody>
      </p:sp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185836"/>
              </p:ext>
            </p:extLst>
          </p:nvPr>
        </p:nvGraphicFramePr>
        <p:xfrm>
          <a:off x="499051" y="1223063"/>
          <a:ext cx="13402101" cy="939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935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Диаграмма 75"/>
          <p:cNvGraphicFramePr/>
          <p:nvPr>
            <p:extLst/>
          </p:nvPr>
        </p:nvGraphicFramePr>
        <p:xfrm>
          <a:off x="5092132" y="1722251"/>
          <a:ext cx="4266586" cy="5390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" name="Прямоугольник 76"/>
          <p:cNvSpPr/>
          <p:nvPr/>
        </p:nvSpPr>
        <p:spPr>
          <a:xfrm>
            <a:off x="6451339" y="4158037"/>
            <a:ext cx="1497526" cy="52322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2700" cmpd="sng">
                  <a:noFill/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 год</a:t>
            </a:r>
            <a:endParaRPr kumimoji="0" lang="ru-RU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057199" y="7516749"/>
            <a:ext cx="6285806" cy="64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реализацию муниципальных программ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4082522" y="8453252"/>
            <a:ext cx="6285806" cy="648000"/>
          </a:xfrm>
          <a:prstGeom prst="roundRect">
            <a:avLst/>
          </a:prstGeom>
          <a:solidFill>
            <a:srgbClr val="FF050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Непрограммные расходы</a:t>
            </a:r>
          </a:p>
        </p:txBody>
      </p:sp>
      <p:graphicFrame>
        <p:nvGraphicFramePr>
          <p:cNvPr id="82" name="Диаграмма 81"/>
          <p:cNvGraphicFramePr/>
          <p:nvPr>
            <p:extLst/>
          </p:nvPr>
        </p:nvGraphicFramePr>
        <p:xfrm>
          <a:off x="401358" y="1722251"/>
          <a:ext cx="4266586" cy="5390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3" name="Рисунок 8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23" b="97289" l="0" r="100000">
                        <a14:foregroundMark x1="2377" y1="57576" x2="2377" y2="57576"/>
                        <a14:foregroundMark x1="45617" y1="94577" x2="45617" y2="94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128" y="6694781"/>
            <a:ext cx="3153473" cy="29399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4" name="Диаграмма 83"/>
          <p:cNvGraphicFramePr/>
          <p:nvPr>
            <p:extLst/>
          </p:nvPr>
        </p:nvGraphicFramePr>
        <p:xfrm>
          <a:off x="9782907" y="1722251"/>
          <a:ext cx="4266586" cy="5390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7" name="Прямоугольник 86"/>
          <p:cNvSpPr/>
          <p:nvPr/>
        </p:nvSpPr>
        <p:spPr>
          <a:xfrm>
            <a:off x="900113" y="39756"/>
            <a:ext cx="13498058" cy="115416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1" u="none" strike="noStrike" kern="1200" cap="all" spc="0" normalizeH="0" baseline="0" noProof="0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Исполнение расходов бюджета городского округа </a:t>
            </a:r>
            <a:r>
              <a:rPr kumimoji="0" lang="ru-RU" sz="2300" b="1" i="1" u="none" strike="noStrike" kern="1200" cap="all" spc="0" normalizeH="0" baseline="0" noProof="0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300" b="1" i="1" u="none" strike="noStrike" kern="1200" cap="all" spc="0" normalizeH="0" baseline="0" noProof="0" dirty="0" err="1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Мегион</a:t>
            </a:r>
            <a:r>
              <a:rPr kumimoji="0" lang="ru-RU" sz="2300" b="1" i="1" u="none" strike="noStrike" kern="1200" cap="all" spc="0" normalizeH="0" baseline="0" noProof="0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ru-RU" sz="2300" b="1" i="1" u="none" strike="noStrike" kern="1200" cap="all" spc="0" normalizeH="0" baseline="0" noProof="0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300" b="1" i="1" u="none" strike="noStrike" kern="1200" cap="all" spc="0" normalizeH="0" baseline="0" noProof="0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kumimoji="0" lang="ru-RU" sz="2300" b="1" i="1" u="none" strike="noStrike" kern="1200" cap="all" spc="0" normalizeH="0" baseline="0" noProof="0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рамках муниципальных программ и непрограммных направлений деятельности </a:t>
            </a:r>
            <a:r>
              <a:rPr kumimoji="0" lang="ru-RU" sz="2300" b="1" i="1" u="none" strike="noStrike" kern="1200" cap="all" spc="0" normalizeH="0" baseline="0" noProof="0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2019-2021 </a:t>
            </a:r>
            <a:r>
              <a:rPr kumimoji="0" lang="ru-RU" sz="2300" b="1" i="1" u="none" strike="noStrike" kern="1200" cap="all" spc="0" normalizeH="0" baseline="0" noProof="0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годы, %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98" y="7113117"/>
            <a:ext cx="3315778" cy="22085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5" name="Прямоугольник 74"/>
          <p:cNvSpPr/>
          <p:nvPr/>
        </p:nvSpPr>
        <p:spPr>
          <a:xfrm>
            <a:off x="1785888" y="4136060"/>
            <a:ext cx="14975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2700" cmpd="sng">
                  <a:noFill/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2019 год</a:t>
            </a:r>
            <a:endParaRPr kumimoji="0" lang="ru-RU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1167437" y="4136060"/>
            <a:ext cx="14975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2700" cmpd="sng">
                  <a:noFill/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2021 год</a:t>
            </a:r>
            <a:endParaRPr kumimoji="0" lang="ru-RU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5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65936208"/>
              </p:ext>
            </p:extLst>
          </p:nvPr>
        </p:nvGraphicFramePr>
        <p:xfrm>
          <a:off x="-1698707" y="2794512"/>
          <a:ext cx="11985571" cy="621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51759" y="3023414"/>
            <a:ext cx="6451129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79998">
              <a:defRPr/>
            </a:pPr>
            <a:r>
              <a:rPr lang="ru-RU" sz="3600" b="1" dirty="0" smtClean="0">
                <a:ln>
                  <a:solidFill>
                    <a:srgbClr val="4E67C8">
                      <a:shade val="50000"/>
                      <a:shade val="75000"/>
                      <a:satMod val="125000"/>
                      <a:lumMod val="75000"/>
                    </a:srgbClr>
                  </a:solidFill>
                </a:ln>
                <a:solidFill>
                  <a:srgbClr val="4E67C8">
                    <a:lumMod val="50000"/>
                  </a:srgbClr>
                </a:solidFill>
                <a:ea typeface="Source Code Pro Black" panose="020B0809030403020204" pitchFamily="49" charset="0"/>
                <a:cs typeface="Times New Roman" panose="02020603050405020304" pitchFamily="18" charset="0"/>
              </a:rPr>
              <a:t>97% </a:t>
            </a:r>
            <a:r>
              <a:rPr lang="ru-RU" sz="3600" b="1" dirty="0">
                <a:ln>
                  <a:solidFill>
                    <a:srgbClr val="4E67C8">
                      <a:shade val="50000"/>
                      <a:shade val="75000"/>
                      <a:satMod val="125000"/>
                      <a:lumMod val="75000"/>
                    </a:srgbClr>
                  </a:solidFill>
                </a:ln>
                <a:solidFill>
                  <a:srgbClr val="4E67C8">
                    <a:lumMod val="50000"/>
                  </a:srgbClr>
                </a:solidFill>
                <a:ea typeface="Source Code Pro Black" panose="020B0809030403020204" pitchFamily="49" charset="0"/>
                <a:cs typeface="Times New Roman" panose="02020603050405020304" pitchFamily="18" charset="0"/>
              </a:rPr>
              <a:t>или</a:t>
            </a:r>
          </a:p>
          <a:p>
            <a:pPr algn="ctr" defTabSz="1079998">
              <a:defRPr/>
            </a:pPr>
            <a:r>
              <a:rPr lang="ru-RU" sz="3600" b="1" dirty="0">
                <a:ln>
                  <a:solidFill>
                    <a:srgbClr val="4E67C8">
                      <a:shade val="50000"/>
                      <a:shade val="75000"/>
                      <a:satMod val="125000"/>
                      <a:lumMod val="75000"/>
                    </a:srgbClr>
                  </a:solidFill>
                </a:ln>
                <a:solidFill>
                  <a:srgbClr val="4E67C8">
                    <a:lumMod val="50000"/>
                  </a:srgbClr>
                </a:solidFill>
                <a:ea typeface="Source Code Pro Black" panose="020B0809030403020204" pitchFamily="49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n>
                  <a:solidFill>
                    <a:srgbClr val="4E67C8">
                      <a:shade val="50000"/>
                      <a:shade val="75000"/>
                      <a:satMod val="125000"/>
                      <a:lumMod val="75000"/>
                    </a:srgbClr>
                  </a:solidFill>
                </a:ln>
                <a:solidFill>
                  <a:srgbClr val="4E67C8">
                    <a:lumMod val="50000"/>
                  </a:srgbClr>
                </a:solidFill>
                <a:ea typeface="Source Code Pro Black" panose="020B0809030403020204" pitchFamily="49" charset="0"/>
                <a:cs typeface="Times New Roman" panose="02020603050405020304" pitchFamily="18" charset="0"/>
              </a:rPr>
              <a:t>5 576 135,6 тыс. рублей</a:t>
            </a:r>
            <a:endParaRPr lang="ru-RU" sz="3600" b="1" dirty="0">
              <a:ln>
                <a:solidFill>
                  <a:srgbClr val="4E67C8">
                    <a:shade val="50000"/>
                    <a:shade val="75000"/>
                    <a:satMod val="125000"/>
                    <a:lumMod val="75000"/>
                  </a:srgbClr>
                </a:solidFill>
              </a:ln>
              <a:solidFill>
                <a:srgbClr val="4E67C8">
                  <a:lumMod val="50000"/>
                </a:srgbClr>
              </a:solidFill>
              <a:ea typeface="Source Code Pro Black" panose="020B0809030403020204" pitchFamily="49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104" y="6966850"/>
            <a:ext cx="5563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9998">
              <a:defRPr/>
            </a:pPr>
            <a:r>
              <a:rPr lang="ru-RU" sz="3600" b="1" dirty="0" smtClean="0">
                <a:ln>
                  <a:solidFill>
                    <a:srgbClr val="4E67C8">
                      <a:shade val="50000"/>
                      <a:shade val="75000"/>
                      <a:satMod val="125000"/>
                      <a:lumMod val="75000"/>
                    </a:srgbClr>
                  </a:solidFill>
                </a:ln>
                <a:solidFill>
                  <a:srgbClr val="002060"/>
                </a:solidFill>
                <a:ea typeface="Source Code Pro Black" panose="020B0809030403020204" pitchFamily="49" charset="0"/>
                <a:cs typeface="Times New Roman" panose="02020603050405020304" pitchFamily="18" charset="0"/>
              </a:rPr>
              <a:t>3% </a:t>
            </a:r>
            <a:r>
              <a:rPr lang="ru-RU" sz="3600" b="1" dirty="0">
                <a:ln>
                  <a:solidFill>
                    <a:srgbClr val="4E67C8">
                      <a:shade val="50000"/>
                      <a:shade val="75000"/>
                      <a:satMod val="125000"/>
                      <a:lumMod val="75000"/>
                    </a:srgbClr>
                  </a:solidFill>
                </a:ln>
                <a:solidFill>
                  <a:srgbClr val="002060"/>
                </a:solidFill>
                <a:ea typeface="Source Code Pro Black" panose="020B0809030403020204" pitchFamily="49" charset="0"/>
                <a:cs typeface="Times New Roman" panose="02020603050405020304" pitchFamily="18" charset="0"/>
              </a:rPr>
              <a:t>или </a:t>
            </a:r>
          </a:p>
          <a:p>
            <a:pPr algn="ctr" defTabSz="1079998">
              <a:defRPr/>
            </a:pPr>
            <a:r>
              <a:rPr lang="ru-RU" sz="3600" b="1" dirty="0" smtClean="0">
                <a:ln>
                  <a:solidFill>
                    <a:srgbClr val="4E67C8">
                      <a:shade val="50000"/>
                      <a:shade val="75000"/>
                      <a:satMod val="125000"/>
                      <a:lumMod val="75000"/>
                    </a:srgbClr>
                  </a:solidFill>
                </a:ln>
                <a:solidFill>
                  <a:srgbClr val="002060"/>
                </a:solidFill>
                <a:ea typeface="Source Code Pro Black" panose="020B0809030403020204" pitchFamily="49" charset="0"/>
                <a:cs typeface="Times New Roman" panose="02020603050405020304" pitchFamily="18" charset="0"/>
              </a:rPr>
              <a:t>176 153,5 тыс. рублей</a:t>
            </a:r>
            <a:endParaRPr lang="ru-RU" sz="3600" b="1" dirty="0">
              <a:ln>
                <a:solidFill>
                  <a:srgbClr val="4E67C8">
                    <a:shade val="50000"/>
                    <a:shade val="75000"/>
                    <a:satMod val="125000"/>
                    <a:lumMod val="75000"/>
                  </a:srgbClr>
                </a:solidFill>
              </a:ln>
              <a:solidFill>
                <a:srgbClr val="002060"/>
              </a:solidFill>
              <a:ea typeface="Source Code Pro Black" panose="020B0809030403020204" pitchFamily="49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82030" y="1589034"/>
            <a:ext cx="6720858" cy="8128838"/>
            <a:chOff x="-3458970" y="3517082"/>
            <a:chExt cx="2632539" cy="3889333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-3458970" y="3619744"/>
              <a:ext cx="273331" cy="2511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 w="10795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998"/>
              <a:endParaRPr lang="ru-RU" sz="1063">
                <a:solidFill>
                  <a:srgbClr val="4E67C8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3456891" y="7049580"/>
              <a:ext cx="273331" cy="2511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 w="10795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998"/>
              <a:r>
                <a:rPr lang="ru-RU" sz="1063" dirty="0">
                  <a:solidFill>
                    <a:srgbClr val="4E67C8"/>
                  </a:solidFill>
                </a:rPr>
                <a:t> 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-3111782" y="6949912"/>
              <a:ext cx="2017143" cy="456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79998"/>
              <a:r>
                <a:rPr lang="ru-RU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Непрограммные направления деятельности</a:t>
              </a:r>
              <a:endParaRPr lang="ru-RU" sz="2800" b="1" i="1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-3123044" y="3517082"/>
              <a:ext cx="2296613" cy="456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079998"/>
              <a:r>
                <a:rPr lang="ru-RU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Реализация муниципальных </a:t>
              </a:r>
            </a:p>
            <a:p>
              <a:pPr algn="just" defTabSz="1079998"/>
              <a:r>
                <a:rPr lang="ru-RU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программ</a:t>
              </a:r>
            </a:p>
          </p:txBody>
        </p:sp>
      </p:grp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194336615"/>
              </p:ext>
            </p:extLst>
          </p:nvPr>
        </p:nvGraphicFramePr>
        <p:xfrm>
          <a:off x="7676326" y="568665"/>
          <a:ext cx="6480166" cy="5331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362650652"/>
              </p:ext>
            </p:extLst>
          </p:nvPr>
        </p:nvGraphicFramePr>
        <p:xfrm>
          <a:off x="7646019" y="5681811"/>
          <a:ext cx="6480166" cy="456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900114" y="182048"/>
            <a:ext cx="13500100" cy="89255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 defTabSz="554218">
              <a:defRPr/>
            </a:pP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D85B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и непрограммные направления </a:t>
            </a: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тыс. рублей</a:t>
            </a:r>
            <a:endParaRPr lang="ru-RU" sz="2600" b="1" i="1" cap="all" dirty="0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5B9BD5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449" y="4755294"/>
            <a:ext cx="2141914" cy="18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9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3724" y="6116357"/>
            <a:ext cx="13868096" cy="3602150"/>
          </a:xfrm>
          <a:prstGeom prst="roundRect">
            <a:avLst>
              <a:gd fmla="val 6819" name="adj"/>
            </a:avLst>
          </a:prstGeom>
          <a:solidFill>
            <a:schemeClr val="accent4">
              <a:lumMod val="40000"/>
              <a:lumOff val="60000"/>
              <a:alpha val="21000"/>
            </a:schemeClr>
          </a:solidFill>
          <a:scene3d>
            <a:camera prst="orthographicFront"/>
            <a:lightRig dir="t" rig="threeP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43999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ru-RU" noProof="0" normalizeH="0" spc="0" strike="noStrike" sz="2835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0114" y="341247"/>
            <a:ext cx="13500096" cy="492443"/>
          </a:xfrm>
          <a:prstGeom prst="rect">
            <a:avLst/>
          </a:prstGeom>
          <a:ln>
            <a:noFill/>
          </a:ln>
          <a:effectLst/>
        </p:spPr>
        <p:txBody>
          <a:bodyPr bIns="0" lIns="0" rIns="0" tIns="0" wrap="square">
            <a:spAutoFit/>
          </a:bodyPr>
          <a:lstStyle/>
          <a:p>
            <a:pPr algn="ctr" defTabSz="554218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all" dirty="0" i="1" kern="1200" kumimoji="0" lang="ru-RU" noProof="0" normalizeH="0" smtClean="0" spc="0" strike="noStrike" sz="3200" u="none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Бюджет </a:t>
            </a:r>
            <a:endParaRPr b="1" baseline="0" cap="all" dirty="0" i="1" kern="1200" kumimoji="0" lang="ru-RU" noProof="0" normalizeH="0" spc="0" strike="noStrike" sz="3200" u="none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algn="tl" blurRad="12700" dir="2700000" dist="38100" rotWithShape="0">
                  <a:srgbClr val="5B9BD5">
                    <a:lumMod val="50000"/>
                  </a:srgbClr>
                </a:outerShdw>
              </a:effectLst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100000" l="0" r="99750" 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" r="42"/>
          <a:stretch/>
        </p:blipFill>
        <p:spPr>
          <a:xfrm>
            <a:off x="5500255" y="2262553"/>
            <a:ext cx="3449781" cy="2799748"/>
          </a:xfrm>
          <a:prstGeom prst="rect">
            <a:avLst/>
          </a:prstGeom>
        </p:spPr>
      </p:pic>
      <p:sp>
        <p:nvSpPr>
          <p:cNvPr id="11" name="Двойная стрелка влево/вправо 10"/>
          <p:cNvSpPr/>
          <p:nvPr/>
        </p:nvSpPr>
        <p:spPr>
          <a:xfrm>
            <a:off x="5672958" y="4183751"/>
            <a:ext cx="3054296" cy="9467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554218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2400" u="none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БЮДЖЕТ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94484" y="2726409"/>
            <a:ext cx="562151" cy="27730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dir="t" rig="threeP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vert270"/>
          <a:lstStyle/>
          <a:p>
            <a:pPr algn="ctr" defTabSz="554218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Доходы</a:t>
            </a:r>
            <a:endParaRPr b="1" baseline="0" cap="none" dirty="0" i="0" kern="1200" kumimoji="0" lang="ru-RU" noProof="0" normalizeH="0" spc="0" strike="noStrike" sz="24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85283" y="2889560"/>
            <a:ext cx="562151" cy="279891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dir="t" rig="threeP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vert270"/>
          <a:lstStyle/>
          <a:p>
            <a:pPr algn="ctr" defTabSz="554218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Расходы</a:t>
            </a:r>
            <a:endParaRPr b="1" baseline="0" cap="none" dirty="0" i="0" kern="1200" kumimoji="0" lang="ru-RU" noProof="0" normalizeH="0" spc="0" strike="noStrike" sz="2400" u="none">
              <a:ln>
                <a:noFill/>
              </a:ln>
              <a:solidFill>
                <a:srgbClr val="FFFF00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34820" y="1985014"/>
            <a:ext cx="1671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218" eaLnBrk="1" fontAlgn="auto" hangingPunct="1" indent="0" latinLnBrk="0" lvl="0" marL="0" marR="0" rtl="0">
              <a:lnSpc>
                <a:spcPts val="24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242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5 470,1</a:t>
            </a:r>
            <a:endParaRPr b="1" baseline="0" cap="none" dirty="0" i="0" kern="1200" kumimoji="0" lang="ru-RU" noProof="0" normalizeH="0" spc="0" strike="noStrike" sz="2424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  <a:p>
            <a:pPr algn="ctr" defTabSz="554218" eaLnBrk="1" fontAlgn="auto" hangingPunct="1" indent="0" latinLnBrk="0" lvl="0" marL="0" marR="0" rtl="0">
              <a:lnSpc>
                <a:spcPts val="24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2182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млн руб</a:t>
            </a:r>
            <a:r>
              <a:rPr b="1" baseline="0" cap="none" dirty="0" i="0" kern="1200" kumimoji="0" lang="ru-RU" noProof="0" normalizeH="0" spc="0" strike="noStrike" sz="242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736053" y="1976958"/>
            <a:ext cx="1671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218" eaLnBrk="1" fontAlgn="auto" hangingPunct="1" indent="0" latinLnBrk="0" lvl="0" marL="0" marR="0" rtl="0">
              <a:lnSpc>
                <a:spcPts val="24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242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5 752,3</a:t>
            </a:r>
            <a:endParaRPr b="1" baseline="0" cap="none" dirty="0" i="0" kern="1200" kumimoji="0" lang="ru-RU" noProof="0" normalizeH="0" spc="0" strike="noStrike" sz="2424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  <a:p>
            <a:pPr algn="ctr" defTabSz="554218" eaLnBrk="1" fontAlgn="auto" hangingPunct="1" indent="0" latinLnBrk="0" lvl="0" marL="0" marR="0" rtl="0">
              <a:lnSpc>
                <a:spcPts val="24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2182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млн руб.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863006" y="2665221"/>
            <a:ext cx="3442692" cy="819282"/>
            <a:chOff x="871987" y="4800713"/>
            <a:chExt cx="2709051" cy="675855"/>
          </a:xfrm>
        </p:grpSpPr>
        <p:sp>
          <p:nvSpPr>
            <p:cNvPr id="21" name="Пятиугольник 20"/>
            <p:cNvSpPr/>
            <p:nvPr/>
          </p:nvSpPr>
          <p:spPr>
            <a:xfrm>
              <a:off x="945136" y="4817806"/>
              <a:ext cx="2635902" cy="658762"/>
            </a:xfrm>
            <a:prstGeom prst="homePlate">
              <a:avLst/>
            </a:prstGeom>
            <a:scene3d>
              <a:camera prst="orthographicFront"/>
              <a:lightRig dir="t" rig="threeP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ru-RU" noProof="0" normalizeH="0" spc="0" strike="noStrike" sz="2182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45136" y="4800713"/>
              <a:ext cx="2327340" cy="330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pc="0" strike="noStrike" sz="2000" u="none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Налоговые доходы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71987" y="5074865"/>
              <a:ext cx="2449492" cy="380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mtClean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1 203,0 </a:t>
              </a:r>
              <a:r>
                <a:rPr b="1" baseline="0" cap="none" dirty="0" i="0" kern="1200" kumimoji="0" lang="ru-RU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млн </a:t>
              </a:r>
              <a:r>
                <a:rPr b="1" baseline="0" cap="none" dirty="0" i="0" kern="1200" kumimoji="0" lang="ru-RU" noProof="0" normalizeH="0" smtClean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руб</a:t>
              </a:r>
              <a:r>
                <a:rPr b="1" baseline="0" cap="none" dirty="0" i="0" kern="1200" kumimoji="0" lang="ru-RU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55964" y="4680162"/>
            <a:ext cx="3349732" cy="819282"/>
            <a:chOff x="814987" y="4800713"/>
            <a:chExt cx="2763317" cy="675855"/>
          </a:xfrm>
        </p:grpSpPr>
        <p:sp>
          <p:nvSpPr>
            <p:cNvPr id="25" name="Пятиугольник 24"/>
            <p:cNvSpPr/>
            <p:nvPr/>
          </p:nvSpPr>
          <p:spPr>
            <a:xfrm>
              <a:off x="814987" y="4817806"/>
              <a:ext cx="2763317" cy="658762"/>
            </a:xfrm>
            <a:prstGeom prst="homePlate">
              <a:avLst/>
            </a:prstGeom>
            <a:scene3d>
              <a:camera prst="orthographicFront"/>
              <a:lightRig dir="t" rig="threeP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ru-RU" noProof="0" normalizeH="0" spc="0" strike="noStrike" sz="2182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14987" y="4800713"/>
              <a:ext cx="2454755" cy="330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pc="0" strike="noStrike" sz="2000" u="none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Неналоговые доходы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22705" y="5089059"/>
              <a:ext cx="2392396" cy="380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mtClean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279,2 </a:t>
              </a:r>
              <a:r>
                <a:rPr b="1" baseline="0" cap="none" dirty="0" i="0" kern="1200" kumimoji="0" lang="ru-RU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млн руб.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955964" y="3516264"/>
            <a:ext cx="3394969" cy="1055426"/>
            <a:chOff x="923028" y="4731048"/>
            <a:chExt cx="2673218" cy="870660"/>
          </a:xfrm>
        </p:grpSpPr>
        <p:sp>
          <p:nvSpPr>
            <p:cNvPr id="29" name="Пятиугольник 28"/>
            <p:cNvSpPr/>
            <p:nvPr/>
          </p:nvSpPr>
          <p:spPr>
            <a:xfrm>
              <a:off x="924504" y="4810785"/>
              <a:ext cx="2671742" cy="781509"/>
            </a:xfrm>
            <a:prstGeom prst="homePlate">
              <a:avLst/>
            </a:prstGeom>
            <a:scene3d>
              <a:camera prst="orthographicFront"/>
              <a:lightRig dir="t" rig="threeP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ru-RU" noProof="0" normalizeH="0" spc="0" strike="noStrike" sz="2182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23028" y="4731048"/>
              <a:ext cx="2272943" cy="599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pc="0" strike="noStrike" sz="2000" u="none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Безвозмездные </a:t>
              </a:r>
            </a:p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pc="0" strike="noStrike" sz="2000" u="none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поступления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23028" y="5220863"/>
              <a:ext cx="2265337" cy="380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mtClean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3 987,9 </a:t>
              </a:r>
              <a:r>
                <a:rPr b="1" baseline="0" cap="none" dirty="0" i="0" kern="1200" kumimoji="0" lang="ru-RU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млн руб.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0096228" y="2726409"/>
            <a:ext cx="3603307" cy="1061721"/>
            <a:chOff x="6812978" y="1687829"/>
            <a:chExt cx="2640823" cy="875852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6812978" y="1687829"/>
              <a:ext cx="2635902" cy="875852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dir="t" rig="threeP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ru-RU" noProof="0" normalizeH="0" spc="0" strike="noStrike" sz="2182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212540" y="2149023"/>
              <a:ext cx="2241261" cy="380844"/>
            </a:xfrm>
            <a:prstGeom prst="rect">
              <a:avLst/>
            </a:prstGeom>
            <a:scene3d>
              <a:camera prst="orthographicFront"/>
              <a:lightRig dir="t" rig="threeP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mtClean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5 576,1 </a:t>
              </a:r>
              <a:r>
                <a:rPr b="1" baseline="0" cap="none" dirty="0" i="0" kern="1200" kumimoji="0" lang="ru-RU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млн руб.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167956" y="1704279"/>
              <a:ext cx="2285845" cy="553282"/>
            </a:xfrm>
            <a:prstGeom prst="rect">
              <a:avLst/>
            </a:prstGeom>
            <a:scene3d>
              <a:camera prst="orthographicFront"/>
              <a:lightRig dir="t" rig="threeP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pc="0" strike="noStrike" sz="1879" u="none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На реализацию </a:t>
              </a:r>
            </a:p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pc="0" strike="noStrike" sz="1879" u="none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муниципальных программ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0096228" y="4478767"/>
            <a:ext cx="3572994" cy="1054103"/>
            <a:chOff x="6837987" y="2742439"/>
            <a:chExt cx="2635902" cy="869569"/>
          </a:xfrm>
        </p:grpSpPr>
        <p:sp>
          <p:nvSpPr>
            <p:cNvPr id="37" name="Пятиугольник 36"/>
            <p:cNvSpPr/>
            <p:nvPr/>
          </p:nvSpPr>
          <p:spPr>
            <a:xfrm rot="10800000">
              <a:off x="6837987" y="2749825"/>
              <a:ext cx="2635902" cy="84161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dir="t" rig="threeP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ru-RU" noProof="0" normalizeH="0" spc="0" strike="noStrike" sz="2182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212542" y="2742439"/>
              <a:ext cx="2261347" cy="568728"/>
            </a:xfrm>
            <a:prstGeom prst="rect">
              <a:avLst/>
            </a:prstGeom>
            <a:scene3d>
              <a:camera prst="orthographicFront"/>
              <a:lightRig dir="t" rig="threeP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pc="0" strike="noStrike" sz="1940" u="none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Непрограммные </a:t>
              </a:r>
            </a:p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pc="0" strike="noStrike" sz="1940" u="none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расходы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358507" y="3231163"/>
              <a:ext cx="1929821" cy="380845"/>
            </a:xfrm>
            <a:prstGeom prst="rect">
              <a:avLst/>
            </a:prstGeom>
            <a:scene3d>
              <a:camera prst="orthographicFront"/>
              <a:lightRig dir="t" rig="threeP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i="0" kern="1200" kumimoji="0" lang="ru-RU" noProof="0" normalizeH="0" smtClean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176,2 </a:t>
              </a:r>
              <a:r>
                <a:rPr b="1" baseline="0" cap="none" dirty="0" i="0" kern="1200" kumimoji="0" lang="ru-RU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млн руб.</a:t>
              </a: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445564" y="6296365"/>
            <a:ext cx="7107493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54218" eaLnBrk="1" fontAlgn="auto" hangingPunct="1" indent="323294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pc="0" strike="noStrike" sz="2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Бюджет городского округа является социально-ориентированным, наибольший удельный вес в структуре расходов занимают отрасли социальной сферы – </a:t>
            </a:r>
            <a:r>
              <a:rPr b="1" dirty="0" lang="en-US" smtClean="0" sz="205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56,6</a:t>
            </a:r>
            <a:r>
              <a:rPr b="1" baseline="0" cap="none" dirty="0" i="0" kern="1200" kumimoji="0" lang="ru-RU" noProof="0" normalizeH="0" smtClean="0" spc="0" strike="noStrike" sz="2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%</a:t>
            </a:r>
            <a:r>
              <a:rPr b="0" baseline="0" cap="none" dirty="0" i="0" kern="1200" kumimoji="0" lang="ru-RU" noProof="0" normalizeH="0" smtClean="0" spc="0" strike="noStrike" sz="2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. </a:t>
            </a:r>
            <a:r>
              <a:rPr b="0" baseline="0" cap="none" dirty="0" i="0" kern="1200" kumimoji="0" lang="ru-RU" noProof="0" normalizeH="0" spc="0" strike="noStrike" sz="2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По итогам исполнения бюджета за </a:t>
            </a:r>
            <a:r>
              <a:rPr b="1" baseline="0" cap="none" dirty="0" i="0" kern="1200" kumimoji="0" lang="ru-RU" noProof="0" normalizeH="0" smtClean="0" spc="0" strike="noStrike" sz="2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202</a:t>
            </a:r>
            <a:r>
              <a:rPr b="1" baseline="0" cap="none" dirty="0" i="0" kern="1200" kumimoji="0" lang="en-US" noProof="0" normalizeH="0" smtClean="0" spc="0" strike="noStrike" sz="2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1</a:t>
            </a:r>
            <a:r>
              <a:rPr b="0" baseline="0" cap="none" dirty="0" i="0" kern="1200" kumimoji="0" lang="ru-RU" noProof="0" normalizeH="0" smtClean="0" spc="0" strike="noStrike" sz="2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</a:t>
            </a:r>
            <a:r>
              <a:rPr b="0" baseline="0" cap="none" dirty="0" i="0" kern="1200" kumimoji="0" lang="ru-RU" noProof="0" normalizeH="0" spc="0" strike="noStrike" sz="2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год программные мероприятия муниципальных программ </a:t>
            </a:r>
            <a:r>
              <a:rPr b="0" baseline="0" cap="none" dirty="0" i="0" kern="1200" kumimoji="0" lang="ru-RU" noProof="0" normalizeH="0" smtClean="0" spc="0" strike="noStrike" sz="2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социальной </a:t>
            </a:r>
            <a:r>
              <a:rPr b="0" baseline="0" cap="none" dirty="0" i="0" kern="1200" kumimoji="0" lang="ru-RU" noProof="0" normalizeH="0" spc="0" strike="noStrike" sz="2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сферы профинансированы в объеме </a:t>
            </a:r>
            <a:r>
              <a:rPr b="1" baseline="0" cap="none" dirty="0" i="0" kern="1200" kumimoji="0" lang="en-US" noProof="0" normalizeH="0" smtClean="0" spc="0" strike="noStrike" sz="2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3 253,8 </a:t>
            </a:r>
            <a:r>
              <a:rPr b="1" baseline="0" cap="none" dirty="0" i="0" kern="1200" kumimoji="0" lang="ru-RU" noProof="0" normalizeH="0" smtClean="0" spc="0" strike="noStrike" sz="2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млн </a:t>
            </a:r>
            <a:r>
              <a:rPr b="1" baseline="0" cap="none" dirty="0" i="0" kern="1200" kumimoji="0" lang="ru-RU" noProof="0" normalizeH="0" spc="0" strike="noStrike" sz="2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руб</a:t>
            </a:r>
            <a:r>
              <a:rPr b="0" baseline="0" cap="none" dirty="0" i="0" kern="1200" kumimoji="0" lang="ru-RU" noProof="0" normalizeH="0" spc="0" strike="noStrike" sz="2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.</a:t>
            </a:r>
            <a:endParaRPr b="0" baseline="0" cap="none" dirty="0" i="0" kern="1200" kumimoji="0" lang="en-US" noProof="0" normalizeH="0" spc="0" strike="noStrike" sz="20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  <a:p>
            <a:pPr algn="just" defTabSz="554218" eaLnBrk="1" fontAlgn="auto" hangingPunct="1" indent="323294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pc="0" strike="noStrike" sz="2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Достигнуты целевые показатели уровня среднемесячной заработной платы, установленные Указами Президента </a:t>
            </a:r>
            <a:r>
              <a:rPr b="0" baseline="0" cap="none" dirty="0" i="0" kern="1200" kumimoji="0" lang="ru-RU" noProof="0" normalizeH="0" smtClean="0" spc="0" strike="noStrike" sz="2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РФ </a:t>
            </a:r>
            <a:r>
              <a:rPr b="0" baseline="0" cap="none" dirty="0" i="0" kern="1200" kumimoji="0" lang="ru-RU" noProof="0" normalizeH="0" spc="0" strike="noStrike" sz="2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в области культуры, физической культуры и спорта.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093326" y="6310710"/>
            <a:ext cx="3907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54218" eaLnBrk="1" fontAlgn="auto" hangingPunct="1" indent="53975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За период </a:t>
            </a:r>
            <a:r>
              <a:rPr b="1" baseline="0" cap="none" dirty="0" i="0" kern="1200" kumimoji="0" lang="ru-RU" noProof="0" normalizeH="0" smtClean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2016-202</a:t>
            </a: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1</a:t>
            </a:r>
            <a:r>
              <a:rPr b="0" baseline="0" cap="none" dirty="0" i="0" kern="1200" kumimoji="0" lang="ru-RU" noProof="0" normalizeH="0" smtClean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</a:t>
            </a:r>
            <a:r>
              <a:rPr b="0" baseline="0" cap="none" dirty="0" i="0" kern="1200" kumimoji="0" lang="ru-RU" noProof="0" normalizeH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годы городскому округу были предоставлены гранты в сумме </a:t>
            </a: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121</a:t>
            </a:r>
            <a:r>
              <a:rPr b="1" baseline="0" cap="none" dirty="0" i="0" kern="1200" kumimoji="0" lang="ru-RU" noProof="0" normalizeH="0" smtClean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,3 </a:t>
            </a:r>
            <a:r>
              <a:rPr b="1" baseline="0" cap="none" dirty="0" i="0" kern="1200" kumimoji="0" lang="ru-RU" noProof="0" normalizeH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млн руб. </a:t>
            </a:r>
            <a:r>
              <a:rPr b="0" baseline="0" cap="none" dirty="0" i="0" kern="1200" kumimoji="0" lang="ru-RU" noProof="0" normalizeH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за достижение наиболее  высоких  </a:t>
            </a:r>
            <a:r>
              <a:rPr b="0" baseline="0" cap="none" dirty="0" i="0" kern="1200" kumimoji="0" lang="ru-RU" noProof="0" normalizeH="0" smtClean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показателей</a:t>
            </a:r>
            <a:br>
              <a:rPr b="0" baseline="0" cap="none" dirty="0" i="0" kern="1200" kumimoji="0" lang="ru-RU" noProof="0" normalizeH="0" smtClean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</a:br>
            <a:endParaRPr b="0" baseline="0" cap="none" dirty="0" i="0" kern="1200" kumimoji="0" lang="ru-RU" noProof="0" normalizeH="0" spc="0" strike="noStrike" sz="2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7965153" y="6296365"/>
            <a:ext cx="2049694" cy="1576776"/>
            <a:chOff x="8115794" y="3392615"/>
            <a:chExt cx="1690868" cy="130074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8115794" y="3392615"/>
              <a:ext cx="1690868" cy="1300740"/>
            </a:xfrm>
            <a:prstGeom prst="rect">
              <a:avLst/>
            </a:prstGeom>
            <a:gradFill>
              <a:gsLst>
                <a:gs pos="81000">
                  <a:srgbClr val="4CBECC"/>
                </a:gs>
                <a:gs pos="49287">
                  <a:srgbClr val="3BAAD2"/>
                </a:gs>
                <a:gs pos="17000">
                  <a:srgbClr val="248FDB"/>
                </a:gs>
                <a:gs pos="100000">
                  <a:srgbClr val="60D5C5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ru-RU" noProof="0" normalizeH="0" spc="0" strike="noStrike" sz="1697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18" y="3466892"/>
              <a:ext cx="1521809" cy="1119375"/>
            </a:xfrm>
            <a:prstGeom prst="rect">
              <a:avLst/>
            </a:prstGeom>
          </p:spPr>
        </p:pic>
      </p:grpSp>
      <p:sp>
        <p:nvSpPr>
          <p:cNvPr id="46" name="Выгнутая вверх стрелка 45"/>
          <p:cNvSpPr/>
          <p:nvPr/>
        </p:nvSpPr>
        <p:spPr>
          <a:xfrm rot="21365682">
            <a:off x="3298702" y="1643319"/>
            <a:ext cx="3326918" cy="831347"/>
          </a:xfrm>
          <a:prstGeom prst="curvedDownArrow">
            <a:avLst>
              <a:gd fmla="val 35400" name="adj1"/>
              <a:gd fmla="val 101128" name="adj2"/>
              <a:gd fmla="val 31783" name="adj3"/>
            </a:avLst>
          </a:prstGeom>
          <a:solidFill>
            <a:srgbClr val="007A37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554218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ru-RU" noProof="0" normalizeH="0" spc="0" strike="noStrike" sz="2182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49" name="Выгнутая вверх стрелка 48"/>
          <p:cNvSpPr/>
          <p:nvPr/>
        </p:nvSpPr>
        <p:spPr>
          <a:xfrm>
            <a:off x="7886674" y="1772242"/>
            <a:ext cx="3446344" cy="758952"/>
          </a:xfrm>
          <a:prstGeom prst="curvedDownArrow">
            <a:avLst>
              <a:gd fmla="val 45147" name="adj1"/>
              <a:gd fmla="val 101128" name="adj2"/>
              <a:gd fmla="val 31783" name="adj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554218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ru-RU" noProof="0" normalizeH="0" spc="0" strike="noStrike" sz="2182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886674" y="7831483"/>
            <a:ext cx="61137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54218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качества организации и осуществления бюджетного процесса, которые направлены на решение вопросов местного значения, исходя из приоритетов социально-экономического развития территории муниципального образования.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100000" l="0" r="99750" 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" r="42"/>
          <a:stretch/>
        </p:blipFill>
        <p:spPr>
          <a:xfrm>
            <a:off x="5500255" y="2269508"/>
            <a:ext cx="3449781" cy="279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0113" y="167234"/>
            <a:ext cx="13391387" cy="89255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/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муниципальных программ в области </a:t>
            </a: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социально-культурной </a:t>
            </a: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сферы в </a:t>
            </a: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888729952"/>
              </p:ext>
            </p:extLst>
          </p:nvPr>
        </p:nvGraphicFramePr>
        <p:xfrm>
          <a:off x="397564" y="1457738"/>
          <a:ext cx="13531639" cy="815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564837" y="7074538"/>
            <a:ext cx="2940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D03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ru-RU" sz="2400" b="1" dirty="0" smtClean="0">
                <a:solidFill>
                  <a:srgbClr val="0D03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547 357,6 </a:t>
            </a:r>
            <a:r>
              <a:rPr lang="ru-RU" sz="2400" b="1" dirty="0">
                <a:solidFill>
                  <a:srgbClr val="0D03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33101" y="6612873"/>
            <a:ext cx="2722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D03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255 947,5 тыс. 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54255" y="6612872"/>
            <a:ext cx="2722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rgbClr val="0D03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449 126,3</a:t>
            </a:r>
            <a:r>
              <a:rPr lang="ru-RU" sz="2400" b="1" dirty="0" smtClean="0">
                <a:solidFill>
                  <a:srgbClr val="0D03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D03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b="1" dirty="0">
              <a:solidFill>
                <a:srgbClr val="0D03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601239" y="8942930"/>
            <a:ext cx="7197725" cy="954107"/>
            <a:chOff x="3601239" y="9114386"/>
            <a:chExt cx="7197725" cy="95410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728226" y="9157050"/>
              <a:ext cx="6943752" cy="901549"/>
            </a:xfrm>
            <a:prstGeom prst="roundRect">
              <a:avLst>
                <a:gd name="adj" fmla="val 241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3601239" y="9114386"/>
              <a:ext cx="7197725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 defTabSz="1437074">
                <a:defRPr/>
              </a:pPr>
              <a:r>
                <a:rPr lang="ru-RU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Итого по муниципальным программам: </a:t>
              </a:r>
              <a:br>
                <a:rPr lang="ru-RU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800" b="1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3 253 788,6 </a:t>
              </a:r>
              <a:r>
                <a:rPr lang="ru-RU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7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0114" y="341247"/>
            <a:ext cx="13500100" cy="58477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/>
            <a:r>
              <a:rPr lang="ru-RU" sz="32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92060" y="8608261"/>
            <a:ext cx="4345198" cy="1420418"/>
          </a:xfrm>
          <a:prstGeom prst="roundRect">
            <a:avLst>
              <a:gd name="adj" fmla="val 8106"/>
            </a:avLst>
          </a:prstGeom>
          <a:solidFill>
            <a:schemeClr val="bg1">
              <a:alpha val="50000"/>
            </a:schemeClr>
          </a:solidFill>
          <a:ln w="22225">
            <a:solidFill>
              <a:srgbClr val="046F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lvl="0" algn="ctr" defTabSz="554218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 дополнительного образования занимается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1 350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16876" y="8596357"/>
            <a:ext cx="4345198" cy="1432321"/>
          </a:xfrm>
          <a:prstGeom prst="roundRect">
            <a:avLst>
              <a:gd name="adj" fmla="val 8106"/>
            </a:avLst>
          </a:prstGeom>
          <a:solidFill>
            <a:schemeClr val="bg1">
              <a:alpha val="50000"/>
            </a:schemeClr>
          </a:solidFill>
          <a:ln w="22225">
            <a:solidFill>
              <a:srgbClr val="046F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lvl="0" algn="ctr" defTabSz="554218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музейных фондов составил 19 997 единиц, увеличение к прошлому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2,15%.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6524" y="5136495"/>
            <a:ext cx="4150366" cy="1657620"/>
          </a:xfrm>
          <a:prstGeom prst="roundRect">
            <a:avLst>
              <a:gd name="adj" fmla="val 6403"/>
            </a:avLst>
          </a:prstGeom>
          <a:solidFill>
            <a:schemeClr val="bg1">
              <a:alpha val="50000"/>
            </a:schemeClr>
          </a:solidFill>
          <a:ln w="22225">
            <a:solidFill>
              <a:srgbClr val="046F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lvl="0" algn="ctr" defTabSz="554218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 библиотек города пользуются более 27% жителей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 defTabSz="554218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посещений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925.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9692060" y="5136495"/>
            <a:ext cx="4345198" cy="1657620"/>
          </a:xfrm>
          <a:prstGeom prst="roundRect">
            <a:avLst>
              <a:gd name="adj" fmla="val 7770"/>
            </a:avLst>
          </a:prstGeom>
          <a:solidFill>
            <a:schemeClr val="bg1">
              <a:alpha val="50000"/>
            </a:schemeClr>
          </a:solidFill>
          <a:ln w="22225">
            <a:solidFill>
              <a:srgbClr val="046F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lvl="0" algn="ctr" defTabSz="554218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культурно-досуговых учреждениях города действует клубные формирования для всех возрастных групп, которые посещает 606 чел.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 flipH="1">
            <a:off x="4916876" y="5129403"/>
            <a:ext cx="4345198" cy="1664712"/>
          </a:xfrm>
          <a:prstGeom prst="roundRect">
            <a:avLst>
              <a:gd name="adj" fmla="val 7807"/>
            </a:avLst>
          </a:prstGeom>
          <a:solidFill>
            <a:schemeClr val="bg1">
              <a:alpha val="50000"/>
            </a:schemeClr>
          </a:solidFill>
          <a:ln w="22225">
            <a:solidFill>
              <a:srgbClr val="046F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lvl="0" algn="ctr" defTabSz="554218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на базе учреждений дополнительного образования детей проведены 384 творческих и просветительских мероприятий.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6524" y="8608261"/>
            <a:ext cx="4150366" cy="1435165"/>
          </a:xfrm>
          <a:prstGeom prst="roundRect">
            <a:avLst>
              <a:gd name="adj" fmla="val 8430"/>
            </a:avLst>
          </a:prstGeom>
          <a:solidFill>
            <a:schemeClr val="bg1">
              <a:alpha val="50000"/>
            </a:schemeClr>
          </a:solidFill>
          <a:ln w="22225">
            <a:solidFill>
              <a:srgbClr val="046F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lvl="0" algn="ctr" defTabSz="554218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КДК «Калейдоскоп» продемонстрировано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034 сеансов, которые посетили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человек.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6603" y="3983191"/>
            <a:ext cx="13720656" cy="103731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54218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осуществляется в рамках муниципальной программы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Культурное пространство в городе </a:t>
            </a:r>
            <a:r>
              <a:rPr lang="ru-RU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Мегионе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2019-2025 годы».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средств, предусмотренный муниципальной программой, составляет 457,4 </a:t>
            </a:r>
            <a:r>
              <a:rPr lang="ru-RU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Исполнение составило 98,2%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1731093" y="6727180"/>
            <a:ext cx="118803" cy="237371"/>
            <a:chOff x="639053" y="5029200"/>
            <a:chExt cx="98005" cy="195816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686947" y="5088251"/>
              <a:ext cx="0" cy="13676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9" name="Блок-схема: узел 18"/>
            <p:cNvSpPr/>
            <p:nvPr/>
          </p:nvSpPr>
          <p:spPr>
            <a:xfrm>
              <a:off x="639053" y="5029200"/>
              <a:ext cx="98005" cy="102467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8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024550" y="6727818"/>
            <a:ext cx="118803" cy="237371"/>
            <a:chOff x="639053" y="5029200"/>
            <a:chExt cx="98005" cy="195816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686947" y="5088251"/>
              <a:ext cx="0" cy="13676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Блок-схема: узел 21"/>
            <p:cNvSpPr/>
            <p:nvPr/>
          </p:nvSpPr>
          <p:spPr>
            <a:xfrm>
              <a:off x="639053" y="5029200"/>
              <a:ext cx="98005" cy="102467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8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555861" y="6728114"/>
            <a:ext cx="118803" cy="237371"/>
            <a:chOff x="639053" y="5029200"/>
            <a:chExt cx="98005" cy="195816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686947" y="5088251"/>
              <a:ext cx="0" cy="13676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5" name="Блок-схема: узел 24"/>
            <p:cNvSpPr/>
            <p:nvPr/>
          </p:nvSpPr>
          <p:spPr>
            <a:xfrm>
              <a:off x="639053" y="5029200"/>
              <a:ext cx="98005" cy="102467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8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 flipV="1">
            <a:off x="4023843" y="8395106"/>
            <a:ext cx="121990" cy="251972"/>
            <a:chOff x="651239" y="5029200"/>
            <a:chExt cx="73632" cy="223076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686947" y="5115511"/>
              <a:ext cx="0" cy="13676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8" name="Блок-схема: узел 27"/>
            <p:cNvSpPr/>
            <p:nvPr/>
          </p:nvSpPr>
          <p:spPr>
            <a:xfrm>
              <a:off x="651239" y="5029200"/>
              <a:ext cx="73632" cy="102467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8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 flipV="1">
            <a:off x="6159317" y="8377885"/>
            <a:ext cx="121990" cy="251972"/>
            <a:chOff x="651239" y="5029200"/>
            <a:chExt cx="73632" cy="223076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686947" y="5115511"/>
              <a:ext cx="0" cy="13676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1" name="Блок-схема: узел 30"/>
            <p:cNvSpPr/>
            <p:nvPr/>
          </p:nvSpPr>
          <p:spPr>
            <a:xfrm>
              <a:off x="651239" y="5029200"/>
              <a:ext cx="73632" cy="102467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8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36524" y="1140717"/>
            <a:ext cx="13720656" cy="2786425"/>
            <a:chOff x="303351" y="1345123"/>
            <a:chExt cx="13720656" cy="2786425"/>
          </a:xfrm>
        </p:grpSpPr>
        <p:sp>
          <p:nvSpPr>
            <p:cNvPr id="52" name="Прямоугольник с двумя скругленными противолежащими углами 51"/>
            <p:cNvSpPr/>
            <p:nvPr/>
          </p:nvSpPr>
          <p:spPr>
            <a:xfrm>
              <a:off x="303351" y="1528864"/>
              <a:ext cx="5421448" cy="2478400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3" name="Прямоугольник с двумя скругленными противолежащими углами 52"/>
            <p:cNvSpPr/>
            <p:nvPr/>
          </p:nvSpPr>
          <p:spPr>
            <a:xfrm flipH="1">
              <a:off x="8595519" y="1528864"/>
              <a:ext cx="5428488" cy="2478400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4" name="Шеврон 53"/>
            <p:cNvSpPr/>
            <p:nvPr/>
          </p:nvSpPr>
          <p:spPr>
            <a:xfrm>
              <a:off x="8054010" y="1405703"/>
              <a:ext cx="1054210" cy="2630257"/>
            </a:xfrm>
            <a:prstGeom prst="chevron">
              <a:avLst>
                <a:gd name="adj" fmla="val 5259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5" name="Шеврон 54"/>
            <p:cNvSpPr/>
            <p:nvPr/>
          </p:nvSpPr>
          <p:spPr>
            <a:xfrm flipH="1">
              <a:off x="5208120" y="1405703"/>
              <a:ext cx="1054210" cy="2630257"/>
            </a:xfrm>
            <a:prstGeom prst="chevron">
              <a:avLst>
                <a:gd name="adj" fmla="val 5259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40701" y="1668811"/>
              <a:ext cx="4900563" cy="213904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370065" marR="0" lvl="0" indent="0" algn="l" defTabSz="554218" rtl="0" eaLnBrk="1" fontAlgn="auto" latinLnBrk="0" hangingPunct="1">
                <a:lnSpc>
                  <a:spcPct val="100000"/>
                </a:lnSpc>
                <a:spcBef>
                  <a:spcPts val="485"/>
                </a:spcBef>
                <a:spcAft>
                  <a:spcPts val="48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МБУ «Централизованная библиотечная система»</a:t>
              </a:r>
            </a:p>
            <a:p>
              <a:pPr marL="370065" marR="0" lvl="0" indent="0" algn="l" defTabSz="554218" rtl="0" eaLnBrk="1" fontAlgn="auto" latinLnBrk="0" hangingPunct="1">
                <a:lnSpc>
                  <a:spcPct val="100000"/>
                </a:lnSpc>
                <a:spcBef>
                  <a:spcPts val="485"/>
                </a:spcBef>
                <a:spcAft>
                  <a:spcPts val="48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МАУ «Региональный историко-культурный и экологический центр»</a:t>
              </a:r>
            </a:p>
            <a:p>
              <a:pPr marL="370065" marR="0" lvl="0" indent="0" algn="l" defTabSz="554218" rtl="0" eaLnBrk="1" fontAlgn="auto" latinLnBrk="0" hangingPunct="1">
                <a:lnSpc>
                  <a:spcPct val="100000"/>
                </a:lnSpc>
                <a:spcBef>
                  <a:spcPts val="485"/>
                </a:spcBef>
                <a:spcAft>
                  <a:spcPts val="48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МАУ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«Дворец искусств»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370065" marR="0" lvl="0" indent="0" algn="l" defTabSz="554218" rtl="0" eaLnBrk="1" fontAlgn="auto" latinLnBrk="0" hangingPunct="1">
                <a:lnSpc>
                  <a:spcPct val="100000"/>
                </a:lnSpc>
                <a:spcBef>
                  <a:spcPts val="485"/>
                </a:spcBef>
                <a:spcAft>
                  <a:spcPts val="48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МАУ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«Театр музыки»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077570" y="1897609"/>
              <a:ext cx="4946437" cy="1733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70065" marR="0" lvl="0" indent="0" algn="l" defTabSz="554218" rtl="0" eaLnBrk="1" fontAlgn="auto" latinLnBrk="0" hangingPunct="1">
                <a:lnSpc>
                  <a:spcPct val="100000"/>
                </a:lnSpc>
                <a:spcBef>
                  <a:spcPts val="485"/>
                </a:spcBef>
                <a:spcAft>
                  <a:spcPts val="48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МБОУ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ДО «Детская школа искусств имени А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М. Кузьмина»</a:t>
              </a:r>
            </a:p>
            <a:p>
              <a:pPr marL="370065" marR="0" lvl="0" indent="0" algn="l" defTabSz="554218" rtl="0" eaLnBrk="1" fontAlgn="auto" latinLnBrk="0" hangingPunct="1">
                <a:lnSpc>
                  <a:spcPct val="100000"/>
                </a:lnSpc>
                <a:spcBef>
                  <a:spcPts val="485"/>
                </a:spcBef>
                <a:spcAft>
                  <a:spcPts val="485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370065" marR="0" lvl="0" indent="0" algn="l" defTabSz="554218" rtl="0" eaLnBrk="1" fontAlgn="auto" latinLnBrk="0" hangingPunct="1">
                <a:lnSpc>
                  <a:spcPct val="100000"/>
                </a:lnSpc>
                <a:spcBef>
                  <a:spcPts val="485"/>
                </a:spcBef>
                <a:spcAft>
                  <a:spcPts val="48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МБОУ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ДО  «Детская художественная школа»</a:t>
              </a: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623" y="1345123"/>
              <a:ext cx="2772888" cy="2786425"/>
            </a:xfrm>
            <a:prstGeom prst="rect">
              <a:avLst/>
            </a:prstGeom>
          </p:spPr>
        </p:pic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" y="6934086"/>
            <a:ext cx="1930094" cy="148149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791389" y="6962321"/>
            <a:ext cx="12513385" cy="1418153"/>
            <a:chOff x="1791389" y="7190929"/>
            <a:chExt cx="12513385" cy="1418153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1791389" y="7190929"/>
              <a:ext cx="1730345" cy="1411272"/>
              <a:chOff x="1454334" y="2255263"/>
              <a:chExt cx="1346016" cy="1164211"/>
            </a:xfrm>
          </p:grpSpPr>
          <p:sp>
            <p:nvSpPr>
              <p:cNvPr id="49" name="Прямоугольная выноска 7"/>
              <p:cNvSpPr/>
              <p:nvPr/>
            </p:nvSpPr>
            <p:spPr>
              <a:xfrm rot="16200000">
                <a:off x="1545236" y="2164361"/>
                <a:ext cx="1164211" cy="1346016"/>
              </a:xfrm>
              <a:custGeom>
                <a:avLst/>
                <a:gdLst>
                  <a:gd name="connsiteX0" fmla="*/ 0 w 1071154"/>
                  <a:gd name="connsiteY0" fmla="*/ 0 h 949236"/>
                  <a:gd name="connsiteX1" fmla="*/ 178526 w 1071154"/>
                  <a:gd name="connsiteY1" fmla="*/ 0 h 949236"/>
                  <a:gd name="connsiteX2" fmla="*/ 178526 w 1071154"/>
                  <a:gd name="connsiteY2" fmla="*/ 0 h 949236"/>
                  <a:gd name="connsiteX3" fmla="*/ 446314 w 1071154"/>
                  <a:gd name="connsiteY3" fmla="*/ 0 h 949236"/>
                  <a:gd name="connsiteX4" fmla="*/ 1071154 w 1071154"/>
                  <a:gd name="connsiteY4" fmla="*/ 0 h 949236"/>
                  <a:gd name="connsiteX5" fmla="*/ 1071154 w 1071154"/>
                  <a:gd name="connsiteY5" fmla="*/ 553721 h 949236"/>
                  <a:gd name="connsiteX6" fmla="*/ 1071154 w 1071154"/>
                  <a:gd name="connsiteY6" fmla="*/ 553721 h 949236"/>
                  <a:gd name="connsiteX7" fmla="*/ 1071154 w 1071154"/>
                  <a:gd name="connsiteY7" fmla="*/ 791030 h 949236"/>
                  <a:gd name="connsiteX8" fmla="*/ 1071154 w 1071154"/>
                  <a:gd name="connsiteY8" fmla="*/ 949236 h 949236"/>
                  <a:gd name="connsiteX9" fmla="*/ 446314 w 1071154"/>
                  <a:gd name="connsiteY9" fmla="*/ 949236 h 949236"/>
                  <a:gd name="connsiteX10" fmla="*/ 329840 w 1071154"/>
                  <a:gd name="connsiteY10" fmla="*/ 1067900 h 949236"/>
                  <a:gd name="connsiteX11" fmla="*/ 178526 w 1071154"/>
                  <a:gd name="connsiteY11" fmla="*/ 949236 h 949236"/>
                  <a:gd name="connsiteX12" fmla="*/ 0 w 1071154"/>
                  <a:gd name="connsiteY12" fmla="*/ 949236 h 949236"/>
                  <a:gd name="connsiteX13" fmla="*/ 0 w 1071154"/>
                  <a:gd name="connsiteY13" fmla="*/ 791030 h 949236"/>
                  <a:gd name="connsiteX14" fmla="*/ 0 w 1071154"/>
                  <a:gd name="connsiteY14" fmla="*/ 553721 h 949236"/>
                  <a:gd name="connsiteX15" fmla="*/ 0 w 1071154"/>
                  <a:gd name="connsiteY15" fmla="*/ 553721 h 949236"/>
                  <a:gd name="connsiteX16" fmla="*/ 0 w 1071154"/>
                  <a:gd name="connsiteY16" fmla="*/ 0 h 949236"/>
                  <a:gd name="connsiteX0" fmla="*/ 0 w 1071154"/>
                  <a:gd name="connsiteY0" fmla="*/ 0 h 1067900"/>
                  <a:gd name="connsiteX1" fmla="*/ 178526 w 1071154"/>
                  <a:gd name="connsiteY1" fmla="*/ 0 h 1067900"/>
                  <a:gd name="connsiteX2" fmla="*/ 178526 w 1071154"/>
                  <a:gd name="connsiteY2" fmla="*/ 0 h 1067900"/>
                  <a:gd name="connsiteX3" fmla="*/ 446314 w 1071154"/>
                  <a:gd name="connsiteY3" fmla="*/ 0 h 1067900"/>
                  <a:gd name="connsiteX4" fmla="*/ 1071154 w 1071154"/>
                  <a:gd name="connsiteY4" fmla="*/ 0 h 1067900"/>
                  <a:gd name="connsiteX5" fmla="*/ 1071154 w 1071154"/>
                  <a:gd name="connsiteY5" fmla="*/ 553721 h 1067900"/>
                  <a:gd name="connsiteX6" fmla="*/ 1071154 w 1071154"/>
                  <a:gd name="connsiteY6" fmla="*/ 553721 h 1067900"/>
                  <a:gd name="connsiteX7" fmla="*/ 1071154 w 1071154"/>
                  <a:gd name="connsiteY7" fmla="*/ 791030 h 1067900"/>
                  <a:gd name="connsiteX8" fmla="*/ 1071154 w 1071154"/>
                  <a:gd name="connsiteY8" fmla="*/ 949236 h 1067900"/>
                  <a:gd name="connsiteX9" fmla="*/ 759823 w 1071154"/>
                  <a:gd name="connsiteY9" fmla="*/ 949236 h 1067900"/>
                  <a:gd name="connsiteX10" fmla="*/ 329840 w 1071154"/>
                  <a:gd name="connsiteY10" fmla="*/ 1067900 h 1067900"/>
                  <a:gd name="connsiteX11" fmla="*/ 178526 w 1071154"/>
                  <a:gd name="connsiteY11" fmla="*/ 949236 h 1067900"/>
                  <a:gd name="connsiteX12" fmla="*/ 0 w 1071154"/>
                  <a:gd name="connsiteY12" fmla="*/ 949236 h 1067900"/>
                  <a:gd name="connsiteX13" fmla="*/ 0 w 1071154"/>
                  <a:gd name="connsiteY13" fmla="*/ 791030 h 1067900"/>
                  <a:gd name="connsiteX14" fmla="*/ 0 w 1071154"/>
                  <a:gd name="connsiteY14" fmla="*/ 553721 h 1067900"/>
                  <a:gd name="connsiteX15" fmla="*/ 0 w 1071154"/>
                  <a:gd name="connsiteY15" fmla="*/ 553721 h 1067900"/>
                  <a:gd name="connsiteX16" fmla="*/ 0 w 1071154"/>
                  <a:gd name="connsiteY16" fmla="*/ 0 h 1067900"/>
                  <a:gd name="connsiteX0" fmla="*/ 0 w 1071154"/>
                  <a:gd name="connsiteY0" fmla="*/ 0 h 1067900"/>
                  <a:gd name="connsiteX1" fmla="*/ 178526 w 1071154"/>
                  <a:gd name="connsiteY1" fmla="*/ 0 h 1067900"/>
                  <a:gd name="connsiteX2" fmla="*/ 178526 w 1071154"/>
                  <a:gd name="connsiteY2" fmla="*/ 0 h 1067900"/>
                  <a:gd name="connsiteX3" fmla="*/ 446314 w 1071154"/>
                  <a:gd name="connsiteY3" fmla="*/ 0 h 1067900"/>
                  <a:gd name="connsiteX4" fmla="*/ 1071154 w 1071154"/>
                  <a:gd name="connsiteY4" fmla="*/ 0 h 1067900"/>
                  <a:gd name="connsiteX5" fmla="*/ 1071154 w 1071154"/>
                  <a:gd name="connsiteY5" fmla="*/ 553721 h 1067900"/>
                  <a:gd name="connsiteX6" fmla="*/ 1071154 w 1071154"/>
                  <a:gd name="connsiteY6" fmla="*/ 553721 h 1067900"/>
                  <a:gd name="connsiteX7" fmla="*/ 1071154 w 1071154"/>
                  <a:gd name="connsiteY7" fmla="*/ 791030 h 1067900"/>
                  <a:gd name="connsiteX8" fmla="*/ 1071154 w 1071154"/>
                  <a:gd name="connsiteY8" fmla="*/ 949236 h 1067900"/>
                  <a:gd name="connsiteX9" fmla="*/ 759823 w 1071154"/>
                  <a:gd name="connsiteY9" fmla="*/ 949236 h 1067900"/>
                  <a:gd name="connsiteX10" fmla="*/ 329840 w 1071154"/>
                  <a:gd name="connsiteY10" fmla="*/ 1067900 h 1067900"/>
                  <a:gd name="connsiteX11" fmla="*/ 605246 w 1071154"/>
                  <a:gd name="connsiteY11" fmla="*/ 949236 h 1067900"/>
                  <a:gd name="connsiteX12" fmla="*/ 0 w 1071154"/>
                  <a:gd name="connsiteY12" fmla="*/ 949236 h 1067900"/>
                  <a:gd name="connsiteX13" fmla="*/ 0 w 1071154"/>
                  <a:gd name="connsiteY13" fmla="*/ 791030 h 1067900"/>
                  <a:gd name="connsiteX14" fmla="*/ 0 w 1071154"/>
                  <a:gd name="connsiteY14" fmla="*/ 553721 h 1067900"/>
                  <a:gd name="connsiteX15" fmla="*/ 0 w 1071154"/>
                  <a:gd name="connsiteY15" fmla="*/ 553721 h 1067900"/>
                  <a:gd name="connsiteX16" fmla="*/ 0 w 1071154"/>
                  <a:gd name="connsiteY16" fmla="*/ 0 h 1067900"/>
                  <a:gd name="connsiteX0" fmla="*/ 0 w 1071154"/>
                  <a:gd name="connsiteY0" fmla="*/ 0 h 1102735"/>
                  <a:gd name="connsiteX1" fmla="*/ 178526 w 1071154"/>
                  <a:gd name="connsiteY1" fmla="*/ 0 h 1102735"/>
                  <a:gd name="connsiteX2" fmla="*/ 178526 w 1071154"/>
                  <a:gd name="connsiteY2" fmla="*/ 0 h 1102735"/>
                  <a:gd name="connsiteX3" fmla="*/ 446314 w 1071154"/>
                  <a:gd name="connsiteY3" fmla="*/ 0 h 1102735"/>
                  <a:gd name="connsiteX4" fmla="*/ 1071154 w 1071154"/>
                  <a:gd name="connsiteY4" fmla="*/ 0 h 1102735"/>
                  <a:gd name="connsiteX5" fmla="*/ 1071154 w 1071154"/>
                  <a:gd name="connsiteY5" fmla="*/ 553721 h 1102735"/>
                  <a:gd name="connsiteX6" fmla="*/ 1071154 w 1071154"/>
                  <a:gd name="connsiteY6" fmla="*/ 553721 h 1102735"/>
                  <a:gd name="connsiteX7" fmla="*/ 1071154 w 1071154"/>
                  <a:gd name="connsiteY7" fmla="*/ 791030 h 1102735"/>
                  <a:gd name="connsiteX8" fmla="*/ 1071154 w 1071154"/>
                  <a:gd name="connsiteY8" fmla="*/ 949236 h 1102735"/>
                  <a:gd name="connsiteX9" fmla="*/ 759823 w 1071154"/>
                  <a:gd name="connsiteY9" fmla="*/ 949236 h 1102735"/>
                  <a:gd name="connsiteX10" fmla="*/ 599806 w 1071154"/>
                  <a:gd name="connsiteY10" fmla="*/ 1102735 h 1102735"/>
                  <a:gd name="connsiteX11" fmla="*/ 605246 w 1071154"/>
                  <a:gd name="connsiteY11" fmla="*/ 949236 h 1102735"/>
                  <a:gd name="connsiteX12" fmla="*/ 0 w 1071154"/>
                  <a:gd name="connsiteY12" fmla="*/ 949236 h 1102735"/>
                  <a:gd name="connsiteX13" fmla="*/ 0 w 1071154"/>
                  <a:gd name="connsiteY13" fmla="*/ 791030 h 1102735"/>
                  <a:gd name="connsiteX14" fmla="*/ 0 w 1071154"/>
                  <a:gd name="connsiteY14" fmla="*/ 553721 h 1102735"/>
                  <a:gd name="connsiteX15" fmla="*/ 0 w 1071154"/>
                  <a:gd name="connsiteY15" fmla="*/ 553721 h 1102735"/>
                  <a:gd name="connsiteX16" fmla="*/ 0 w 1071154"/>
                  <a:gd name="connsiteY16" fmla="*/ 0 h 1102735"/>
                  <a:gd name="connsiteX0" fmla="*/ 0 w 1071154"/>
                  <a:gd name="connsiteY0" fmla="*/ 0 h 1102738"/>
                  <a:gd name="connsiteX1" fmla="*/ 178526 w 1071154"/>
                  <a:gd name="connsiteY1" fmla="*/ 0 h 1102738"/>
                  <a:gd name="connsiteX2" fmla="*/ 178526 w 1071154"/>
                  <a:gd name="connsiteY2" fmla="*/ 0 h 1102738"/>
                  <a:gd name="connsiteX3" fmla="*/ 446314 w 1071154"/>
                  <a:gd name="connsiteY3" fmla="*/ 0 h 1102738"/>
                  <a:gd name="connsiteX4" fmla="*/ 1071154 w 1071154"/>
                  <a:gd name="connsiteY4" fmla="*/ 0 h 1102738"/>
                  <a:gd name="connsiteX5" fmla="*/ 1071154 w 1071154"/>
                  <a:gd name="connsiteY5" fmla="*/ 553721 h 1102738"/>
                  <a:gd name="connsiteX6" fmla="*/ 1071154 w 1071154"/>
                  <a:gd name="connsiteY6" fmla="*/ 553721 h 1102738"/>
                  <a:gd name="connsiteX7" fmla="*/ 1071154 w 1071154"/>
                  <a:gd name="connsiteY7" fmla="*/ 791030 h 1102738"/>
                  <a:gd name="connsiteX8" fmla="*/ 1071154 w 1071154"/>
                  <a:gd name="connsiteY8" fmla="*/ 949236 h 1102738"/>
                  <a:gd name="connsiteX9" fmla="*/ 759823 w 1071154"/>
                  <a:gd name="connsiteY9" fmla="*/ 949236 h 1102738"/>
                  <a:gd name="connsiteX10" fmla="*/ 686892 w 1071154"/>
                  <a:gd name="connsiteY10" fmla="*/ 1102738 h 1102738"/>
                  <a:gd name="connsiteX11" fmla="*/ 605246 w 1071154"/>
                  <a:gd name="connsiteY11" fmla="*/ 949236 h 1102738"/>
                  <a:gd name="connsiteX12" fmla="*/ 0 w 1071154"/>
                  <a:gd name="connsiteY12" fmla="*/ 949236 h 1102738"/>
                  <a:gd name="connsiteX13" fmla="*/ 0 w 1071154"/>
                  <a:gd name="connsiteY13" fmla="*/ 791030 h 1102738"/>
                  <a:gd name="connsiteX14" fmla="*/ 0 w 1071154"/>
                  <a:gd name="connsiteY14" fmla="*/ 553721 h 1102738"/>
                  <a:gd name="connsiteX15" fmla="*/ 0 w 1071154"/>
                  <a:gd name="connsiteY15" fmla="*/ 553721 h 1102738"/>
                  <a:gd name="connsiteX16" fmla="*/ 0 w 1071154"/>
                  <a:gd name="connsiteY16" fmla="*/ 0 h 1102738"/>
                  <a:gd name="connsiteX0" fmla="*/ 0 w 1071154"/>
                  <a:gd name="connsiteY0" fmla="*/ 0 h 1033069"/>
                  <a:gd name="connsiteX1" fmla="*/ 178526 w 1071154"/>
                  <a:gd name="connsiteY1" fmla="*/ 0 h 1033069"/>
                  <a:gd name="connsiteX2" fmla="*/ 178526 w 1071154"/>
                  <a:gd name="connsiteY2" fmla="*/ 0 h 1033069"/>
                  <a:gd name="connsiteX3" fmla="*/ 446314 w 1071154"/>
                  <a:gd name="connsiteY3" fmla="*/ 0 h 1033069"/>
                  <a:gd name="connsiteX4" fmla="*/ 1071154 w 1071154"/>
                  <a:gd name="connsiteY4" fmla="*/ 0 h 1033069"/>
                  <a:gd name="connsiteX5" fmla="*/ 1071154 w 1071154"/>
                  <a:gd name="connsiteY5" fmla="*/ 553721 h 1033069"/>
                  <a:gd name="connsiteX6" fmla="*/ 1071154 w 1071154"/>
                  <a:gd name="connsiteY6" fmla="*/ 553721 h 1033069"/>
                  <a:gd name="connsiteX7" fmla="*/ 1071154 w 1071154"/>
                  <a:gd name="connsiteY7" fmla="*/ 791030 h 1033069"/>
                  <a:gd name="connsiteX8" fmla="*/ 1071154 w 1071154"/>
                  <a:gd name="connsiteY8" fmla="*/ 949236 h 1033069"/>
                  <a:gd name="connsiteX9" fmla="*/ 759823 w 1071154"/>
                  <a:gd name="connsiteY9" fmla="*/ 949236 h 1033069"/>
                  <a:gd name="connsiteX10" fmla="*/ 678183 w 1071154"/>
                  <a:gd name="connsiteY10" fmla="*/ 1033069 h 1033069"/>
                  <a:gd name="connsiteX11" fmla="*/ 605246 w 1071154"/>
                  <a:gd name="connsiteY11" fmla="*/ 949236 h 1033069"/>
                  <a:gd name="connsiteX12" fmla="*/ 0 w 1071154"/>
                  <a:gd name="connsiteY12" fmla="*/ 949236 h 1033069"/>
                  <a:gd name="connsiteX13" fmla="*/ 0 w 1071154"/>
                  <a:gd name="connsiteY13" fmla="*/ 791030 h 1033069"/>
                  <a:gd name="connsiteX14" fmla="*/ 0 w 1071154"/>
                  <a:gd name="connsiteY14" fmla="*/ 553721 h 1033069"/>
                  <a:gd name="connsiteX15" fmla="*/ 0 w 1071154"/>
                  <a:gd name="connsiteY15" fmla="*/ 553721 h 1033069"/>
                  <a:gd name="connsiteX16" fmla="*/ 0 w 1071154"/>
                  <a:gd name="connsiteY16" fmla="*/ 0 h 1033069"/>
                  <a:gd name="connsiteX0" fmla="*/ 0 w 1071154"/>
                  <a:gd name="connsiteY0" fmla="*/ 0 h 1033069"/>
                  <a:gd name="connsiteX1" fmla="*/ 178526 w 1071154"/>
                  <a:gd name="connsiteY1" fmla="*/ 0 h 1033069"/>
                  <a:gd name="connsiteX2" fmla="*/ 178526 w 1071154"/>
                  <a:gd name="connsiteY2" fmla="*/ 0 h 1033069"/>
                  <a:gd name="connsiteX3" fmla="*/ 446314 w 1071154"/>
                  <a:gd name="connsiteY3" fmla="*/ 0 h 1033069"/>
                  <a:gd name="connsiteX4" fmla="*/ 1071154 w 1071154"/>
                  <a:gd name="connsiteY4" fmla="*/ 0 h 1033069"/>
                  <a:gd name="connsiteX5" fmla="*/ 1071154 w 1071154"/>
                  <a:gd name="connsiteY5" fmla="*/ 553721 h 1033069"/>
                  <a:gd name="connsiteX6" fmla="*/ 1071154 w 1071154"/>
                  <a:gd name="connsiteY6" fmla="*/ 553721 h 1033069"/>
                  <a:gd name="connsiteX7" fmla="*/ 1071154 w 1071154"/>
                  <a:gd name="connsiteY7" fmla="*/ 791030 h 1033069"/>
                  <a:gd name="connsiteX8" fmla="*/ 1071154 w 1071154"/>
                  <a:gd name="connsiteY8" fmla="*/ 949236 h 1033069"/>
                  <a:gd name="connsiteX9" fmla="*/ 759823 w 1071154"/>
                  <a:gd name="connsiteY9" fmla="*/ 949236 h 1033069"/>
                  <a:gd name="connsiteX10" fmla="*/ 678183 w 1071154"/>
                  <a:gd name="connsiteY10" fmla="*/ 1033069 h 1033069"/>
                  <a:gd name="connsiteX11" fmla="*/ 431074 w 1071154"/>
                  <a:gd name="connsiteY11" fmla="*/ 940530 h 1033069"/>
                  <a:gd name="connsiteX12" fmla="*/ 0 w 1071154"/>
                  <a:gd name="connsiteY12" fmla="*/ 949236 h 1033069"/>
                  <a:gd name="connsiteX13" fmla="*/ 0 w 1071154"/>
                  <a:gd name="connsiteY13" fmla="*/ 791030 h 1033069"/>
                  <a:gd name="connsiteX14" fmla="*/ 0 w 1071154"/>
                  <a:gd name="connsiteY14" fmla="*/ 553721 h 1033069"/>
                  <a:gd name="connsiteX15" fmla="*/ 0 w 1071154"/>
                  <a:gd name="connsiteY15" fmla="*/ 553721 h 1033069"/>
                  <a:gd name="connsiteX16" fmla="*/ 0 w 1071154"/>
                  <a:gd name="connsiteY16" fmla="*/ 0 h 1033069"/>
                  <a:gd name="connsiteX0" fmla="*/ 0 w 1071154"/>
                  <a:gd name="connsiteY0" fmla="*/ 0 h 1033069"/>
                  <a:gd name="connsiteX1" fmla="*/ 178526 w 1071154"/>
                  <a:gd name="connsiteY1" fmla="*/ 0 h 1033069"/>
                  <a:gd name="connsiteX2" fmla="*/ 178526 w 1071154"/>
                  <a:gd name="connsiteY2" fmla="*/ 0 h 1033069"/>
                  <a:gd name="connsiteX3" fmla="*/ 446314 w 1071154"/>
                  <a:gd name="connsiteY3" fmla="*/ 0 h 1033069"/>
                  <a:gd name="connsiteX4" fmla="*/ 1071154 w 1071154"/>
                  <a:gd name="connsiteY4" fmla="*/ 0 h 1033069"/>
                  <a:gd name="connsiteX5" fmla="*/ 1071154 w 1071154"/>
                  <a:gd name="connsiteY5" fmla="*/ 553721 h 1033069"/>
                  <a:gd name="connsiteX6" fmla="*/ 1071154 w 1071154"/>
                  <a:gd name="connsiteY6" fmla="*/ 553721 h 1033069"/>
                  <a:gd name="connsiteX7" fmla="*/ 1071154 w 1071154"/>
                  <a:gd name="connsiteY7" fmla="*/ 791030 h 1033069"/>
                  <a:gd name="connsiteX8" fmla="*/ 1071154 w 1071154"/>
                  <a:gd name="connsiteY8" fmla="*/ 949236 h 1033069"/>
                  <a:gd name="connsiteX9" fmla="*/ 629195 w 1071154"/>
                  <a:gd name="connsiteY9" fmla="*/ 957947 h 1033069"/>
                  <a:gd name="connsiteX10" fmla="*/ 678183 w 1071154"/>
                  <a:gd name="connsiteY10" fmla="*/ 1033069 h 1033069"/>
                  <a:gd name="connsiteX11" fmla="*/ 431074 w 1071154"/>
                  <a:gd name="connsiteY11" fmla="*/ 940530 h 1033069"/>
                  <a:gd name="connsiteX12" fmla="*/ 0 w 1071154"/>
                  <a:gd name="connsiteY12" fmla="*/ 949236 h 1033069"/>
                  <a:gd name="connsiteX13" fmla="*/ 0 w 1071154"/>
                  <a:gd name="connsiteY13" fmla="*/ 791030 h 1033069"/>
                  <a:gd name="connsiteX14" fmla="*/ 0 w 1071154"/>
                  <a:gd name="connsiteY14" fmla="*/ 553721 h 1033069"/>
                  <a:gd name="connsiteX15" fmla="*/ 0 w 1071154"/>
                  <a:gd name="connsiteY15" fmla="*/ 553721 h 1033069"/>
                  <a:gd name="connsiteX16" fmla="*/ 0 w 1071154"/>
                  <a:gd name="connsiteY16" fmla="*/ 0 h 1033069"/>
                  <a:gd name="connsiteX0" fmla="*/ 0 w 1071154"/>
                  <a:gd name="connsiteY0" fmla="*/ 0 h 1033072"/>
                  <a:gd name="connsiteX1" fmla="*/ 178526 w 1071154"/>
                  <a:gd name="connsiteY1" fmla="*/ 0 h 1033072"/>
                  <a:gd name="connsiteX2" fmla="*/ 178526 w 1071154"/>
                  <a:gd name="connsiteY2" fmla="*/ 0 h 1033072"/>
                  <a:gd name="connsiteX3" fmla="*/ 446314 w 1071154"/>
                  <a:gd name="connsiteY3" fmla="*/ 0 h 1033072"/>
                  <a:gd name="connsiteX4" fmla="*/ 1071154 w 1071154"/>
                  <a:gd name="connsiteY4" fmla="*/ 0 h 1033072"/>
                  <a:gd name="connsiteX5" fmla="*/ 1071154 w 1071154"/>
                  <a:gd name="connsiteY5" fmla="*/ 553721 h 1033072"/>
                  <a:gd name="connsiteX6" fmla="*/ 1071154 w 1071154"/>
                  <a:gd name="connsiteY6" fmla="*/ 553721 h 1033072"/>
                  <a:gd name="connsiteX7" fmla="*/ 1071154 w 1071154"/>
                  <a:gd name="connsiteY7" fmla="*/ 791030 h 1033072"/>
                  <a:gd name="connsiteX8" fmla="*/ 1071154 w 1071154"/>
                  <a:gd name="connsiteY8" fmla="*/ 949236 h 1033072"/>
                  <a:gd name="connsiteX9" fmla="*/ 629195 w 1071154"/>
                  <a:gd name="connsiteY9" fmla="*/ 957947 h 1033072"/>
                  <a:gd name="connsiteX10" fmla="*/ 530137 w 1071154"/>
                  <a:gd name="connsiteY10" fmla="*/ 1033072 h 1033072"/>
                  <a:gd name="connsiteX11" fmla="*/ 431074 w 1071154"/>
                  <a:gd name="connsiteY11" fmla="*/ 940530 h 1033072"/>
                  <a:gd name="connsiteX12" fmla="*/ 0 w 1071154"/>
                  <a:gd name="connsiteY12" fmla="*/ 949236 h 1033072"/>
                  <a:gd name="connsiteX13" fmla="*/ 0 w 1071154"/>
                  <a:gd name="connsiteY13" fmla="*/ 791030 h 1033072"/>
                  <a:gd name="connsiteX14" fmla="*/ 0 w 1071154"/>
                  <a:gd name="connsiteY14" fmla="*/ 553721 h 1033072"/>
                  <a:gd name="connsiteX15" fmla="*/ 0 w 1071154"/>
                  <a:gd name="connsiteY15" fmla="*/ 553721 h 1033072"/>
                  <a:gd name="connsiteX16" fmla="*/ 0 w 1071154"/>
                  <a:gd name="connsiteY16" fmla="*/ 0 h 103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1154" h="1033072">
                    <a:moveTo>
                      <a:pt x="0" y="0"/>
                    </a:moveTo>
                    <a:lnTo>
                      <a:pt x="178526" y="0"/>
                    </a:lnTo>
                    <a:lnTo>
                      <a:pt x="178526" y="0"/>
                    </a:lnTo>
                    <a:lnTo>
                      <a:pt x="446314" y="0"/>
                    </a:lnTo>
                    <a:lnTo>
                      <a:pt x="1071154" y="0"/>
                    </a:lnTo>
                    <a:lnTo>
                      <a:pt x="1071154" y="553721"/>
                    </a:lnTo>
                    <a:lnTo>
                      <a:pt x="1071154" y="553721"/>
                    </a:lnTo>
                    <a:lnTo>
                      <a:pt x="1071154" y="791030"/>
                    </a:lnTo>
                    <a:lnTo>
                      <a:pt x="1071154" y="949236"/>
                    </a:lnTo>
                    <a:lnTo>
                      <a:pt x="629195" y="957947"/>
                    </a:lnTo>
                    <a:lnTo>
                      <a:pt x="530137" y="1033072"/>
                    </a:lnTo>
                    <a:lnTo>
                      <a:pt x="431074" y="940530"/>
                    </a:lnTo>
                    <a:lnTo>
                      <a:pt x="0" y="949236"/>
                    </a:lnTo>
                    <a:lnTo>
                      <a:pt x="0" y="791030"/>
                    </a:lnTo>
                    <a:lnTo>
                      <a:pt x="0" y="553721"/>
                    </a:lnTo>
                    <a:lnTo>
                      <a:pt x="0" y="55372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8009" y="2419061"/>
                <a:ext cx="962621" cy="855663"/>
              </a:xfrm>
              <a:prstGeom prst="rect">
                <a:avLst/>
              </a:prstGeom>
            </p:spPr>
          </p:pic>
        </p:grpSp>
        <p:grpSp>
          <p:nvGrpSpPr>
            <p:cNvPr id="34" name="Группа 33"/>
            <p:cNvGrpSpPr/>
            <p:nvPr/>
          </p:nvGrpSpPr>
          <p:grpSpPr>
            <a:xfrm>
              <a:off x="10929947" y="7197807"/>
              <a:ext cx="1730345" cy="1411272"/>
              <a:chOff x="8563114" y="2260937"/>
              <a:chExt cx="1346016" cy="1164211"/>
            </a:xfrm>
          </p:grpSpPr>
          <p:sp>
            <p:nvSpPr>
              <p:cNvPr id="47" name="Прямоугольная выноска 7"/>
              <p:cNvSpPr/>
              <p:nvPr/>
            </p:nvSpPr>
            <p:spPr>
              <a:xfrm rot="16200000">
                <a:off x="8654016" y="2170035"/>
                <a:ext cx="1164211" cy="1346016"/>
              </a:xfrm>
              <a:custGeom>
                <a:avLst/>
                <a:gdLst>
                  <a:gd name="connsiteX0" fmla="*/ 0 w 1071154"/>
                  <a:gd name="connsiteY0" fmla="*/ 0 h 949236"/>
                  <a:gd name="connsiteX1" fmla="*/ 178526 w 1071154"/>
                  <a:gd name="connsiteY1" fmla="*/ 0 h 949236"/>
                  <a:gd name="connsiteX2" fmla="*/ 178526 w 1071154"/>
                  <a:gd name="connsiteY2" fmla="*/ 0 h 949236"/>
                  <a:gd name="connsiteX3" fmla="*/ 446314 w 1071154"/>
                  <a:gd name="connsiteY3" fmla="*/ 0 h 949236"/>
                  <a:gd name="connsiteX4" fmla="*/ 1071154 w 1071154"/>
                  <a:gd name="connsiteY4" fmla="*/ 0 h 949236"/>
                  <a:gd name="connsiteX5" fmla="*/ 1071154 w 1071154"/>
                  <a:gd name="connsiteY5" fmla="*/ 553721 h 949236"/>
                  <a:gd name="connsiteX6" fmla="*/ 1071154 w 1071154"/>
                  <a:gd name="connsiteY6" fmla="*/ 553721 h 949236"/>
                  <a:gd name="connsiteX7" fmla="*/ 1071154 w 1071154"/>
                  <a:gd name="connsiteY7" fmla="*/ 791030 h 949236"/>
                  <a:gd name="connsiteX8" fmla="*/ 1071154 w 1071154"/>
                  <a:gd name="connsiteY8" fmla="*/ 949236 h 949236"/>
                  <a:gd name="connsiteX9" fmla="*/ 446314 w 1071154"/>
                  <a:gd name="connsiteY9" fmla="*/ 949236 h 949236"/>
                  <a:gd name="connsiteX10" fmla="*/ 329840 w 1071154"/>
                  <a:gd name="connsiteY10" fmla="*/ 1067900 h 949236"/>
                  <a:gd name="connsiteX11" fmla="*/ 178526 w 1071154"/>
                  <a:gd name="connsiteY11" fmla="*/ 949236 h 949236"/>
                  <a:gd name="connsiteX12" fmla="*/ 0 w 1071154"/>
                  <a:gd name="connsiteY12" fmla="*/ 949236 h 949236"/>
                  <a:gd name="connsiteX13" fmla="*/ 0 w 1071154"/>
                  <a:gd name="connsiteY13" fmla="*/ 791030 h 949236"/>
                  <a:gd name="connsiteX14" fmla="*/ 0 w 1071154"/>
                  <a:gd name="connsiteY14" fmla="*/ 553721 h 949236"/>
                  <a:gd name="connsiteX15" fmla="*/ 0 w 1071154"/>
                  <a:gd name="connsiteY15" fmla="*/ 553721 h 949236"/>
                  <a:gd name="connsiteX16" fmla="*/ 0 w 1071154"/>
                  <a:gd name="connsiteY16" fmla="*/ 0 h 949236"/>
                  <a:gd name="connsiteX0" fmla="*/ 0 w 1071154"/>
                  <a:gd name="connsiteY0" fmla="*/ 0 h 1067900"/>
                  <a:gd name="connsiteX1" fmla="*/ 178526 w 1071154"/>
                  <a:gd name="connsiteY1" fmla="*/ 0 h 1067900"/>
                  <a:gd name="connsiteX2" fmla="*/ 178526 w 1071154"/>
                  <a:gd name="connsiteY2" fmla="*/ 0 h 1067900"/>
                  <a:gd name="connsiteX3" fmla="*/ 446314 w 1071154"/>
                  <a:gd name="connsiteY3" fmla="*/ 0 h 1067900"/>
                  <a:gd name="connsiteX4" fmla="*/ 1071154 w 1071154"/>
                  <a:gd name="connsiteY4" fmla="*/ 0 h 1067900"/>
                  <a:gd name="connsiteX5" fmla="*/ 1071154 w 1071154"/>
                  <a:gd name="connsiteY5" fmla="*/ 553721 h 1067900"/>
                  <a:gd name="connsiteX6" fmla="*/ 1071154 w 1071154"/>
                  <a:gd name="connsiteY6" fmla="*/ 553721 h 1067900"/>
                  <a:gd name="connsiteX7" fmla="*/ 1071154 w 1071154"/>
                  <a:gd name="connsiteY7" fmla="*/ 791030 h 1067900"/>
                  <a:gd name="connsiteX8" fmla="*/ 1071154 w 1071154"/>
                  <a:gd name="connsiteY8" fmla="*/ 949236 h 1067900"/>
                  <a:gd name="connsiteX9" fmla="*/ 759823 w 1071154"/>
                  <a:gd name="connsiteY9" fmla="*/ 949236 h 1067900"/>
                  <a:gd name="connsiteX10" fmla="*/ 329840 w 1071154"/>
                  <a:gd name="connsiteY10" fmla="*/ 1067900 h 1067900"/>
                  <a:gd name="connsiteX11" fmla="*/ 178526 w 1071154"/>
                  <a:gd name="connsiteY11" fmla="*/ 949236 h 1067900"/>
                  <a:gd name="connsiteX12" fmla="*/ 0 w 1071154"/>
                  <a:gd name="connsiteY12" fmla="*/ 949236 h 1067900"/>
                  <a:gd name="connsiteX13" fmla="*/ 0 w 1071154"/>
                  <a:gd name="connsiteY13" fmla="*/ 791030 h 1067900"/>
                  <a:gd name="connsiteX14" fmla="*/ 0 w 1071154"/>
                  <a:gd name="connsiteY14" fmla="*/ 553721 h 1067900"/>
                  <a:gd name="connsiteX15" fmla="*/ 0 w 1071154"/>
                  <a:gd name="connsiteY15" fmla="*/ 553721 h 1067900"/>
                  <a:gd name="connsiteX16" fmla="*/ 0 w 1071154"/>
                  <a:gd name="connsiteY16" fmla="*/ 0 h 1067900"/>
                  <a:gd name="connsiteX0" fmla="*/ 0 w 1071154"/>
                  <a:gd name="connsiteY0" fmla="*/ 0 h 1067900"/>
                  <a:gd name="connsiteX1" fmla="*/ 178526 w 1071154"/>
                  <a:gd name="connsiteY1" fmla="*/ 0 h 1067900"/>
                  <a:gd name="connsiteX2" fmla="*/ 178526 w 1071154"/>
                  <a:gd name="connsiteY2" fmla="*/ 0 h 1067900"/>
                  <a:gd name="connsiteX3" fmla="*/ 446314 w 1071154"/>
                  <a:gd name="connsiteY3" fmla="*/ 0 h 1067900"/>
                  <a:gd name="connsiteX4" fmla="*/ 1071154 w 1071154"/>
                  <a:gd name="connsiteY4" fmla="*/ 0 h 1067900"/>
                  <a:gd name="connsiteX5" fmla="*/ 1071154 w 1071154"/>
                  <a:gd name="connsiteY5" fmla="*/ 553721 h 1067900"/>
                  <a:gd name="connsiteX6" fmla="*/ 1071154 w 1071154"/>
                  <a:gd name="connsiteY6" fmla="*/ 553721 h 1067900"/>
                  <a:gd name="connsiteX7" fmla="*/ 1071154 w 1071154"/>
                  <a:gd name="connsiteY7" fmla="*/ 791030 h 1067900"/>
                  <a:gd name="connsiteX8" fmla="*/ 1071154 w 1071154"/>
                  <a:gd name="connsiteY8" fmla="*/ 949236 h 1067900"/>
                  <a:gd name="connsiteX9" fmla="*/ 759823 w 1071154"/>
                  <a:gd name="connsiteY9" fmla="*/ 949236 h 1067900"/>
                  <a:gd name="connsiteX10" fmla="*/ 329840 w 1071154"/>
                  <a:gd name="connsiteY10" fmla="*/ 1067900 h 1067900"/>
                  <a:gd name="connsiteX11" fmla="*/ 605246 w 1071154"/>
                  <a:gd name="connsiteY11" fmla="*/ 949236 h 1067900"/>
                  <a:gd name="connsiteX12" fmla="*/ 0 w 1071154"/>
                  <a:gd name="connsiteY12" fmla="*/ 949236 h 1067900"/>
                  <a:gd name="connsiteX13" fmla="*/ 0 w 1071154"/>
                  <a:gd name="connsiteY13" fmla="*/ 791030 h 1067900"/>
                  <a:gd name="connsiteX14" fmla="*/ 0 w 1071154"/>
                  <a:gd name="connsiteY14" fmla="*/ 553721 h 1067900"/>
                  <a:gd name="connsiteX15" fmla="*/ 0 w 1071154"/>
                  <a:gd name="connsiteY15" fmla="*/ 553721 h 1067900"/>
                  <a:gd name="connsiteX16" fmla="*/ 0 w 1071154"/>
                  <a:gd name="connsiteY16" fmla="*/ 0 h 1067900"/>
                  <a:gd name="connsiteX0" fmla="*/ 0 w 1071154"/>
                  <a:gd name="connsiteY0" fmla="*/ 0 h 1102735"/>
                  <a:gd name="connsiteX1" fmla="*/ 178526 w 1071154"/>
                  <a:gd name="connsiteY1" fmla="*/ 0 h 1102735"/>
                  <a:gd name="connsiteX2" fmla="*/ 178526 w 1071154"/>
                  <a:gd name="connsiteY2" fmla="*/ 0 h 1102735"/>
                  <a:gd name="connsiteX3" fmla="*/ 446314 w 1071154"/>
                  <a:gd name="connsiteY3" fmla="*/ 0 h 1102735"/>
                  <a:gd name="connsiteX4" fmla="*/ 1071154 w 1071154"/>
                  <a:gd name="connsiteY4" fmla="*/ 0 h 1102735"/>
                  <a:gd name="connsiteX5" fmla="*/ 1071154 w 1071154"/>
                  <a:gd name="connsiteY5" fmla="*/ 553721 h 1102735"/>
                  <a:gd name="connsiteX6" fmla="*/ 1071154 w 1071154"/>
                  <a:gd name="connsiteY6" fmla="*/ 553721 h 1102735"/>
                  <a:gd name="connsiteX7" fmla="*/ 1071154 w 1071154"/>
                  <a:gd name="connsiteY7" fmla="*/ 791030 h 1102735"/>
                  <a:gd name="connsiteX8" fmla="*/ 1071154 w 1071154"/>
                  <a:gd name="connsiteY8" fmla="*/ 949236 h 1102735"/>
                  <a:gd name="connsiteX9" fmla="*/ 759823 w 1071154"/>
                  <a:gd name="connsiteY9" fmla="*/ 949236 h 1102735"/>
                  <a:gd name="connsiteX10" fmla="*/ 599806 w 1071154"/>
                  <a:gd name="connsiteY10" fmla="*/ 1102735 h 1102735"/>
                  <a:gd name="connsiteX11" fmla="*/ 605246 w 1071154"/>
                  <a:gd name="connsiteY11" fmla="*/ 949236 h 1102735"/>
                  <a:gd name="connsiteX12" fmla="*/ 0 w 1071154"/>
                  <a:gd name="connsiteY12" fmla="*/ 949236 h 1102735"/>
                  <a:gd name="connsiteX13" fmla="*/ 0 w 1071154"/>
                  <a:gd name="connsiteY13" fmla="*/ 791030 h 1102735"/>
                  <a:gd name="connsiteX14" fmla="*/ 0 w 1071154"/>
                  <a:gd name="connsiteY14" fmla="*/ 553721 h 1102735"/>
                  <a:gd name="connsiteX15" fmla="*/ 0 w 1071154"/>
                  <a:gd name="connsiteY15" fmla="*/ 553721 h 1102735"/>
                  <a:gd name="connsiteX16" fmla="*/ 0 w 1071154"/>
                  <a:gd name="connsiteY16" fmla="*/ 0 h 1102735"/>
                  <a:gd name="connsiteX0" fmla="*/ 0 w 1071154"/>
                  <a:gd name="connsiteY0" fmla="*/ 0 h 1102738"/>
                  <a:gd name="connsiteX1" fmla="*/ 178526 w 1071154"/>
                  <a:gd name="connsiteY1" fmla="*/ 0 h 1102738"/>
                  <a:gd name="connsiteX2" fmla="*/ 178526 w 1071154"/>
                  <a:gd name="connsiteY2" fmla="*/ 0 h 1102738"/>
                  <a:gd name="connsiteX3" fmla="*/ 446314 w 1071154"/>
                  <a:gd name="connsiteY3" fmla="*/ 0 h 1102738"/>
                  <a:gd name="connsiteX4" fmla="*/ 1071154 w 1071154"/>
                  <a:gd name="connsiteY4" fmla="*/ 0 h 1102738"/>
                  <a:gd name="connsiteX5" fmla="*/ 1071154 w 1071154"/>
                  <a:gd name="connsiteY5" fmla="*/ 553721 h 1102738"/>
                  <a:gd name="connsiteX6" fmla="*/ 1071154 w 1071154"/>
                  <a:gd name="connsiteY6" fmla="*/ 553721 h 1102738"/>
                  <a:gd name="connsiteX7" fmla="*/ 1071154 w 1071154"/>
                  <a:gd name="connsiteY7" fmla="*/ 791030 h 1102738"/>
                  <a:gd name="connsiteX8" fmla="*/ 1071154 w 1071154"/>
                  <a:gd name="connsiteY8" fmla="*/ 949236 h 1102738"/>
                  <a:gd name="connsiteX9" fmla="*/ 759823 w 1071154"/>
                  <a:gd name="connsiteY9" fmla="*/ 949236 h 1102738"/>
                  <a:gd name="connsiteX10" fmla="*/ 686892 w 1071154"/>
                  <a:gd name="connsiteY10" fmla="*/ 1102738 h 1102738"/>
                  <a:gd name="connsiteX11" fmla="*/ 605246 w 1071154"/>
                  <a:gd name="connsiteY11" fmla="*/ 949236 h 1102738"/>
                  <a:gd name="connsiteX12" fmla="*/ 0 w 1071154"/>
                  <a:gd name="connsiteY12" fmla="*/ 949236 h 1102738"/>
                  <a:gd name="connsiteX13" fmla="*/ 0 w 1071154"/>
                  <a:gd name="connsiteY13" fmla="*/ 791030 h 1102738"/>
                  <a:gd name="connsiteX14" fmla="*/ 0 w 1071154"/>
                  <a:gd name="connsiteY14" fmla="*/ 553721 h 1102738"/>
                  <a:gd name="connsiteX15" fmla="*/ 0 w 1071154"/>
                  <a:gd name="connsiteY15" fmla="*/ 553721 h 1102738"/>
                  <a:gd name="connsiteX16" fmla="*/ 0 w 1071154"/>
                  <a:gd name="connsiteY16" fmla="*/ 0 h 1102738"/>
                  <a:gd name="connsiteX0" fmla="*/ 0 w 1071154"/>
                  <a:gd name="connsiteY0" fmla="*/ 0 h 1033069"/>
                  <a:gd name="connsiteX1" fmla="*/ 178526 w 1071154"/>
                  <a:gd name="connsiteY1" fmla="*/ 0 h 1033069"/>
                  <a:gd name="connsiteX2" fmla="*/ 178526 w 1071154"/>
                  <a:gd name="connsiteY2" fmla="*/ 0 h 1033069"/>
                  <a:gd name="connsiteX3" fmla="*/ 446314 w 1071154"/>
                  <a:gd name="connsiteY3" fmla="*/ 0 h 1033069"/>
                  <a:gd name="connsiteX4" fmla="*/ 1071154 w 1071154"/>
                  <a:gd name="connsiteY4" fmla="*/ 0 h 1033069"/>
                  <a:gd name="connsiteX5" fmla="*/ 1071154 w 1071154"/>
                  <a:gd name="connsiteY5" fmla="*/ 553721 h 1033069"/>
                  <a:gd name="connsiteX6" fmla="*/ 1071154 w 1071154"/>
                  <a:gd name="connsiteY6" fmla="*/ 553721 h 1033069"/>
                  <a:gd name="connsiteX7" fmla="*/ 1071154 w 1071154"/>
                  <a:gd name="connsiteY7" fmla="*/ 791030 h 1033069"/>
                  <a:gd name="connsiteX8" fmla="*/ 1071154 w 1071154"/>
                  <a:gd name="connsiteY8" fmla="*/ 949236 h 1033069"/>
                  <a:gd name="connsiteX9" fmla="*/ 759823 w 1071154"/>
                  <a:gd name="connsiteY9" fmla="*/ 949236 h 1033069"/>
                  <a:gd name="connsiteX10" fmla="*/ 678183 w 1071154"/>
                  <a:gd name="connsiteY10" fmla="*/ 1033069 h 1033069"/>
                  <a:gd name="connsiteX11" fmla="*/ 605246 w 1071154"/>
                  <a:gd name="connsiteY11" fmla="*/ 949236 h 1033069"/>
                  <a:gd name="connsiteX12" fmla="*/ 0 w 1071154"/>
                  <a:gd name="connsiteY12" fmla="*/ 949236 h 1033069"/>
                  <a:gd name="connsiteX13" fmla="*/ 0 w 1071154"/>
                  <a:gd name="connsiteY13" fmla="*/ 791030 h 1033069"/>
                  <a:gd name="connsiteX14" fmla="*/ 0 w 1071154"/>
                  <a:gd name="connsiteY14" fmla="*/ 553721 h 1033069"/>
                  <a:gd name="connsiteX15" fmla="*/ 0 w 1071154"/>
                  <a:gd name="connsiteY15" fmla="*/ 553721 h 1033069"/>
                  <a:gd name="connsiteX16" fmla="*/ 0 w 1071154"/>
                  <a:gd name="connsiteY16" fmla="*/ 0 h 1033069"/>
                  <a:gd name="connsiteX0" fmla="*/ 0 w 1071154"/>
                  <a:gd name="connsiteY0" fmla="*/ 0 h 1033069"/>
                  <a:gd name="connsiteX1" fmla="*/ 178526 w 1071154"/>
                  <a:gd name="connsiteY1" fmla="*/ 0 h 1033069"/>
                  <a:gd name="connsiteX2" fmla="*/ 178526 w 1071154"/>
                  <a:gd name="connsiteY2" fmla="*/ 0 h 1033069"/>
                  <a:gd name="connsiteX3" fmla="*/ 446314 w 1071154"/>
                  <a:gd name="connsiteY3" fmla="*/ 0 h 1033069"/>
                  <a:gd name="connsiteX4" fmla="*/ 1071154 w 1071154"/>
                  <a:gd name="connsiteY4" fmla="*/ 0 h 1033069"/>
                  <a:gd name="connsiteX5" fmla="*/ 1071154 w 1071154"/>
                  <a:gd name="connsiteY5" fmla="*/ 553721 h 1033069"/>
                  <a:gd name="connsiteX6" fmla="*/ 1071154 w 1071154"/>
                  <a:gd name="connsiteY6" fmla="*/ 553721 h 1033069"/>
                  <a:gd name="connsiteX7" fmla="*/ 1071154 w 1071154"/>
                  <a:gd name="connsiteY7" fmla="*/ 791030 h 1033069"/>
                  <a:gd name="connsiteX8" fmla="*/ 1071154 w 1071154"/>
                  <a:gd name="connsiteY8" fmla="*/ 949236 h 1033069"/>
                  <a:gd name="connsiteX9" fmla="*/ 759823 w 1071154"/>
                  <a:gd name="connsiteY9" fmla="*/ 949236 h 1033069"/>
                  <a:gd name="connsiteX10" fmla="*/ 678183 w 1071154"/>
                  <a:gd name="connsiteY10" fmla="*/ 1033069 h 1033069"/>
                  <a:gd name="connsiteX11" fmla="*/ 431074 w 1071154"/>
                  <a:gd name="connsiteY11" fmla="*/ 940530 h 1033069"/>
                  <a:gd name="connsiteX12" fmla="*/ 0 w 1071154"/>
                  <a:gd name="connsiteY12" fmla="*/ 949236 h 1033069"/>
                  <a:gd name="connsiteX13" fmla="*/ 0 w 1071154"/>
                  <a:gd name="connsiteY13" fmla="*/ 791030 h 1033069"/>
                  <a:gd name="connsiteX14" fmla="*/ 0 w 1071154"/>
                  <a:gd name="connsiteY14" fmla="*/ 553721 h 1033069"/>
                  <a:gd name="connsiteX15" fmla="*/ 0 w 1071154"/>
                  <a:gd name="connsiteY15" fmla="*/ 553721 h 1033069"/>
                  <a:gd name="connsiteX16" fmla="*/ 0 w 1071154"/>
                  <a:gd name="connsiteY16" fmla="*/ 0 h 1033069"/>
                  <a:gd name="connsiteX0" fmla="*/ 0 w 1071154"/>
                  <a:gd name="connsiteY0" fmla="*/ 0 h 1033069"/>
                  <a:gd name="connsiteX1" fmla="*/ 178526 w 1071154"/>
                  <a:gd name="connsiteY1" fmla="*/ 0 h 1033069"/>
                  <a:gd name="connsiteX2" fmla="*/ 178526 w 1071154"/>
                  <a:gd name="connsiteY2" fmla="*/ 0 h 1033069"/>
                  <a:gd name="connsiteX3" fmla="*/ 446314 w 1071154"/>
                  <a:gd name="connsiteY3" fmla="*/ 0 h 1033069"/>
                  <a:gd name="connsiteX4" fmla="*/ 1071154 w 1071154"/>
                  <a:gd name="connsiteY4" fmla="*/ 0 h 1033069"/>
                  <a:gd name="connsiteX5" fmla="*/ 1071154 w 1071154"/>
                  <a:gd name="connsiteY5" fmla="*/ 553721 h 1033069"/>
                  <a:gd name="connsiteX6" fmla="*/ 1071154 w 1071154"/>
                  <a:gd name="connsiteY6" fmla="*/ 553721 h 1033069"/>
                  <a:gd name="connsiteX7" fmla="*/ 1071154 w 1071154"/>
                  <a:gd name="connsiteY7" fmla="*/ 791030 h 1033069"/>
                  <a:gd name="connsiteX8" fmla="*/ 1071154 w 1071154"/>
                  <a:gd name="connsiteY8" fmla="*/ 949236 h 1033069"/>
                  <a:gd name="connsiteX9" fmla="*/ 629195 w 1071154"/>
                  <a:gd name="connsiteY9" fmla="*/ 957947 h 1033069"/>
                  <a:gd name="connsiteX10" fmla="*/ 678183 w 1071154"/>
                  <a:gd name="connsiteY10" fmla="*/ 1033069 h 1033069"/>
                  <a:gd name="connsiteX11" fmla="*/ 431074 w 1071154"/>
                  <a:gd name="connsiteY11" fmla="*/ 940530 h 1033069"/>
                  <a:gd name="connsiteX12" fmla="*/ 0 w 1071154"/>
                  <a:gd name="connsiteY12" fmla="*/ 949236 h 1033069"/>
                  <a:gd name="connsiteX13" fmla="*/ 0 w 1071154"/>
                  <a:gd name="connsiteY13" fmla="*/ 791030 h 1033069"/>
                  <a:gd name="connsiteX14" fmla="*/ 0 w 1071154"/>
                  <a:gd name="connsiteY14" fmla="*/ 553721 h 1033069"/>
                  <a:gd name="connsiteX15" fmla="*/ 0 w 1071154"/>
                  <a:gd name="connsiteY15" fmla="*/ 553721 h 1033069"/>
                  <a:gd name="connsiteX16" fmla="*/ 0 w 1071154"/>
                  <a:gd name="connsiteY16" fmla="*/ 0 h 1033069"/>
                  <a:gd name="connsiteX0" fmla="*/ 0 w 1071154"/>
                  <a:gd name="connsiteY0" fmla="*/ 0 h 1033072"/>
                  <a:gd name="connsiteX1" fmla="*/ 178526 w 1071154"/>
                  <a:gd name="connsiteY1" fmla="*/ 0 h 1033072"/>
                  <a:gd name="connsiteX2" fmla="*/ 178526 w 1071154"/>
                  <a:gd name="connsiteY2" fmla="*/ 0 h 1033072"/>
                  <a:gd name="connsiteX3" fmla="*/ 446314 w 1071154"/>
                  <a:gd name="connsiteY3" fmla="*/ 0 h 1033072"/>
                  <a:gd name="connsiteX4" fmla="*/ 1071154 w 1071154"/>
                  <a:gd name="connsiteY4" fmla="*/ 0 h 1033072"/>
                  <a:gd name="connsiteX5" fmla="*/ 1071154 w 1071154"/>
                  <a:gd name="connsiteY5" fmla="*/ 553721 h 1033072"/>
                  <a:gd name="connsiteX6" fmla="*/ 1071154 w 1071154"/>
                  <a:gd name="connsiteY6" fmla="*/ 553721 h 1033072"/>
                  <a:gd name="connsiteX7" fmla="*/ 1071154 w 1071154"/>
                  <a:gd name="connsiteY7" fmla="*/ 791030 h 1033072"/>
                  <a:gd name="connsiteX8" fmla="*/ 1071154 w 1071154"/>
                  <a:gd name="connsiteY8" fmla="*/ 949236 h 1033072"/>
                  <a:gd name="connsiteX9" fmla="*/ 629195 w 1071154"/>
                  <a:gd name="connsiteY9" fmla="*/ 957947 h 1033072"/>
                  <a:gd name="connsiteX10" fmla="*/ 530137 w 1071154"/>
                  <a:gd name="connsiteY10" fmla="*/ 1033072 h 1033072"/>
                  <a:gd name="connsiteX11" fmla="*/ 431074 w 1071154"/>
                  <a:gd name="connsiteY11" fmla="*/ 940530 h 1033072"/>
                  <a:gd name="connsiteX12" fmla="*/ 0 w 1071154"/>
                  <a:gd name="connsiteY12" fmla="*/ 949236 h 1033072"/>
                  <a:gd name="connsiteX13" fmla="*/ 0 w 1071154"/>
                  <a:gd name="connsiteY13" fmla="*/ 791030 h 1033072"/>
                  <a:gd name="connsiteX14" fmla="*/ 0 w 1071154"/>
                  <a:gd name="connsiteY14" fmla="*/ 553721 h 1033072"/>
                  <a:gd name="connsiteX15" fmla="*/ 0 w 1071154"/>
                  <a:gd name="connsiteY15" fmla="*/ 553721 h 1033072"/>
                  <a:gd name="connsiteX16" fmla="*/ 0 w 1071154"/>
                  <a:gd name="connsiteY16" fmla="*/ 0 h 103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1154" h="1033072">
                    <a:moveTo>
                      <a:pt x="0" y="0"/>
                    </a:moveTo>
                    <a:lnTo>
                      <a:pt x="178526" y="0"/>
                    </a:lnTo>
                    <a:lnTo>
                      <a:pt x="178526" y="0"/>
                    </a:lnTo>
                    <a:lnTo>
                      <a:pt x="446314" y="0"/>
                    </a:lnTo>
                    <a:lnTo>
                      <a:pt x="1071154" y="0"/>
                    </a:lnTo>
                    <a:lnTo>
                      <a:pt x="1071154" y="553721"/>
                    </a:lnTo>
                    <a:lnTo>
                      <a:pt x="1071154" y="553721"/>
                    </a:lnTo>
                    <a:lnTo>
                      <a:pt x="1071154" y="791030"/>
                    </a:lnTo>
                    <a:lnTo>
                      <a:pt x="1071154" y="949236"/>
                    </a:lnTo>
                    <a:lnTo>
                      <a:pt x="629195" y="957947"/>
                    </a:lnTo>
                    <a:lnTo>
                      <a:pt x="530137" y="1033072"/>
                    </a:lnTo>
                    <a:lnTo>
                      <a:pt x="431074" y="940530"/>
                    </a:lnTo>
                    <a:lnTo>
                      <a:pt x="0" y="949236"/>
                    </a:lnTo>
                    <a:lnTo>
                      <a:pt x="0" y="791030"/>
                    </a:lnTo>
                    <a:lnTo>
                      <a:pt x="0" y="553721"/>
                    </a:lnTo>
                    <a:lnTo>
                      <a:pt x="0" y="55372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5750" y="2325731"/>
                <a:ext cx="813549" cy="1034720"/>
              </a:xfrm>
              <a:prstGeom prst="rect">
                <a:avLst/>
              </a:prstGeom>
            </p:spPr>
          </p:pic>
        </p:grpSp>
        <p:grpSp>
          <p:nvGrpSpPr>
            <p:cNvPr id="35" name="Группа 34"/>
            <p:cNvGrpSpPr/>
            <p:nvPr/>
          </p:nvGrpSpPr>
          <p:grpSpPr>
            <a:xfrm>
              <a:off x="3610644" y="7190930"/>
              <a:ext cx="1730345" cy="1411272"/>
              <a:chOff x="2967620" y="5131668"/>
              <a:chExt cx="1427425" cy="1164211"/>
            </a:xfrm>
          </p:grpSpPr>
          <p:sp>
            <p:nvSpPr>
              <p:cNvPr id="45" name="Прямоугольная выноска 7"/>
              <p:cNvSpPr/>
              <p:nvPr/>
            </p:nvSpPr>
            <p:spPr>
              <a:xfrm rot="16200000">
                <a:off x="3099227" y="5000061"/>
                <a:ext cx="1164211" cy="1427425"/>
              </a:xfrm>
              <a:custGeom>
                <a:avLst/>
                <a:gdLst>
                  <a:gd name="connsiteX0" fmla="*/ 0 w 1071154"/>
                  <a:gd name="connsiteY0" fmla="*/ 0 h 949236"/>
                  <a:gd name="connsiteX1" fmla="*/ 178526 w 1071154"/>
                  <a:gd name="connsiteY1" fmla="*/ 0 h 949236"/>
                  <a:gd name="connsiteX2" fmla="*/ 178526 w 1071154"/>
                  <a:gd name="connsiteY2" fmla="*/ 0 h 949236"/>
                  <a:gd name="connsiteX3" fmla="*/ 446314 w 1071154"/>
                  <a:gd name="connsiteY3" fmla="*/ 0 h 949236"/>
                  <a:gd name="connsiteX4" fmla="*/ 1071154 w 1071154"/>
                  <a:gd name="connsiteY4" fmla="*/ 0 h 949236"/>
                  <a:gd name="connsiteX5" fmla="*/ 1071154 w 1071154"/>
                  <a:gd name="connsiteY5" fmla="*/ 553721 h 949236"/>
                  <a:gd name="connsiteX6" fmla="*/ 1071154 w 1071154"/>
                  <a:gd name="connsiteY6" fmla="*/ 553721 h 949236"/>
                  <a:gd name="connsiteX7" fmla="*/ 1071154 w 1071154"/>
                  <a:gd name="connsiteY7" fmla="*/ 791030 h 949236"/>
                  <a:gd name="connsiteX8" fmla="*/ 1071154 w 1071154"/>
                  <a:gd name="connsiteY8" fmla="*/ 949236 h 949236"/>
                  <a:gd name="connsiteX9" fmla="*/ 446314 w 1071154"/>
                  <a:gd name="connsiteY9" fmla="*/ 949236 h 949236"/>
                  <a:gd name="connsiteX10" fmla="*/ 329840 w 1071154"/>
                  <a:gd name="connsiteY10" fmla="*/ 1067900 h 949236"/>
                  <a:gd name="connsiteX11" fmla="*/ 178526 w 1071154"/>
                  <a:gd name="connsiteY11" fmla="*/ 949236 h 949236"/>
                  <a:gd name="connsiteX12" fmla="*/ 0 w 1071154"/>
                  <a:gd name="connsiteY12" fmla="*/ 949236 h 949236"/>
                  <a:gd name="connsiteX13" fmla="*/ 0 w 1071154"/>
                  <a:gd name="connsiteY13" fmla="*/ 791030 h 949236"/>
                  <a:gd name="connsiteX14" fmla="*/ 0 w 1071154"/>
                  <a:gd name="connsiteY14" fmla="*/ 553721 h 949236"/>
                  <a:gd name="connsiteX15" fmla="*/ 0 w 1071154"/>
                  <a:gd name="connsiteY15" fmla="*/ 553721 h 949236"/>
                  <a:gd name="connsiteX16" fmla="*/ 0 w 1071154"/>
                  <a:gd name="connsiteY16" fmla="*/ 0 h 949236"/>
                  <a:gd name="connsiteX0" fmla="*/ 0 w 1071154"/>
                  <a:gd name="connsiteY0" fmla="*/ 0 h 1067900"/>
                  <a:gd name="connsiteX1" fmla="*/ 178526 w 1071154"/>
                  <a:gd name="connsiteY1" fmla="*/ 0 h 1067900"/>
                  <a:gd name="connsiteX2" fmla="*/ 178526 w 1071154"/>
                  <a:gd name="connsiteY2" fmla="*/ 0 h 1067900"/>
                  <a:gd name="connsiteX3" fmla="*/ 446314 w 1071154"/>
                  <a:gd name="connsiteY3" fmla="*/ 0 h 1067900"/>
                  <a:gd name="connsiteX4" fmla="*/ 1071154 w 1071154"/>
                  <a:gd name="connsiteY4" fmla="*/ 0 h 1067900"/>
                  <a:gd name="connsiteX5" fmla="*/ 1071154 w 1071154"/>
                  <a:gd name="connsiteY5" fmla="*/ 553721 h 1067900"/>
                  <a:gd name="connsiteX6" fmla="*/ 1071154 w 1071154"/>
                  <a:gd name="connsiteY6" fmla="*/ 553721 h 1067900"/>
                  <a:gd name="connsiteX7" fmla="*/ 1071154 w 1071154"/>
                  <a:gd name="connsiteY7" fmla="*/ 791030 h 1067900"/>
                  <a:gd name="connsiteX8" fmla="*/ 1071154 w 1071154"/>
                  <a:gd name="connsiteY8" fmla="*/ 949236 h 1067900"/>
                  <a:gd name="connsiteX9" fmla="*/ 759823 w 1071154"/>
                  <a:gd name="connsiteY9" fmla="*/ 949236 h 1067900"/>
                  <a:gd name="connsiteX10" fmla="*/ 329840 w 1071154"/>
                  <a:gd name="connsiteY10" fmla="*/ 1067900 h 1067900"/>
                  <a:gd name="connsiteX11" fmla="*/ 178526 w 1071154"/>
                  <a:gd name="connsiteY11" fmla="*/ 949236 h 1067900"/>
                  <a:gd name="connsiteX12" fmla="*/ 0 w 1071154"/>
                  <a:gd name="connsiteY12" fmla="*/ 949236 h 1067900"/>
                  <a:gd name="connsiteX13" fmla="*/ 0 w 1071154"/>
                  <a:gd name="connsiteY13" fmla="*/ 791030 h 1067900"/>
                  <a:gd name="connsiteX14" fmla="*/ 0 w 1071154"/>
                  <a:gd name="connsiteY14" fmla="*/ 553721 h 1067900"/>
                  <a:gd name="connsiteX15" fmla="*/ 0 w 1071154"/>
                  <a:gd name="connsiteY15" fmla="*/ 553721 h 1067900"/>
                  <a:gd name="connsiteX16" fmla="*/ 0 w 1071154"/>
                  <a:gd name="connsiteY16" fmla="*/ 0 h 1067900"/>
                  <a:gd name="connsiteX0" fmla="*/ 0 w 1071154"/>
                  <a:gd name="connsiteY0" fmla="*/ 0 h 1067900"/>
                  <a:gd name="connsiteX1" fmla="*/ 178526 w 1071154"/>
                  <a:gd name="connsiteY1" fmla="*/ 0 h 1067900"/>
                  <a:gd name="connsiteX2" fmla="*/ 178526 w 1071154"/>
                  <a:gd name="connsiteY2" fmla="*/ 0 h 1067900"/>
                  <a:gd name="connsiteX3" fmla="*/ 446314 w 1071154"/>
                  <a:gd name="connsiteY3" fmla="*/ 0 h 1067900"/>
                  <a:gd name="connsiteX4" fmla="*/ 1071154 w 1071154"/>
                  <a:gd name="connsiteY4" fmla="*/ 0 h 1067900"/>
                  <a:gd name="connsiteX5" fmla="*/ 1071154 w 1071154"/>
                  <a:gd name="connsiteY5" fmla="*/ 553721 h 1067900"/>
                  <a:gd name="connsiteX6" fmla="*/ 1071154 w 1071154"/>
                  <a:gd name="connsiteY6" fmla="*/ 553721 h 1067900"/>
                  <a:gd name="connsiteX7" fmla="*/ 1071154 w 1071154"/>
                  <a:gd name="connsiteY7" fmla="*/ 791030 h 1067900"/>
                  <a:gd name="connsiteX8" fmla="*/ 1071154 w 1071154"/>
                  <a:gd name="connsiteY8" fmla="*/ 949236 h 1067900"/>
                  <a:gd name="connsiteX9" fmla="*/ 759823 w 1071154"/>
                  <a:gd name="connsiteY9" fmla="*/ 949236 h 1067900"/>
                  <a:gd name="connsiteX10" fmla="*/ 329840 w 1071154"/>
                  <a:gd name="connsiteY10" fmla="*/ 1067900 h 1067900"/>
                  <a:gd name="connsiteX11" fmla="*/ 605246 w 1071154"/>
                  <a:gd name="connsiteY11" fmla="*/ 949236 h 1067900"/>
                  <a:gd name="connsiteX12" fmla="*/ 0 w 1071154"/>
                  <a:gd name="connsiteY12" fmla="*/ 949236 h 1067900"/>
                  <a:gd name="connsiteX13" fmla="*/ 0 w 1071154"/>
                  <a:gd name="connsiteY13" fmla="*/ 791030 h 1067900"/>
                  <a:gd name="connsiteX14" fmla="*/ 0 w 1071154"/>
                  <a:gd name="connsiteY14" fmla="*/ 553721 h 1067900"/>
                  <a:gd name="connsiteX15" fmla="*/ 0 w 1071154"/>
                  <a:gd name="connsiteY15" fmla="*/ 553721 h 1067900"/>
                  <a:gd name="connsiteX16" fmla="*/ 0 w 1071154"/>
                  <a:gd name="connsiteY16" fmla="*/ 0 h 1067900"/>
                  <a:gd name="connsiteX0" fmla="*/ 0 w 1071154"/>
                  <a:gd name="connsiteY0" fmla="*/ 0 h 1102735"/>
                  <a:gd name="connsiteX1" fmla="*/ 178526 w 1071154"/>
                  <a:gd name="connsiteY1" fmla="*/ 0 h 1102735"/>
                  <a:gd name="connsiteX2" fmla="*/ 178526 w 1071154"/>
                  <a:gd name="connsiteY2" fmla="*/ 0 h 1102735"/>
                  <a:gd name="connsiteX3" fmla="*/ 446314 w 1071154"/>
                  <a:gd name="connsiteY3" fmla="*/ 0 h 1102735"/>
                  <a:gd name="connsiteX4" fmla="*/ 1071154 w 1071154"/>
                  <a:gd name="connsiteY4" fmla="*/ 0 h 1102735"/>
                  <a:gd name="connsiteX5" fmla="*/ 1071154 w 1071154"/>
                  <a:gd name="connsiteY5" fmla="*/ 553721 h 1102735"/>
                  <a:gd name="connsiteX6" fmla="*/ 1071154 w 1071154"/>
                  <a:gd name="connsiteY6" fmla="*/ 553721 h 1102735"/>
                  <a:gd name="connsiteX7" fmla="*/ 1071154 w 1071154"/>
                  <a:gd name="connsiteY7" fmla="*/ 791030 h 1102735"/>
                  <a:gd name="connsiteX8" fmla="*/ 1071154 w 1071154"/>
                  <a:gd name="connsiteY8" fmla="*/ 949236 h 1102735"/>
                  <a:gd name="connsiteX9" fmla="*/ 759823 w 1071154"/>
                  <a:gd name="connsiteY9" fmla="*/ 949236 h 1102735"/>
                  <a:gd name="connsiteX10" fmla="*/ 599806 w 1071154"/>
                  <a:gd name="connsiteY10" fmla="*/ 1102735 h 1102735"/>
                  <a:gd name="connsiteX11" fmla="*/ 605246 w 1071154"/>
                  <a:gd name="connsiteY11" fmla="*/ 949236 h 1102735"/>
                  <a:gd name="connsiteX12" fmla="*/ 0 w 1071154"/>
                  <a:gd name="connsiteY12" fmla="*/ 949236 h 1102735"/>
                  <a:gd name="connsiteX13" fmla="*/ 0 w 1071154"/>
                  <a:gd name="connsiteY13" fmla="*/ 791030 h 1102735"/>
                  <a:gd name="connsiteX14" fmla="*/ 0 w 1071154"/>
                  <a:gd name="connsiteY14" fmla="*/ 553721 h 1102735"/>
                  <a:gd name="connsiteX15" fmla="*/ 0 w 1071154"/>
                  <a:gd name="connsiteY15" fmla="*/ 553721 h 1102735"/>
                  <a:gd name="connsiteX16" fmla="*/ 0 w 1071154"/>
                  <a:gd name="connsiteY16" fmla="*/ 0 h 1102735"/>
                  <a:gd name="connsiteX0" fmla="*/ 0 w 1071154"/>
                  <a:gd name="connsiteY0" fmla="*/ 0 h 1102738"/>
                  <a:gd name="connsiteX1" fmla="*/ 178526 w 1071154"/>
                  <a:gd name="connsiteY1" fmla="*/ 0 h 1102738"/>
                  <a:gd name="connsiteX2" fmla="*/ 178526 w 1071154"/>
                  <a:gd name="connsiteY2" fmla="*/ 0 h 1102738"/>
                  <a:gd name="connsiteX3" fmla="*/ 446314 w 1071154"/>
                  <a:gd name="connsiteY3" fmla="*/ 0 h 1102738"/>
                  <a:gd name="connsiteX4" fmla="*/ 1071154 w 1071154"/>
                  <a:gd name="connsiteY4" fmla="*/ 0 h 1102738"/>
                  <a:gd name="connsiteX5" fmla="*/ 1071154 w 1071154"/>
                  <a:gd name="connsiteY5" fmla="*/ 553721 h 1102738"/>
                  <a:gd name="connsiteX6" fmla="*/ 1071154 w 1071154"/>
                  <a:gd name="connsiteY6" fmla="*/ 553721 h 1102738"/>
                  <a:gd name="connsiteX7" fmla="*/ 1071154 w 1071154"/>
                  <a:gd name="connsiteY7" fmla="*/ 791030 h 1102738"/>
                  <a:gd name="connsiteX8" fmla="*/ 1071154 w 1071154"/>
                  <a:gd name="connsiteY8" fmla="*/ 949236 h 1102738"/>
                  <a:gd name="connsiteX9" fmla="*/ 759823 w 1071154"/>
                  <a:gd name="connsiteY9" fmla="*/ 949236 h 1102738"/>
                  <a:gd name="connsiteX10" fmla="*/ 686892 w 1071154"/>
                  <a:gd name="connsiteY10" fmla="*/ 1102738 h 1102738"/>
                  <a:gd name="connsiteX11" fmla="*/ 605246 w 1071154"/>
                  <a:gd name="connsiteY11" fmla="*/ 949236 h 1102738"/>
                  <a:gd name="connsiteX12" fmla="*/ 0 w 1071154"/>
                  <a:gd name="connsiteY12" fmla="*/ 949236 h 1102738"/>
                  <a:gd name="connsiteX13" fmla="*/ 0 w 1071154"/>
                  <a:gd name="connsiteY13" fmla="*/ 791030 h 1102738"/>
                  <a:gd name="connsiteX14" fmla="*/ 0 w 1071154"/>
                  <a:gd name="connsiteY14" fmla="*/ 553721 h 1102738"/>
                  <a:gd name="connsiteX15" fmla="*/ 0 w 1071154"/>
                  <a:gd name="connsiteY15" fmla="*/ 553721 h 1102738"/>
                  <a:gd name="connsiteX16" fmla="*/ 0 w 1071154"/>
                  <a:gd name="connsiteY16" fmla="*/ 0 h 1102738"/>
                  <a:gd name="connsiteX0" fmla="*/ 0 w 1071154"/>
                  <a:gd name="connsiteY0" fmla="*/ 0 h 1033069"/>
                  <a:gd name="connsiteX1" fmla="*/ 178526 w 1071154"/>
                  <a:gd name="connsiteY1" fmla="*/ 0 h 1033069"/>
                  <a:gd name="connsiteX2" fmla="*/ 178526 w 1071154"/>
                  <a:gd name="connsiteY2" fmla="*/ 0 h 1033069"/>
                  <a:gd name="connsiteX3" fmla="*/ 446314 w 1071154"/>
                  <a:gd name="connsiteY3" fmla="*/ 0 h 1033069"/>
                  <a:gd name="connsiteX4" fmla="*/ 1071154 w 1071154"/>
                  <a:gd name="connsiteY4" fmla="*/ 0 h 1033069"/>
                  <a:gd name="connsiteX5" fmla="*/ 1071154 w 1071154"/>
                  <a:gd name="connsiteY5" fmla="*/ 553721 h 1033069"/>
                  <a:gd name="connsiteX6" fmla="*/ 1071154 w 1071154"/>
                  <a:gd name="connsiteY6" fmla="*/ 553721 h 1033069"/>
                  <a:gd name="connsiteX7" fmla="*/ 1071154 w 1071154"/>
                  <a:gd name="connsiteY7" fmla="*/ 791030 h 1033069"/>
                  <a:gd name="connsiteX8" fmla="*/ 1071154 w 1071154"/>
                  <a:gd name="connsiteY8" fmla="*/ 949236 h 1033069"/>
                  <a:gd name="connsiteX9" fmla="*/ 759823 w 1071154"/>
                  <a:gd name="connsiteY9" fmla="*/ 949236 h 1033069"/>
                  <a:gd name="connsiteX10" fmla="*/ 678183 w 1071154"/>
                  <a:gd name="connsiteY10" fmla="*/ 1033069 h 1033069"/>
                  <a:gd name="connsiteX11" fmla="*/ 605246 w 1071154"/>
                  <a:gd name="connsiteY11" fmla="*/ 949236 h 1033069"/>
                  <a:gd name="connsiteX12" fmla="*/ 0 w 1071154"/>
                  <a:gd name="connsiteY12" fmla="*/ 949236 h 1033069"/>
                  <a:gd name="connsiteX13" fmla="*/ 0 w 1071154"/>
                  <a:gd name="connsiteY13" fmla="*/ 791030 h 1033069"/>
                  <a:gd name="connsiteX14" fmla="*/ 0 w 1071154"/>
                  <a:gd name="connsiteY14" fmla="*/ 553721 h 1033069"/>
                  <a:gd name="connsiteX15" fmla="*/ 0 w 1071154"/>
                  <a:gd name="connsiteY15" fmla="*/ 553721 h 1033069"/>
                  <a:gd name="connsiteX16" fmla="*/ 0 w 1071154"/>
                  <a:gd name="connsiteY16" fmla="*/ 0 h 1033069"/>
                  <a:gd name="connsiteX0" fmla="*/ 0 w 1071154"/>
                  <a:gd name="connsiteY0" fmla="*/ 0 h 1033069"/>
                  <a:gd name="connsiteX1" fmla="*/ 178526 w 1071154"/>
                  <a:gd name="connsiteY1" fmla="*/ 0 h 1033069"/>
                  <a:gd name="connsiteX2" fmla="*/ 178526 w 1071154"/>
                  <a:gd name="connsiteY2" fmla="*/ 0 h 1033069"/>
                  <a:gd name="connsiteX3" fmla="*/ 446314 w 1071154"/>
                  <a:gd name="connsiteY3" fmla="*/ 0 h 1033069"/>
                  <a:gd name="connsiteX4" fmla="*/ 1071154 w 1071154"/>
                  <a:gd name="connsiteY4" fmla="*/ 0 h 1033069"/>
                  <a:gd name="connsiteX5" fmla="*/ 1071154 w 1071154"/>
                  <a:gd name="connsiteY5" fmla="*/ 553721 h 1033069"/>
                  <a:gd name="connsiteX6" fmla="*/ 1071154 w 1071154"/>
                  <a:gd name="connsiteY6" fmla="*/ 553721 h 1033069"/>
                  <a:gd name="connsiteX7" fmla="*/ 1071154 w 1071154"/>
                  <a:gd name="connsiteY7" fmla="*/ 791030 h 1033069"/>
                  <a:gd name="connsiteX8" fmla="*/ 1071154 w 1071154"/>
                  <a:gd name="connsiteY8" fmla="*/ 949236 h 1033069"/>
                  <a:gd name="connsiteX9" fmla="*/ 759823 w 1071154"/>
                  <a:gd name="connsiteY9" fmla="*/ 949236 h 1033069"/>
                  <a:gd name="connsiteX10" fmla="*/ 678183 w 1071154"/>
                  <a:gd name="connsiteY10" fmla="*/ 1033069 h 1033069"/>
                  <a:gd name="connsiteX11" fmla="*/ 431074 w 1071154"/>
                  <a:gd name="connsiteY11" fmla="*/ 940530 h 1033069"/>
                  <a:gd name="connsiteX12" fmla="*/ 0 w 1071154"/>
                  <a:gd name="connsiteY12" fmla="*/ 949236 h 1033069"/>
                  <a:gd name="connsiteX13" fmla="*/ 0 w 1071154"/>
                  <a:gd name="connsiteY13" fmla="*/ 791030 h 1033069"/>
                  <a:gd name="connsiteX14" fmla="*/ 0 w 1071154"/>
                  <a:gd name="connsiteY14" fmla="*/ 553721 h 1033069"/>
                  <a:gd name="connsiteX15" fmla="*/ 0 w 1071154"/>
                  <a:gd name="connsiteY15" fmla="*/ 553721 h 1033069"/>
                  <a:gd name="connsiteX16" fmla="*/ 0 w 1071154"/>
                  <a:gd name="connsiteY16" fmla="*/ 0 h 1033069"/>
                  <a:gd name="connsiteX0" fmla="*/ 0 w 1071154"/>
                  <a:gd name="connsiteY0" fmla="*/ 0 h 1033069"/>
                  <a:gd name="connsiteX1" fmla="*/ 178526 w 1071154"/>
                  <a:gd name="connsiteY1" fmla="*/ 0 h 1033069"/>
                  <a:gd name="connsiteX2" fmla="*/ 178526 w 1071154"/>
                  <a:gd name="connsiteY2" fmla="*/ 0 h 1033069"/>
                  <a:gd name="connsiteX3" fmla="*/ 446314 w 1071154"/>
                  <a:gd name="connsiteY3" fmla="*/ 0 h 1033069"/>
                  <a:gd name="connsiteX4" fmla="*/ 1071154 w 1071154"/>
                  <a:gd name="connsiteY4" fmla="*/ 0 h 1033069"/>
                  <a:gd name="connsiteX5" fmla="*/ 1071154 w 1071154"/>
                  <a:gd name="connsiteY5" fmla="*/ 553721 h 1033069"/>
                  <a:gd name="connsiteX6" fmla="*/ 1071154 w 1071154"/>
                  <a:gd name="connsiteY6" fmla="*/ 553721 h 1033069"/>
                  <a:gd name="connsiteX7" fmla="*/ 1071154 w 1071154"/>
                  <a:gd name="connsiteY7" fmla="*/ 791030 h 1033069"/>
                  <a:gd name="connsiteX8" fmla="*/ 1071154 w 1071154"/>
                  <a:gd name="connsiteY8" fmla="*/ 949236 h 1033069"/>
                  <a:gd name="connsiteX9" fmla="*/ 629195 w 1071154"/>
                  <a:gd name="connsiteY9" fmla="*/ 957947 h 1033069"/>
                  <a:gd name="connsiteX10" fmla="*/ 678183 w 1071154"/>
                  <a:gd name="connsiteY10" fmla="*/ 1033069 h 1033069"/>
                  <a:gd name="connsiteX11" fmla="*/ 431074 w 1071154"/>
                  <a:gd name="connsiteY11" fmla="*/ 940530 h 1033069"/>
                  <a:gd name="connsiteX12" fmla="*/ 0 w 1071154"/>
                  <a:gd name="connsiteY12" fmla="*/ 949236 h 1033069"/>
                  <a:gd name="connsiteX13" fmla="*/ 0 w 1071154"/>
                  <a:gd name="connsiteY13" fmla="*/ 791030 h 1033069"/>
                  <a:gd name="connsiteX14" fmla="*/ 0 w 1071154"/>
                  <a:gd name="connsiteY14" fmla="*/ 553721 h 1033069"/>
                  <a:gd name="connsiteX15" fmla="*/ 0 w 1071154"/>
                  <a:gd name="connsiteY15" fmla="*/ 553721 h 1033069"/>
                  <a:gd name="connsiteX16" fmla="*/ 0 w 1071154"/>
                  <a:gd name="connsiteY16" fmla="*/ 0 h 1033069"/>
                  <a:gd name="connsiteX0" fmla="*/ 0 w 1071154"/>
                  <a:gd name="connsiteY0" fmla="*/ 0 h 1033072"/>
                  <a:gd name="connsiteX1" fmla="*/ 178526 w 1071154"/>
                  <a:gd name="connsiteY1" fmla="*/ 0 h 1033072"/>
                  <a:gd name="connsiteX2" fmla="*/ 178526 w 1071154"/>
                  <a:gd name="connsiteY2" fmla="*/ 0 h 1033072"/>
                  <a:gd name="connsiteX3" fmla="*/ 446314 w 1071154"/>
                  <a:gd name="connsiteY3" fmla="*/ 0 h 1033072"/>
                  <a:gd name="connsiteX4" fmla="*/ 1071154 w 1071154"/>
                  <a:gd name="connsiteY4" fmla="*/ 0 h 1033072"/>
                  <a:gd name="connsiteX5" fmla="*/ 1071154 w 1071154"/>
                  <a:gd name="connsiteY5" fmla="*/ 553721 h 1033072"/>
                  <a:gd name="connsiteX6" fmla="*/ 1071154 w 1071154"/>
                  <a:gd name="connsiteY6" fmla="*/ 553721 h 1033072"/>
                  <a:gd name="connsiteX7" fmla="*/ 1071154 w 1071154"/>
                  <a:gd name="connsiteY7" fmla="*/ 791030 h 1033072"/>
                  <a:gd name="connsiteX8" fmla="*/ 1071154 w 1071154"/>
                  <a:gd name="connsiteY8" fmla="*/ 949236 h 1033072"/>
                  <a:gd name="connsiteX9" fmla="*/ 629195 w 1071154"/>
                  <a:gd name="connsiteY9" fmla="*/ 957947 h 1033072"/>
                  <a:gd name="connsiteX10" fmla="*/ 530137 w 1071154"/>
                  <a:gd name="connsiteY10" fmla="*/ 1033072 h 1033072"/>
                  <a:gd name="connsiteX11" fmla="*/ 431074 w 1071154"/>
                  <a:gd name="connsiteY11" fmla="*/ 940530 h 1033072"/>
                  <a:gd name="connsiteX12" fmla="*/ 0 w 1071154"/>
                  <a:gd name="connsiteY12" fmla="*/ 949236 h 1033072"/>
                  <a:gd name="connsiteX13" fmla="*/ 0 w 1071154"/>
                  <a:gd name="connsiteY13" fmla="*/ 791030 h 1033072"/>
                  <a:gd name="connsiteX14" fmla="*/ 0 w 1071154"/>
                  <a:gd name="connsiteY14" fmla="*/ 553721 h 1033072"/>
                  <a:gd name="connsiteX15" fmla="*/ 0 w 1071154"/>
                  <a:gd name="connsiteY15" fmla="*/ 553721 h 1033072"/>
                  <a:gd name="connsiteX16" fmla="*/ 0 w 1071154"/>
                  <a:gd name="connsiteY16" fmla="*/ 0 h 103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1154" h="1033072">
                    <a:moveTo>
                      <a:pt x="0" y="0"/>
                    </a:moveTo>
                    <a:lnTo>
                      <a:pt x="178526" y="0"/>
                    </a:lnTo>
                    <a:lnTo>
                      <a:pt x="178526" y="0"/>
                    </a:lnTo>
                    <a:lnTo>
                      <a:pt x="446314" y="0"/>
                    </a:lnTo>
                    <a:lnTo>
                      <a:pt x="1071154" y="0"/>
                    </a:lnTo>
                    <a:lnTo>
                      <a:pt x="1071154" y="553721"/>
                    </a:lnTo>
                    <a:lnTo>
                      <a:pt x="1071154" y="553721"/>
                    </a:lnTo>
                    <a:lnTo>
                      <a:pt x="1071154" y="791030"/>
                    </a:lnTo>
                    <a:lnTo>
                      <a:pt x="1071154" y="949236"/>
                    </a:lnTo>
                    <a:lnTo>
                      <a:pt x="629195" y="957947"/>
                    </a:lnTo>
                    <a:lnTo>
                      <a:pt x="530137" y="1033072"/>
                    </a:lnTo>
                    <a:lnTo>
                      <a:pt x="431074" y="940530"/>
                    </a:lnTo>
                    <a:lnTo>
                      <a:pt x="0" y="949236"/>
                    </a:lnTo>
                    <a:lnTo>
                      <a:pt x="0" y="791030"/>
                    </a:lnTo>
                    <a:lnTo>
                      <a:pt x="0" y="553721"/>
                    </a:lnTo>
                    <a:lnTo>
                      <a:pt x="0" y="55372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4655" y="5221149"/>
                <a:ext cx="1249526" cy="985247"/>
              </a:xfrm>
              <a:prstGeom prst="rect">
                <a:avLst/>
              </a:prstGeom>
            </p:spPr>
          </p:pic>
        </p:grpSp>
        <p:grpSp>
          <p:nvGrpSpPr>
            <p:cNvPr id="36" name="Группа 35"/>
            <p:cNvGrpSpPr/>
            <p:nvPr/>
          </p:nvGrpSpPr>
          <p:grpSpPr>
            <a:xfrm>
              <a:off x="5428854" y="7190929"/>
              <a:ext cx="1730345" cy="1411272"/>
              <a:chOff x="4283877" y="2255263"/>
              <a:chExt cx="1346016" cy="1164211"/>
            </a:xfrm>
          </p:grpSpPr>
          <p:sp>
            <p:nvSpPr>
              <p:cNvPr id="43" name="Прямоугольная выноска 7"/>
              <p:cNvSpPr/>
              <p:nvPr/>
            </p:nvSpPr>
            <p:spPr>
              <a:xfrm rot="16200000">
                <a:off x="4374779" y="2164361"/>
                <a:ext cx="1164211" cy="1346016"/>
              </a:xfrm>
              <a:custGeom>
                <a:avLst/>
                <a:gdLst>
                  <a:gd name="connsiteX0" fmla="*/ 0 w 1071154"/>
                  <a:gd name="connsiteY0" fmla="*/ 0 h 949236"/>
                  <a:gd name="connsiteX1" fmla="*/ 178526 w 1071154"/>
                  <a:gd name="connsiteY1" fmla="*/ 0 h 949236"/>
                  <a:gd name="connsiteX2" fmla="*/ 178526 w 1071154"/>
                  <a:gd name="connsiteY2" fmla="*/ 0 h 949236"/>
                  <a:gd name="connsiteX3" fmla="*/ 446314 w 1071154"/>
                  <a:gd name="connsiteY3" fmla="*/ 0 h 949236"/>
                  <a:gd name="connsiteX4" fmla="*/ 1071154 w 1071154"/>
                  <a:gd name="connsiteY4" fmla="*/ 0 h 949236"/>
                  <a:gd name="connsiteX5" fmla="*/ 1071154 w 1071154"/>
                  <a:gd name="connsiteY5" fmla="*/ 553721 h 949236"/>
                  <a:gd name="connsiteX6" fmla="*/ 1071154 w 1071154"/>
                  <a:gd name="connsiteY6" fmla="*/ 553721 h 949236"/>
                  <a:gd name="connsiteX7" fmla="*/ 1071154 w 1071154"/>
                  <a:gd name="connsiteY7" fmla="*/ 791030 h 949236"/>
                  <a:gd name="connsiteX8" fmla="*/ 1071154 w 1071154"/>
                  <a:gd name="connsiteY8" fmla="*/ 949236 h 949236"/>
                  <a:gd name="connsiteX9" fmla="*/ 446314 w 1071154"/>
                  <a:gd name="connsiteY9" fmla="*/ 949236 h 949236"/>
                  <a:gd name="connsiteX10" fmla="*/ 329840 w 1071154"/>
                  <a:gd name="connsiteY10" fmla="*/ 1067900 h 949236"/>
                  <a:gd name="connsiteX11" fmla="*/ 178526 w 1071154"/>
                  <a:gd name="connsiteY11" fmla="*/ 949236 h 949236"/>
                  <a:gd name="connsiteX12" fmla="*/ 0 w 1071154"/>
                  <a:gd name="connsiteY12" fmla="*/ 949236 h 949236"/>
                  <a:gd name="connsiteX13" fmla="*/ 0 w 1071154"/>
                  <a:gd name="connsiteY13" fmla="*/ 791030 h 949236"/>
                  <a:gd name="connsiteX14" fmla="*/ 0 w 1071154"/>
                  <a:gd name="connsiteY14" fmla="*/ 553721 h 949236"/>
                  <a:gd name="connsiteX15" fmla="*/ 0 w 1071154"/>
                  <a:gd name="connsiteY15" fmla="*/ 553721 h 949236"/>
                  <a:gd name="connsiteX16" fmla="*/ 0 w 1071154"/>
                  <a:gd name="connsiteY16" fmla="*/ 0 h 949236"/>
                  <a:gd name="connsiteX0" fmla="*/ 0 w 1071154"/>
                  <a:gd name="connsiteY0" fmla="*/ 0 h 1067900"/>
                  <a:gd name="connsiteX1" fmla="*/ 178526 w 1071154"/>
                  <a:gd name="connsiteY1" fmla="*/ 0 h 1067900"/>
                  <a:gd name="connsiteX2" fmla="*/ 178526 w 1071154"/>
                  <a:gd name="connsiteY2" fmla="*/ 0 h 1067900"/>
                  <a:gd name="connsiteX3" fmla="*/ 446314 w 1071154"/>
                  <a:gd name="connsiteY3" fmla="*/ 0 h 1067900"/>
                  <a:gd name="connsiteX4" fmla="*/ 1071154 w 1071154"/>
                  <a:gd name="connsiteY4" fmla="*/ 0 h 1067900"/>
                  <a:gd name="connsiteX5" fmla="*/ 1071154 w 1071154"/>
                  <a:gd name="connsiteY5" fmla="*/ 553721 h 1067900"/>
                  <a:gd name="connsiteX6" fmla="*/ 1071154 w 1071154"/>
                  <a:gd name="connsiteY6" fmla="*/ 553721 h 1067900"/>
                  <a:gd name="connsiteX7" fmla="*/ 1071154 w 1071154"/>
                  <a:gd name="connsiteY7" fmla="*/ 791030 h 1067900"/>
                  <a:gd name="connsiteX8" fmla="*/ 1071154 w 1071154"/>
                  <a:gd name="connsiteY8" fmla="*/ 949236 h 1067900"/>
                  <a:gd name="connsiteX9" fmla="*/ 759823 w 1071154"/>
                  <a:gd name="connsiteY9" fmla="*/ 949236 h 1067900"/>
                  <a:gd name="connsiteX10" fmla="*/ 329840 w 1071154"/>
                  <a:gd name="connsiteY10" fmla="*/ 1067900 h 1067900"/>
                  <a:gd name="connsiteX11" fmla="*/ 178526 w 1071154"/>
                  <a:gd name="connsiteY11" fmla="*/ 949236 h 1067900"/>
                  <a:gd name="connsiteX12" fmla="*/ 0 w 1071154"/>
                  <a:gd name="connsiteY12" fmla="*/ 949236 h 1067900"/>
                  <a:gd name="connsiteX13" fmla="*/ 0 w 1071154"/>
                  <a:gd name="connsiteY13" fmla="*/ 791030 h 1067900"/>
                  <a:gd name="connsiteX14" fmla="*/ 0 w 1071154"/>
                  <a:gd name="connsiteY14" fmla="*/ 553721 h 1067900"/>
                  <a:gd name="connsiteX15" fmla="*/ 0 w 1071154"/>
                  <a:gd name="connsiteY15" fmla="*/ 553721 h 1067900"/>
                  <a:gd name="connsiteX16" fmla="*/ 0 w 1071154"/>
                  <a:gd name="connsiteY16" fmla="*/ 0 h 1067900"/>
                  <a:gd name="connsiteX0" fmla="*/ 0 w 1071154"/>
                  <a:gd name="connsiteY0" fmla="*/ 0 h 1067900"/>
                  <a:gd name="connsiteX1" fmla="*/ 178526 w 1071154"/>
                  <a:gd name="connsiteY1" fmla="*/ 0 h 1067900"/>
                  <a:gd name="connsiteX2" fmla="*/ 178526 w 1071154"/>
                  <a:gd name="connsiteY2" fmla="*/ 0 h 1067900"/>
                  <a:gd name="connsiteX3" fmla="*/ 446314 w 1071154"/>
                  <a:gd name="connsiteY3" fmla="*/ 0 h 1067900"/>
                  <a:gd name="connsiteX4" fmla="*/ 1071154 w 1071154"/>
                  <a:gd name="connsiteY4" fmla="*/ 0 h 1067900"/>
                  <a:gd name="connsiteX5" fmla="*/ 1071154 w 1071154"/>
                  <a:gd name="connsiteY5" fmla="*/ 553721 h 1067900"/>
                  <a:gd name="connsiteX6" fmla="*/ 1071154 w 1071154"/>
                  <a:gd name="connsiteY6" fmla="*/ 553721 h 1067900"/>
                  <a:gd name="connsiteX7" fmla="*/ 1071154 w 1071154"/>
                  <a:gd name="connsiteY7" fmla="*/ 791030 h 1067900"/>
                  <a:gd name="connsiteX8" fmla="*/ 1071154 w 1071154"/>
                  <a:gd name="connsiteY8" fmla="*/ 949236 h 1067900"/>
                  <a:gd name="connsiteX9" fmla="*/ 759823 w 1071154"/>
                  <a:gd name="connsiteY9" fmla="*/ 949236 h 1067900"/>
                  <a:gd name="connsiteX10" fmla="*/ 329840 w 1071154"/>
                  <a:gd name="connsiteY10" fmla="*/ 1067900 h 1067900"/>
                  <a:gd name="connsiteX11" fmla="*/ 605246 w 1071154"/>
                  <a:gd name="connsiteY11" fmla="*/ 949236 h 1067900"/>
                  <a:gd name="connsiteX12" fmla="*/ 0 w 1071154"/>
                  <a:gd name="connsiteY12" fmla="*/ 949236 h 1067900"/>
                  <a:gd name="connsiteX13" fmla="*/ 0 w 1071154"/>
                  <a:gd name="connsiteY13" fmla="*/ 791030 h 1067900"/>
                  <a:gd name="connsiteX14" fmla="*/ 0 w 1071154"/>
                  <a:gd name="connsiteY14" fmla="*/ 553721 h 1067900"/>
                  <a:gd name="connsiteX15" fmla="*/ 0 w 1071154"/>
                  <a:gd name="connsiteY15" fmla="*/ 553721 h 1067900"/>
                  <a:gd name="connsiteX16" fmla="*/ 0 w 1071154"/>
                  <a:gd name="connsiteY16" fmla="*/ 0 h 1067900"/>
                  <a:gd name="connsiteX0" fmla="*/ 0 w 1071154"/>
                  <a:gd name="connsiteY0" fmla="*/ 0 h 1102735"/>
                  <a:gd name="connsiteX1" fmla="*/ 178526 w 1071154"/>
                  <a:gd name="connsiteY1" fmla="*/ 0 h 1102735"/>
                  <a:gd name="connsiteX2" fmla="*/ 178526 w 1071154"/>
                  <a:gd name="connsiteY2" fmla="*/ 0 h 1102735"/>
                  <a:gd name="connsiteX3" fmla="*/ 446314 w 1071154"/>
                  <a:gd name="connsiteY3" fmla="*/ 0 h 1102735"/>
                  <a:gd name="connsiteX4" fmla="*/ 1071154 w 1071154"/>
                  <a:gd name="connsiteY4" fmla="*/ 0 h 1102735"/>
                  <a:gd name="connsiteX5" fmla="*/ 1071154 w 1071154"/>
                  <a:gd name="connsiteY5" fmla="*/ 553721 h 1102735"/>
                  <a:gd name="connsiteX6" fmla="*/ 1071154 w 1071154"/>
                  <a:gd name="connsiteY6" fmla="*/ 553721 h 1102735"/>
                  <a:gd name="connsiteX7" fmla="*/ 1071154 w 1071154"/>
                  <a:gd name="connsiteY7" fmla="*/ 791030 h 1102735"/>
                  <a:gd name="connsiteX8" fmla="*/ 1071154 w 1071154"/>
                  <a:gd name="connsiteY8" fmla="*/ 949236 h 1102735"/>
                  <a:gd name="connsiteX9" fmla="*/ 759823 w 1071154"/>
                  <a:gd name="connsiteY9" fmla="*/ 949236 h 1102735"/>
                  <a:gd name="connsiteX10" fmla="*/ 599806 w 1071154"/>
                  <a:gd name="connsiteY10" fmla="*/ 1102735 h 1102735"/>
                  <a:gd name="connsiteX11" fmla="*/ 605246 w 1071154"/>
                  <a:gd name="connsiteY11" fmla="*/ 949236 h 1102735"/>
                  <a:gd name="connsiteX12" fmla="*/ 0 w 1071154"/>
                  <a:gd name="connsiteY12" fmla="*/ 949236 h 1102735"/>
                  <a:gd name="connsiteX13" fmla="*/ 0 w 1071154"/>
                  <a:gd name="connsiteY13" fmla="*/ 791030 h 1102735"/>
                  <a:gd name="connsiteX14" fmla="*/ 0 w 1071154"/>
                  <a:gd name="connsiteY14" fmla="*/ 553721 h 1102735"/>
                  <a:gd name="connsiteX15" fmla="*/ 0 w 1071154"/>
                  <a:gd name="connsiteY15" fmla="*/ 553721 h 1102735"/>
                  <a:gd name="connsiteX16" fmla="*/ 0 w 1071154"/>
                  <a:gd name="connsiteY16" fmla="*/ 0 h 1102735"/>
                  <a:gd name="connsiteX0" fmla="*/ 0 w 1071154"/>
                  <a:gd name="connsiteY0" fmla="*/ 0 h 1102738"/>
                  <a:gd name="connsiteX1" fmla="*/ 178526 w 1071154"/>
                  <a:gd name="connsiteY1" fmla="*/ 0 h 1102738"/>
                  <a:gd name="connsiteX2" fmla="*/ 178526 w 1071154"/>
                  <a:gd name="connsiteY2" fmla="*/ 0 h 1102738"/>
                  <a:gd name="connsiteX3" fmla="*/ 446314 w 1071154"/>
                  <a:gd name="connsiteY3" fmla="*/ 0 h 1102738"/>
                  <a:gd name="connsiteX4" fmla="*/ 1071154 w 1071154"/>
                  <a:gd name="connsiteY4" fmla="*/ 0 h 1102738"/>
                  <a:gd name="connsiteX5" fmla="*/ 1071154 w 1071154"/>
                  <a:gd name="connsiteY5" fmla="*/ 553721 h 1102738"/>
                  <a:gd name="connsiteX6" fmla="*/ 1071154 w 1071154"/>
                  <a:gd name="connsiteY6" fmla="*/ 553721 h 1102738"/>
                  <a:gd name="connsiteX7" fmla="*/ 1071154 w 1071154"/>
                  <a:gd name="connsiteY7" fmla="*/ 791030 h 1102738"/>
                  <a:gd name="connsiteX8" fmla="*/ 1071154 w 1071154"/>
                  <a:gd name="connsiteY8" fmla="*/ 949236 h 1102738"/>
                  <a:gd name="connsiteX9" fmla="*/ 759823 w 1071154"/>
                  <a:gd name="connsiteY9" fmla="*/ 949236 h 1102738"/>
                  <a:gd name="connsiteX10" fmla="*/ 686892 w 1071154"/>
                  <a:gd name="connsiteY10" fmla="*/ 1102738 h 1102738"/>
                  <a:gd name="connsiteX11" fmla="*/ 605246 w 1071154"/>
                  <a:gd name="connsiteY11" fmla="*/ 949236 h 1102738"/>
                  <a:gd name="connsiteX12" fmla="*/ 0 w 1071154"/>
                  <a:gd name="connsiteY12" fmla="*/ 949236 h 1102738"/>
                  <a:gd name="connsiteX13" fmla="*/ 0 w 1071154"/>
                  <a:gd name="connsiteY13" fmla="*/ 791030 h 1102738"/>
                  <a:gd name="connsiteX14" fmla="*/ 0 w 1071154"/>
                  <a:gd name="connsiteY14" fmla="*/ 553721 h 1102738"/>
                  <a:gd name="connsiteX15" fmla="*/ 0 w 1071154"/>
                  <a:gd name="connsiteY15" fmla="*/ 553721 h 1102738"/>
                  <a:gd name="connsiteX16" fmla="*/ 0 w 1071154"/>
                  <a:gd name="connsiteY16" fmla="*/ 0 h 1102738"/>
                  <a:gd name="connsiteX0" fmla="*/ 0 w 1071154"/>
                  <a:gd name="connsiteY0" fmla="*/ 0 h 1033069"/>
                  <a:gd name="connsiteX1" fmla="*/ 178526 w 1071154"/>
                  <a:gd name="connsiteY1" fmla="*/ 0 h 1033069"/>
                  <a:gd name="connsiteX2" fmla="*/ 178526 w 1071154"/>
                  <a:gd name="connsiteY2" fmla="*/ 0 h 1033069"/>
                  <a:gd name="connsiteX3" fmla="*/ 446314 w 1071154"/>
                  <a:gd name="connsiteY3" fmla="*/ 0 h 1033069"/>
                  <a:gd name="connsiteX4" fmla="*/ 1071154 w 1071154"/>
                  <a:gd name="connsiteY4" fmla="*/ 0 h 1033069"/>
                  <a:gd name="connsiteX5" fmla="*/ 1071154 w 1071154"/>
                  <a:gd name="connsiteY5" fmla="*/ 553721 h 1033069"/>
                  <a:gd name="connsiteX6" fmla="*/ 1071154 w 1071154"/>
                  <a:gd name="connsiteY6" fmla="*/ 553721 h 1033069"/>
                  <a:gd name="connsiteX7" fmla="*/ 1071154 w 1071154"/>
                  <a:gd name="connsiteY7" fmla="*/ 791030 h 1033069"/>
                  <a:gd name="connsiteX8" fmla="*/ 1071154 w 1071154"/>
                  <a:gd name="connsiteY8" fmla="*/ 949236 h 1033069"/>
                  <a:gd name="connsiteX9" fmla="*/ 759823 w 1071154"/>
                  <a:gd name="connsiteY9" fmla="*/ 949236 h 1033069"/>
                  <a:gd name="connsiteX10" fmla="*/ 678183 w 1071154"/>
                  <a:gd name="connsiteY10" fmla="*/ 1033069 h 1033069"/>
                  <a:gd name="connsiteX11" fmla="*/ 605246 w 1071154"/>
                  <a:gd name="connsiteY11" fmla="*/ 949236 h 1033069"/>
                  <a:gd name="connsiteX12" fmla="*/ 0 w 1071154"/>
                  <a:gd name="connsiteY12" fmla="*/ 949236 h 1033069"/>
                  <a:gd name="connsiteX13" fmla="*/ 0 w 1071154"/>
                  <a:gd name="connsiteY13" fmla="*/ 791030 h 1033069"/>
                  <a:gd name="connsiteX14" fmla="*/ 0 w 1071154"/>
                  <a:gd name="connsiteY14" fmla="*/ 553721 h 1033069"/>
                  <a:gd name="connsiteX15" fmla="*/ 0 w 1071154"/>
                  <a:gd name="connsiteY15" fmla="*/ 553721 h 1033069"/>
                  <a:gd name="connsiteX16" fmla="*/ 0 w 1071154"/>
                  <a:gd name="connsiteY16" fmla="*/ 0 h 1033069"/>
                  <a:gd name="connsiteX0" fmla="*/ 0 w 1071154"/>
                  <a:gd name="connsiteY0" fmla="*/ 0 h 1033069"/>
                  <a:gd name="connsiteX1" fmla="*/ 178526 w 1071154"/>
                  <a:gd name="connsiteY1" fmla="*/ 0 h 1033069"/>
                  <a:gd name="connsiteX2" fmla="*/ 178526 w 1071154"/>
                  <a:gd name="connsiteY2" fmla="*/ 0 h 1033069"/>
                  <a:gd name="connsiteX3" fmla="*/ 446314 w 1071154"/>
                  <a:gd name="connsiteY3" fmla="*/ 0 h 1033069"/>
                  <a:gd name="connsiteX4" fmla="*/ 1071154 w 1071154"/>
                  <a:gd name="connsiteY4" fmla="*/ 0 h 1033069"/>
                  <a:gd name="connsiteX5" fmla="*/ 1071154 w 1071154"/>
                  <a:gd name="connsiteY5" fmla="*/ 553721 h 1033069"/>
                  <a:gd name="connsiteX6" fmla="*/ 1071154 w 1071154"/>
                  <a:gd name="connsiteY6" fmla="*/ 553721 h 1033069"/>
                  <a:gd name="connsiteX7" fmla="*/ 1071154 w 1071154"/>
                  <a:gd name="connsiteY7" fmla="*/ 791030 h 1033069"/>
                  <a:gd name="connsiteX8" fmla="*/ 1071154 w 1071154"/>
                  <a:gd name="connsiteY8" fmla="*/ 949236 h 1033069"/>
                  <a:gd name="connsiteX9" fmla="*/ 759823 w 1071154"/>
                  <a:gd name="connsiteY9" fmla="*/ 949236 h 1033069"/>
                  <a:gd name="connsiteX10" fmla="*/ 678183 w 1071154"/>
                  <a:gd name="connsiteY10" fmla="*/ 1033069 h 1033069"/>
                  <a:gd name="connsiteX11" fmla="*/ 431074 w 1071154"/>
                  <a:gd name="connsiteY11" fmla="*/ 940530 h 1033069"/>
                  <a:gd name="connsiteX12" fmla="*/ 0 w 1071154"/>
                  <a:gd name="connsiteY12" fmla="*/ 949236 h 1033069"/>
                  <a:gd name="connsiteX13" fmla="*/ 0 w 1071154"/>
                  <a:gd name="connsiteY13" fmla="*/ 791030 h 1033069"/>
                  <a:gd name="connsiteX14" fmla="*/ 0 w 1071154"/>
                  <a:gd name="connsiteY14" fmla="*/ 553721 h 1033069"/>
                  <a:gd name="connsiteX15" fmla="*/ 0 w 1071154"/>
                  <a:gd name="connsiteY15" fmla="*/ 553721 h 1033069"/>
                  <a:gd name="connsiteX16" fmla="*/ 0 w 1071154"/>
                  <a:gd name="connsiteY16" fmla="*/ 0 h 1033069"/>
                  <a:gd name="connsiteX0" fmla="*/ 0 w 1071154"/>
                  <a:gd name="connsiteY0" fmla="*/ 0 h 1033069"/>
                  <a:gd name="connsiteX1" fmla="*/ 178526 w 1071154"/>
                  <a:gd name="connsiteY1" fmla="*/ 0 h 1033069"/>
                  <a:gd name="connsiteX2" fmla="*/ 178526 w 1071154"/>
                  <a:gd name="connsiteY2" fmla="*/ 0 h 1033069"/>
                  <a:gd name="connsiteX3" fmla="*/ 446314 w 1071154"/>
                  <a:gd name="connsiteY3" fmla="*/ 0 h 1033069"/>
                  <a:gd name="connsiteX4" fmla="*/ 1071154 w 1071154"/>
                  <a:gd name="connsiteY4" fmla="*/ 0 h 1033069"/>
                  <a:gd name="connsiteX5" fmla="*/ 1071154 w 1071154"/>
                  <a:gd name="connsiteY5" fmla="*/ 553721 h 1033069"/>
                  <a:gd name="connsiteX6" fmla="*/ 1071154 w 1071154"/>
                  <a:gd name="connsiteY6" fmla="*/ 553721 h 1033069"/>
                  <a:gd name="connsiteX7" fmla="*/ 1071154 w 1071154"/>
                  <a:gd name="connsiteY7" fmla="*/ 791030 h 1033069"/>
                  <a:gd name="connsiteX8" fmla="*/ 1071154 w 1071154"/>
                  <a:gd name="connsiteY8" fmla="*/ 949236 h 1033069"/>
                  <a:gd name="connsiteX9" fmla="*/ 629195 w 1071154"/>
                  <a:gd name="connsiteY9" fmla="*/ 957947 h 1033069"/>
                  <a:gd name="connsiteX10" fmla="*/ 678183 w 1071154"/>
                  <a:gd name="connsiteY10" fmla="*/ 1033069 h 1033069"/>
                  <a:gd name="connsiteX11" fmla="*/ 431074 w 1071154"/>
                  <a:gd name="connsiteY11" fmla="*/ 940530 h 1033069"/>
                  <a:gd name="connsiteX12" fmla="*/ 0 w 1071154"/>
                  <a:gd name="connsiteY12" fmla="*/ 949236 h 1033069"/>
                  <a:gd name="connsiteX13" fmla="*/ 0 w 1071154"/>
                  <a:gd name="connsiteY13" fmla="*/ 791030 h 1033069"/>
                  <a:gd name="connsiteX14" fmla="*/ 0 w 1071154"/>
                  <a:gd name="connsiteY14" fmla="*/ 553721 h 1033069"/>
                  <a:gd name="connsiteX15" fmla="*/ 0 w 1071154"/>
                  <a:gd name="connsiteY15" fmla="*/ 553721 h 1033069"/>
                  <a:gd name="connsiteX16" fmla="*/ 0 w 1071154"/>
                  <a:gd name="connsiteY16" fmla="*/ 0 h 1033069"/>
                  <a:gd name="connsiteX0" fmla="*/ 0 w 1071154"/>
                  <a:gd name="connsiteY0" fmla="*/ 0 h 1033072"/>
                  <a:gd name="connsiteX1" fmla="*/ 178526 w 1071154"/>
                  <a:gd name="connsiteY1" fmla="*/ 0 h 1033072"/>
                  <a:gd name="connsiteX2" fmla="*/ 178526 w 1071154"/>
                  <a:gd name="connsiteY2" fmla="*/ 0 h 1033072"/>
                  <a:gd name="connsiteX3" fmla="*/ 446314 w 1071154"/>
                  <a:gd name="connsiteY3" fmla="*/ 0 h 1033072"/>
                  <a:gd name="connsiteX4" fmla="*/ 1071154 w 1071154"/>
                  <a:gd name="connsiteY4" fmla="*/ 0 h 1033072"/>
                  <a:gd name="connsiteX5" fmla="*/ 1071154 w 1071154"/>
                  <a:gd name="connsiteY5" fmla="*/ 553721 h 1033072"/>
                  <a:gd name="connsiteX6" fmla="*/ 1071154 w 1071154"/>
                  <a:gd name="connsiteY6" fmla="*/ 553721 h 1033072"/>
                  <a:gd name="connsiteX7" fmla="*/ 1071154 w 1071154"/>
                  <a:gd name="connsiteY7" fmla="*/ 791030 h 1033072"/>
                  <a:gd name="connsiteX8" fmla="*/ 1071154 w 1071154"/>
                  <a:gd name="connsiteY8" fmla="*/ 949236 h 1033072"/>
                  <a:gd name="connsiteX9" fmla="*/ 629195 w 1071154"/>
                  <a:gd name="connsiteY9" fmla="*/ 957947 h 1033072"/>
                  <a:gd name="connsiteX10" fmla="*/ 530137 w 1071154"/>
                  <a:gd name="connsiteY10" fmla="*/ 1033072 h 1033072"/>
                  <a:gd name="connsiteX11" fmla="*/ 431074 w 1071154"/>
                  <a:gd name="connsiteY11" fmla="*/ 940530 h 1033072"/>
                  <a:gd name="connsiteX12" fmla="*/ 0 w 1071154"/>
                  <a:gd name="connsiteY12" fmla="*/ 949236 h 1033072"/>
                  <a:gd name="connsiteX13" fmla="*/ 0 w 1071154"/>
                  <a:gd name="connsiteY13" fmla="*/ 791030 h 1033072"/>
                  <a:gd name="connsiteX14" fmla="*/ 0 w 1071154"/>
                  <a:gd name="connsiteY14" fmla="*/ 553721 h 1033072"/>
                  <a:gd name="connsiteX15" fmla="*/ 0 w 1071154"/>
                  <a:gd name="connsiteY15" fmla="*/ 553721 h 1033072"/>
                  <a:gd name="connsiteX16" fmla="*/ 0 w 1071154"/>
                  <a:gd name="connsiteY16" fmla="*/ 0 h 103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1154" h="1033072">
                    <a:moveTo>
                      <a:pt x="0" y="0"/>
                    </a:moveTo>
                    <a:lnTo>
                      <a:pt x="178526" y="0"/>
                    </a:lnTo>
                    <a:lnTo>
                      <a:pt x="178526" y="0"/>
                    </a:lnTo>
                    <a:lnTo>
                      <a:pt x="446314" y="0"/>
                    </a:lnTo>
                    <a:lnTo>
                      <a:pt x="1071154" y="0"/>
                    </a:lnTo>
                    <a:lnTo>
                      <a:pt x="1071154" y="553721"/>
                    </a:lnTo>
                    <a:lnTo>
                      <a:pt x="1071154" y="553721"/>
                    </a:lnTo>
                    <a:lnTo>
                      <a:pt x="1071154" y="791030"/>
                    </a:lnTo>
                    <a:lnTo>
                      <a:pt x="1071154" y="949236"/>
                    </a:lnTo>
                    <a:lnTo>
                      <a:pt x="629195" y="957947"/>
                    </a:lnTo>
                    <a:lnTo>
                      <a:pt x="530137" y="1033072"/>
                    </a:lnTo>
                    <a:lnTo>
                      <a:pt x="431074" y="940530"/>
                    </a:lnTo>
                    <a:lnTo>
                      <a:pt x="0" y="949236"/>
                    </a:lnTo>
                    <a:lnTo>
                      <a:pt x="0" y="791030"/>
                    </a:lnTo>
                    <a:lnTo>
                      <a:pt x="0" y="553721"/>
                    </a:lnTo>
                    <a:lnTo>
                      <a:pt x="0" y="55372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7532" y="2343857"/>
                <a:ext cx="938956" cy="1022418"/>
              </a:xfrm>
              <a:prstGeom prst="rect">
                <a:avLst/>
              </a:prstGeom>
            </p:spPr>
          </p:pic>
        </p:grpSp>
        <p:grpSp>
          <p:nvGrpSpPr>
            <p:cNvPr id="37" name="Группа 36"/>
            <p:cNvGrpSpPr/>
            <p:nvPr/>
          </p:nvGrpSpPr>
          <p:grpSpPr>
            <a:xfrm>
              <a:off x="7268841" y="7190929"/>
              <a:ext cx="1730345" cy="1411272"/>
              <a:chOff x="5715183" y="2255263"/>
              <a:chExt cx="1346016" cy="1164211"/>
            </a:xfrm>
          </p:grpSpPr>
          <p:sp>
            <p:nvSpPr>
              <p:cNvPr id="41" name="Прямоугольная выноска 7"/>
              <p:cNvSpPr/>
              <p:nvPr/>
            </p:nvSpPr>
            <p:spPr>
              <a:xfrm rot="16200000">
                <a:off x="5806085" y="2164361"/>
                <a:ext cx="1164211" cy="1346016"/>
              </a:xfrm>
              <a:custGeom>
                <a:avLst/>
                <a:gdLst>
                  <a:gd name="connsiteX0" fmla="*/ 0 w 1071154"/>
                  <a:gd name="connsiteY0" fmla="*/ 0 h 949236"/>
                  <a:gd name="connsiteX1" fmla="*/ 178526 w 1071154"/>
                  <a:gd name="connsiteY1" fmla="*/ 0 h 949236"/>
                  <a:gd name="connsiteX2" fmla="*/ 178526 w 1071154"/>
                  <a:gd name="connsiteY2" fmla="*/ 0 h 949236"/>
                  <a:gd name="connsiteX3" fmla="*/ 446314 w 1071154"/>
                  <a:gd name="connsiteY3" fmla="*/ 0 h 949236"/>
                  <a:gd name="connsiteX4" fmla="*/ 1071154 w 1071154"/>
                  <a:gd name="connsiteY4" fmla="*/ 0 h 949236"/>
                  <a:gd name="connsiteX5" fmla="*/ 1071154 w 1071154"/>
                  <a:gd name="connsiteY5" fmla="*/ 553721 h 949236"/>
                  <a:gd name="connsiteX6" fmla="*/ 1071154 w 1071154"/>
                  <a:gd name="connsiteY6" fmla="*/ 553721 h 949236"/>
                  <a:gd name="connsiteX7" fmla="*/ 1071154 w 1071154"/>
                  <a:gd name="connsiteY7" fmla="*/ 791030 h 949236"/>
                  <a:gd name="connsiteX8" fmla="*/ 1071154 w 1071154"/>
                  <a:gd name="connsiteY8" fmla="*/ 949236 h 949236"/>
                  <a:gd name="connsiteX9" fmla="*/ 446314 w 1071154"/>
                  <a:gd name="connsiteY9" fmla="*/ 949236 h 949236"/>
                  <a:gd name="connsiteX10" fmla="*/ 329840 w 1071154"/>
                  <a:gd name="connsiteY10" fmla="*/ 1067900 h 949236"/>
                  <a:gd name="connsiteX11" fmla="*/ 178526 w 1071154"/>
                  <a:gd name="connsiteY11" fmla="*/ 949236 h 949236"/>
                  <a:gd name="connsiteX12" fmla="*/ 0 w 1071154"/>
                  <a:gd name="connsiteY12" fmla="*/ 949236 h 949236"/>
                  <a:gd name="connsiteX13" fmla="*/ 0 w 1071154"/>
                  <a:gd name="connsiteY13" fmla="*/ 791030 h 949236"/>
                  <a:gd name="connsiteX14" fmla="*/ 0 w 1071154"/>
                  <a:gd name="connsiteY14" fmla="*/ 553721 h 949236"/>
                  <a:gd name="connsiteX15" fmla="*/ 0 w 1071154"/>
                  <a:gd name="connsiteY15" fmla="*/ 553721 h 949236"/>
                  <a:gd name="connsiteX16" fmla="*/ 0 w 1071154"/>
                  <a:gd name="connsiteY16" fmla="*/ 0 h 949236"/>
                  <a:gd name="connsiteX0" fmla="*/ 0 w 1071154"/>
                  <a:gd name="connsiteY0" fmla="*/ 0 h 1067900"/>
                  <a:gd name="connsiteX1" fmla="*/ 178526 w 1071154"/>
                  <a:gd name="connsiteY1" fmla="*/ 0 h 1067900"/>
                  <a:gd name="connsiteX2" fmla="*/ 178526 w 1071154"/>
                  <a:gd name="connsiteY2" fmla="*/ 0 h 1067900"/>
                  <a:gd name="connsiteX3" fmla="*/ 446314 w 1071154"/>
                  <a:gd name="connsiteY3" fmla="*/ 0 h 1067900"/>
                  <a:gd name="connsiteX4" fmla="*/ 1071154 w 1071154"/>
                  <a:gd name="connsiteY4" fmla="*/ 0 h 1067900"/>
                  <a:gd name="connsiteX5" fmla="*/ 1071154 w 1071154"/>
                  <a:gd name="connsiteY5" fmla="*/ 553721 h 1067900"/>
                  <a:gd name="connsiteX6" fmla="*/ 1071154 w 1071154"/>
                  <a:gd name="connsiteY6" fmla="*/ 553721 h 1067900"/>
                  <a:gd name="connsiteX7" fmla="*/ 1071154 w 1071154"/>
                  <a:gd name="connsiteY7" fmla="*/ 791030 h 1067900"/>
                  <a:gd name="connsiteX8" fmla="*/ 1071154 w 1071154"/>
                  <a:gd name="connsiteY8" fmla="*/ 949236 h 1067900"/>
                  <a:gd name="connsiteX9" fmla="*/ 759823 w 1071154"/>
                  <a:gd name="connsiteY9" fmla="*/ 949236 h 1067900"/>
                  <a:gd name="connsiteX10" fmla="*/ 329840 w 1071154"/>
                  <a:gd name="connsiteY10" fmla="*/ 1067900 h 1067900"/>
                  <a:gd name="connsiteX11" fmla="*/ 178526 w 1071154"/>
                  <a:gd name="connsiteY11" fmla="*/ 949236 h 1067900"/>
                  <a:gd name="connsiteX12" fmla="*/ 0 w 1071154"/>
                  <a:gd name="connsiteY12" fmla="*/ 949236 h 1067900"/>
                  <a:gd name="connsiteX13" fmla="*/ 0 w 1071154"/>
                  <a:gd name="connsiteY13" fmla="*/ 791030 h 1067900"/>
                  <a:gd name="connsiteX14" fmla="*/ 0 w 1071154"/>
                  <a:gd name="connsiteY14" fmla="*/ 553721 h 1067900"/>
                  <a:gd name="connsiteX15" fmla="*/ 0 w 1071154"/>
                  <a:gd name="connsiteY15" fmla="*/ 553721 h 1067900"/>
                  <a:gd name="connsiteX16" fmla="*/ 0 w 1071154"/>
                  <a:gd name="connsiteY16" fmla="*/ 0 h 1067900"/>
                  <a:gd name="connsiteX0" fmla="*/ 0 w 1071154"/>
                  <a:gd name="connsiteY0" fmla="*/ 0 h 1067900"/>
                  <a:gd name="connsiteX1" fmla="*/ 178526 w 1071154"/>
                  <a:gd name="connsiteY1" fmla="*/ 0 h 1067900"/>
                  <a:gd name="connsiteX2" fmla="*/ 178526 w 1071154"/>
                  <a:gd name="connsiteY2" fmla="*/ 0 h 1067900"/>
                  <a:gd name="connsiteX3" fmla="*/ 446314 w 1071154"/>
                  <a:gd name="connsiteY3" fmla="*/ 0 h 1067900"/>
                  <a:gd name="connsiteX4" fmla="*/ 1071154 w 1071154"/>
                  <a:gd name="connsiteY4" fmla="*/ 0 h 1067900"/>
                  <a:gd name="connsiteX5" fmla="*/ 1071154 w 1071154"/>
                  <a:gd name="connsiteY5" fmla="*/ 553721 h 1067900"/>
                  <a:gd name="connsiteX6" fmla="*/ 1071154 w 1071154"/>
                  <a:gd name="connsiteY6" fmla="*/ 553721 h 1067900"/>
                  <a:gd name="connsiteX7" fmla="*/ 1071154 w 1071154"/>
                  <a:gd name="connsiteY7" fmla="*/ 791030 h 1067900"/>
                  <a:gd name="connsiteX8" fmla="*/ 1071154 w 1071154"/>
                  <a:gd name="connsiteY8" fmla="*/ 949236 h 1067900"/>
                  <a:gd name="connsiteX9" fmla="*/ 759823 w 1071154"/>
                  <a:gd name="connsiteY9" fmla="*/ 949236 h 1067900"/>
                  <a:gd name="connsiteX10" fmla="*/ 329840 w 1071154"/>
                  <a:gd name="connsiteY10" fmla="*/ 1067900 h 1067900"/>
                  <a:gd name="connsiteX11" fmla="*/ 605246 w 1071154"/>
                  <a:gd name="connsiteY11" fmla="*/ 949236 h 1067900"/>
                  <a:gd name="connsiteX12" fmla="*/ 0 w 1071154"/>
                  <a:gd name="connsiteY12" fmla="*/ 949236 h 1067900"/>
                  <a:gd name="connsiteX13" fmla="*/ 0 w 1071154"/>
                  <a:gd name="connsiteY13" fmla="*/ 791030 h 1067900"/>
                  <a:gd name="connsiteX14" fmla="*/ 0 w 1071154"/>
                  <a:gd name="connsiteY14" fmla="*/ 553721 h 1067900"/>
                  <a:gd name="connsiteX15" fmla="*/ 0 w 1071154"/>
                  <a:gd name="connsiteY15" fmla="*/ 553721 h 1067900"/>
                  <a:gd name="connsiteX16" fmla="*/ 0 w 1071154"/>
                  <a:gd name="connsiteY16" fmla="*/ 0 h 1067900"/>
                  <a:gd name="connsiteX0" fmla="*/ 0 w 1071154"/>
                  <a:gd name="connsiteY0" fmla="*/ 0 h 1102735"/>
                  <a:gd name="connsiteX1" fmla="*/ 178526 w 1071154"/>
                  <a:gd name="connsiteY1" fmla="*/ 0 h 1102735"/>
                  <a:gd name="connsiteX2" fmla="*/ 178526 w 1071154"/>
                  <a:gd name="connsiteY2" fmla="*/ 0 h 1102735"/>
                  <a:gd name="connsiteX3" fmla="*/ 446314 w 1071154"/>
                  <a:gd name="connsiteY3" fmla="*/ 0 h 1102735"/>
                  <a:gd name="connsiteX4" fmla="*/ 1071154 w 1071154"/>
                  <a:gd name="connsiteY4" fmla="*/ 0 h 1102735"/>
                  <a:gd name="connsiteX5" fmla="*/ 1071154 w 1071154"/>
                  <a:gd name="connsiteY5" fmla="*/ 553721 h 1102735"/>
                  <a:gd name="connsiteX6" fmla="*/ 1071154 w 1071154"/>
                  <a:gd name="connsiteY6" fmla="*/ 553721 h 1102735"/>
                  <a:gd name="connsiteX7" fmla="*/ 1071154 w 1071154"/>
                  <a:gd name="connsiteY7" fmla="*/ 791030 h 1102735"/>
                  <a:gd name="connsiteX8" fmla="*/ 1071154 w 1071154"/>
                  <a:gd name="connsiteY8" fmla="*/ 949236 h 1102735"/>
                  <a:gd name="connsiteX9" fmla="*/ 759823 w 1071154"/>
                  <a:gd name="connsiteY9" fmla="*/ 949236 h 1102735"/>
                  <a:gd name="connsiteX10" fmla="*/ 599806 w 1071154"/>
                  <a:gd name="connsiteY10" fmla="*/ 1102735 h 1102735"/>
                  <a:gd name="connsiteX11" fmla="*/ 605246 w 1071154"/>
                  <a:gd name="connsiteY11" fmla="*/ 949236 h 1102735"/>
                  <a:gd name="connsiteX12" fmla="*/ 0 w 1071154"/>
                  <a:gd name="connsiteY12" fmla="*/ 949236 h 1102735"/>
                  <a:gd name="connsiteX13" fmla="*/ 0 w 1071154"/>
                  <a:gd name="connsiteY13" fmla="*/ 791030 h 1102735"/>
                  <a:gd name="connsiteX14" fmla="*/ 0 w 1071154"/>
                  <a:gd name="connsiteY14" fmla="*/ 553721 h 1102735"/>
                  <a:gd name="connsiteX15" fmla="*/ 0 w 1071154"/>
                  <a:gd name="connsiteY15" fmla="*/ 553721 h 1102735"/>
                  <a:gd name="connsiteX16" fmla="*/ 0 w 1071154"/>
                  <a:gd name="connsiteY16" fmla="*/ 0 h 1102735"/>
                  <a:gd name="connsiteX0" fmla="*/ 0 w 1071154"/>
                  <a:gd name="connsiteY0" fmla="*/ 0 h 1102738"/>
                  <a:gd name="connsiteX1" fmla="*/ 178526 w 1071154"/>
                  <a:gd name="connsiteY1" fmla="*/ 0 h 1102738"/>
                  <a:gd name="connsiteX2" fmla="*/ 178526 w 1071154"/>
                  <a:gd name="connsiteY2" fmla="*/ 0 h 1102738"/>
                  <a:gd name="connsiteX3" fmla="*/ 446314 w 1071154"/>
                  <a:gd name="connsiteY3" fmla="*/ 0 h 1102738"/>
                  <a:gd name="connsiteX4" fmla="*/ 1071154 w 1071154"/>
                  <a:gd name="connsiteY4" fmla="*/ 0 h 1102738"/>
                  <a:gd name="connsiteX5" fmla="*/ 1071154 w 1071154"/>
                  <a:gd name="connsiteY5" fmla="*/ 553721 h 1102738"/>
                  <a:gd name="connsiteX6" fmla="*/ 1071154 w 1071154"/>
                  <a:gd name="connsiteY6" fmla="*/ 553721 h 1102738"/>
                  <a:gd name="connsiteX7" fmla="*/ 1071154 w 1071154"/>
                  <a:gd name="connsiteY7" fmla="*/ 791030 h 1102738"/>
                  <a:gd name="connsiteX8" fmla="*/ 1071154 w 1071154"/>
                  <a:gd name="connsiteY8" fmla="*/ 949236 h 1102738"/>
                  <a:gd name="connsiteX9" fmla="*/ 759823 w 1071154"/>
                  <a:gd name="connsiteY9" fmla="*/ 949236 h 1102738"/>
                  <a:gd name="connsiteX10" fmla="*/ 686892 w 1071154"/>
                  <a:gd name="connsiteY10" fmla="*/ 1102738 h 1102738"/>
                  <a:gd name="connsiteX11" fmla="*/ 605246 w 1071154"/>
                  <a:gd name="connsiteY11" fmla="*/ 949236 h 1102738"/>
                  <a:gd name="connsiteX12" fmla="*/ 0 w 1071154"/>
                  <a:gd name="connsiteY12" fmla="*/ 949236 h 1102738"/>
                  <a:gd name="connsiteX13" fmla="*/ 0 w 1071154"/>
                  <a:gd name="connsiteY13" fmla="*/ 791030 h 1102738"/>
                  <a:gd name="connsiteX14" fmla="*/ 0 w 1071154"/>
                  <a:gd name="connsiteY14" fmla="*/ 553721 h 1102738"/>
                  <a:gd name="connsiteX15" fmla="*/ 0 w 1071154"/>
                  <a:gd name="connsiteY15" fmla="*/ 553721 h 1102738"/>
                  <a:gd name="connsiteX16" fmla="*/ 0 w 1071154"/>
                  <a:gd name="connsiteY16" fmla="*/ 0 h 1102738"/>
                  <a:gd name="connsiteX0" fmla="*/ 0 w 1071154"/>
                  <a:gd name="connsiteY0" fmla="*/ 0 h 1033069"/>
                  <a:gd name="connsiteX1" fmla="*/ 178526 w 1071154"/>
                  <a:gd name="connsiteY1" fmla="*/ 0 h 1033069"/>
                  <a:gd name="connsiteX2" fmla="*/ 178526 w 1071154"/>
                  <a:gd name="connsiteY2" fmla="*/ 0 h 1033069"/>
                  <a:gd name="connsiteX3" fmla="*/ 446314 w 1071154"/>
                  <a:gd name="connsiteY3" fmla="*/ 0 h 1033069"/>
                  <a:gd name="connsiteX4" fmla="*/ 1071154 w 1071154"/>
                  <a:gd name="connsiteY4" fmla="*/ 0 h 1033069"/>
                  <a:gd name="connsiteX5" fmla="*/ 1071154 w 1071154"/>
                  <a:gd name="connsiteY5" fmla="*/ 553721 h 1033069"/>
                  <a:gd name="connsiteX6" fmla="*/ 1071154 w 1071154"/>
                  <a:gd name="connsiteY6" fmla="*/ 553721 h 1033069"/>
                  <a:gd name="connsiteX7" fmla="*/ 1071154 w 1071154"/>
                  <a:gd name="connsiteY7" fmla="*/ 791030 h 1033069"/>
                  <a:gd name="connsiteX8" fmla="*/ 1071154 w 1071154"/>
                  <a:gd name="connsiteY8" fmla="*/ 949236 h 1033069"/>
                  <a:gd name="connsiteX9" fmla="*/ 759823 w 1071154"/>
                  <a:gd name="connsiteY9" fmla="*/ 949236 h 1033069"/>
                  <a:gd name="connsiteX10" fmla="*/ 678183 w 1071154"/>
                  <a:gd name="connsiteY10" fmla="*/ 1033069 h 1033069"/>
                  <a:gd name="connsiteX11" fmla="*/ 605246 w 1071154"/>
                  <a:gd name="connsiteY11" fmla="*/ 949236 h 1033069"/>
                  <a:gd name="connsiteX12" fmla="*/ 0 w 1071154"/>
                  <a:gd name="connsiteY12" fmla="*/ 949236 h 1033069"/>
                  <a:gd name="connsiteX13" fmla="*/ 0 w 1071154"/>
                  <a:gd name="connsiteY13" fmla="*/ 791030 h 1033069"/>
                  <a:gd name="connsiteX14" fmla="*/ 0 w 1071154"/>
                  <a:gd name="connsiteY14" fmla="*/ 553721 h 1033069"/>
                  <a:gd name="connsiteX15" fmla="*/ 0 w 1071154"/>
                  <a:gd name="connsiteY15" fmla="*/ 553721 h 1033069"/>
                  <a:gd name="connsiteX16" fmla="*/ 0 w 1071154"/>
                  <a:gd name="connsiteY16" fmla="*/ 0 h 1033069"/>
                  <a:gd name="connsiteX0" fmla="*/ 0 w 1071154"/>
                  <a:gd name="connsiteY0" fmla="*/ 0 h 1033069"/>
                  <a:gd name="connsiteX1" fmla="*/ 178526 w 1071154"/>
                  <a:gd name="connsiteY1" fmla="*/ 0 h 1033069"/>
                  <a:gd name="connsiteX2" fmla="*/ 178526 w 1071154"/>
                  <a:gd name="connsiteY2" fmla="*/ 0 h 1033069"/>
                  <a:gd name="connsiteX3" fmla="*/ 446314 w 1071154"/>
                  <a:gd name="connsiteY3" fmla="*/ 0 h 1033069"/>
                  <a:gd name="connsiteX4" fmla="*/ 1071154 w 1071154"/>
                  <a:gd name="connsiteY4" fmla="*/ 0 h 1033069"/>
                  <a:gd name="connsiteX5" fmla="*/ 1071154 w 1071154"/>
                  <a:gd name="connsiteY5" fmla="*/ 553721 h 1033069"/>
                  <a:gd name="connsiteX6" fmla="*/ 1071154 w 1071154"/>
                  <a:gd name="connsiteY6" fmla="*/ 553721 h 1033069"/>
                  <a:gd name="connsiteX7" fmla="*/ 1071154 w 1071154"/>
                  <a:gd name="connsiteY7" fmla="*/ 791030 h 1033069"/>
                  <a:gd name="connsiteX8" fmla="*/ 1071154 w 1071154"/>
                  <a:gd name="connsiteY8" fmla="*/ 949236 h 1033069"/>
                  <a:gd name="connsiteX9" fmla="*/ 759823 w 1071154"/>
                  <a:gd name="connsiteY9" fmla="*/ 949236 h 1033069"/>
                  <a:gd name="connsiteX10" fmla="*/ 678183 w 1071154"/>
                  <a:gd name="connsiteY10" fmla="*/ 1033069 h 1033069"/>
                  <a:gd name="connsiteX11" fmla="*/ 431074 w 1071154"/>
                  <a:gd name="connsiteY11" fmla="*/ 940530 h 1033069"/>
                  <a:gd name="connsiteX12" fmla="*/ 0 w 1071154"/>
                  <a:gd name="connsiteY12" fmla="*/ 949236 h 1033069"/>
                  <a:gd name="connsiteX13" fmla="*/ 0 w 1071154"/>
                  <a:gd name="connsiteY13" fmla="*/ 791030 h 1033069"/>
                  <a:gd name="connsiteX14" fmla="*/ 0 w 1071154"/>
                  <a:gd name="connsiteY14" fmla="*/ 553721 h 1033069"/>
                  <a:gd name="connsiteX15" fmla="*/ 0 w 1071154"/>
                  <a:gd name="connsiteY15" fmla="*/ 553721 h 1033069"/>
                  <a:gd name="connsiteX16" fmla="*/ 0 w 1071154"/>
                  <a:gd name="connsiteY16" fmla="*/ 0 h 1033069"/>
                  <a:gd name="connsiteX0" fmla="*/ 0 w 1071154"/>
                  <a:gd name="connsiteY0" fmla="*/ 0 h 1033069"/>
                  <a:gd name="connsiteX1" fmla="*/ 178526 w 1071154"/>
                  <a:gd name="connsiteY1" fmla="*/ 0 h 1033069"/>
                  <a:gd name="connsiteX2" fmla="*/ 178526 w 1071154"/>
                  <a:gd name="connsiteY2" fmla="*/ 0 h 1033069"/>
                  <a:gd name="connsiteX3" fmla="*/ 446314 w 1071154"/>
                  <a:gd name="connsiteY3" fmla="*/ 0 h 1033069"/>
                  <a:gd name="connsiteX4" fmla="*/ 1071154 w 1071154"/>
                  <a:gd name="connsiteY4" fmla="*/ 0 h 1033069"/>
                  <a:gd name="connsiteX5" fmla="*/ 1071154 w 1071154"/>
                  <a:gd name="connsiteY5" fmla="*/ 553721 h 1033069"/>
                  <a:gd name="connsiteX6" fmla="*/ 1071154 w 1071154"/>
                  <a:gd name="connsiteY6" fmla="*/ 553721 h 1033069"/>
                  <a:gd name="connsiteX7" fmla="*/ 1071154 w 1071154"/>
                  <a:gd name="connsiteY7" fmla="*/ 791030 h 1033069"/>
                  <a:gd name="connsiteX8" fmla="*/ 1071154 w 1071154"/>
                  <a:gd name="connsiteY8" fmla="*/ 949236 h 1033069"/>
                  <a:gd name="connsiteX9" fmla="*/ 629195 w 1071154"/>
                  <a:gd name="connsiteY9" fmla="*/ 957947 h 1033069"/>
                  <a:gd name="connsiteX10" fmla="*/ 678183 w 1071154"/>
                  <a:gd name="connsiteY10" fmla="*/ 1033069 h 1033069"/>
                  <a:gd name="connsiteX11" fmla="*/ 431074 w 1071154"/>
                  <a:gd name="connsiteY11" fmla="*/ 940530 h 1033069"/>
                  <a:gd name="connsiteX12" fmla="*/ 0 w 1071154"/>
                  <a:gd name="connsiteY12" fmla="*/ 949236 h 1033069"/>
                  <a:gd name="connsiteX13" fmla="*/ 0 w 1071154"/>
                  <a:gd name="connsiteY13" fmla="*/ 791030 h 1033069"/>
                  <a:gd name="connsiteX14" fmla="*/ 0 w 1071154"/>
                  <a:gd name="connsiteY14" fmla="*/ 553721 h 1033069"/>
                  <a:gd name="connsiteX15" fmla="*/ 0 w 1071154"/>
                  <a:gd name="connsiteY15" fmla="*/ 553721 h 1033069"/>
                  <a:gd name="connsiteX16" fmla="*/ 0 w 1071154"/>
                  <a:gd name="connsiteY16" fmla="*/ 0 h 1033069"/>
                  <a:gd name="connsiteX0" fmla="*/ 0 w 1071154"/>
                  <a:gd name="connsiteY0" fmla="*/ 0 h 1033072"/>
                  <a:gd name="connsiteX1" fmla="*/ 178526 w 1071154"/>
                  <a:gd name="connsiteY1" fmla="*/ 0 h 1033072"/>
                  <a:gd name="connsiteX2" fmla="*/ 178526 w 1071154"/>
                  <a:gd name="connsiteY2" fmla="*/ 0 h 1033072"/>
                  <a:gd name="connsiteX3" fmla="*/ 446314 w 1071154"/>
                  <a:gd name="connsiteY3" fmla="*/ 0 h 1033072"/>
                  <a:gd name="connsiteX4" fmla="*/ 1071154 w 1071154"/>
                  <a:gd name="connsiteY4" fmla="*/ 0 h 1033072"/>
                  <a:gd name="connsiteX5" fmla="*/ 1071154 w 1071154"/>
                  <a:gd name="connsiteY5" fmla="*/ 553721 h 1033072"/>
                  <a:gd name="connsiteX6" fmla="*/ 1071154 w 1071154"/>
                  <a:gd name="connsiteY6" fmla="*/ 553721 h 1033072"/>
                  <a:gd name="connsiteX7" fmla="*/ 1071154 w 1071154"/>
                  <a:gd name="connsiteY7" fmla="*/ 791030 h 1033072"/>
                  <a:gd name="connsiteX8" fmla="*/ 1071154 w 1071154"/>
                  <a:gd name="connsiteY8" fmla="*/ 949236 h 1033072"/>
                  <a:gd name="connsiteX9" fmla="*/ 629195 w 1071154"/>
                  <a:gd name="connsiteY9" fmla="*/ 957947 h 1033072"/>
                  <a:gd name="connsiteX10" fmla="*/ 530137 w 1071154"/>
                  <a:gd name="connsiteY10" fmla="*/ 1033072 h 1033072"/>
                  <a:gd name="connsiteX11" fmla="*/ 431074 w 1071154"/>
                  <a:gd name="connsiteY11" fmla="*/ 940530 h 1033072"/>
                  <a:gd name="connsiteX12" fmla="*/ 0 w 1071154"/>
                  <a:gd name="connsiteY12" fmla="*/ 949236 h 1033072"/>
                  <a:gd name="connsiteX13" fmla="*/ 0 w 1071154"/>
                  <a:gd name="connsiteY13" fmla="*/ 791030 h 1033072"/>
                  <a:gd name="connsiteX14" fmla="*/ 0 w 1071154"/>
                  <a:gd name="connsiteY14" fmla="*/ 553721 h 1033072"/>
                  <a:gd name="connsiteX15" fmla="*/ 0 w 1071154"/>
                  <a:gd name="connsiteY15" fmla="*/ 553721 h 1033072"/>
                  <a:gd name="connsiteX16" fmla="*/ 0 w 1071154"/>
                  <a:gd name="connsiteY16" fmla="*/ 0 h 103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1154" h="1033072">
                    <a:moveTo>
                      <a:pt x="0" y="0"/>
                    </a:moveTo>
                    <a:lnTo>
                      <a:pt x="178526" y="0"/>
                    </a:lnTo>
                    <a:lnTo>
                      <a:pt x="178526" y="0"/>
                    </a:lnTo>
                    <a:lnTo>
                      <a:pt x="446314" y="0"/>
                    </a:lnTo>
                    <a:lnTo>
                      <a:pt x="1071154" y="0"/>
                    </a:lnTo>
                    <a:lnTo>
                      <a:pt x="1071154" y="553721"/>
                    </a:lnTo>
                    <a:lnTo>
                      <a:pt x="1071154" y="553721"/>
                    </a:lnTo>
                    <a:lnTo>
                      <a:pt x="1071154" y="791030"/>
                    </a:lnTo>
                    <a:lnTo>
                      <a:pt x="1071154" y="949236"/>
                    </a:lnTo>
                    <a:lnTo>
                      <a:pt x="629195" y="957947"/>
                    </a:lnTo>
                    <a:lnTo>
                      <a:pt x="530137" y="1033072"/>
                    </a:lnTo>
                    <a:lnTo>
                      <a:pt x="431074" y="940530"/>
                    </a:lnTo>
                    <a:lnTo>
                      <a:pt x="0" y="949236"/>
                    </a:lnTo>
                    <a:lnTo>
                      <a:pt x="0" y="791030"/>
                    </a:lnTo>
                    <a:lnTo>
                      <a:pt x="0" y="553721"/>
                    </a:lnTo>
                    <a:lnTo>
                      <a:pt x="0" y="55372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8645" y="2458737"/>
                <a:ext cx="1009514" cy="831839"/>
              </a:xfrm>
              <a:prstGeom prst="rect">
                <a:avLst/>
              </a:prstGeom>
            </p:spPr>
          </p:pic>
        </p:grpSp>
        <p:grpSp>
          <p:nvGrpSpPr>
            <p:cNvPr id="38" name="Группа 37"/>
            <p:cNvGrpSpPr/>
            <p:nvPr/>
          </p:nvGrpSpPr>
          <p:grpSpPr>
            <a:xfrm>
              <a:off x="9092777" y="7197810"/>
              <a:ext cx="1730345" cy="1411272"/>
              <a:chOff x="7490032" y="5137343"/>
              <a:chExt cx="1427425" cy="1164211"/>
            </a:xfrm>
          </p:grpSpPr>
          <p:sp>
            <p:nvSpPr>
              <p:cNvPr id="39" name="Прямоугольная выноска 7"/>
              <p:cNvSpPr/>
              <p:nvPr/>
            </p:nvSpPr>
            <p:spPr>
              <a:xfrm rot="16200000">
                <a:off x="7621639" y="5005736"/>
                <a:ext cx="1164211" cy="1427425"/>
              </a:xfrm>
              <a:custGeom>
                <a:avLst/>
                <a:gdLst>
                  <a:gd name="connsiteX0" fmla="*/ 0 w 1071154"/>
                  <a:gd name="connsiteY0" fmla="*/ 0 h 949236"/>
                  <a:gd name="connsiteX1" fmla="*/ 178526 w 1071154"/>
                  <a:gd name="connsiteY1" fmla="*/ 0 h 949236"/>
                  <a:gd name="connsiteX2" fmla="*/ 178526 w 1071154"/>
                  <a:gd name="connsiteY2" fmla="*/ 0 h 949236"/>
                  <a:gd name="connsiteX3" fmla="*/ 446314 w 1071154"/>
                  <a:gd name="connsiteY3" fmla="*/ 0 h 949236"/>
                  <a:gd name="connsiteX4" fmla="*/ 1071154 w 1071154"/>
                  <a:gd name="connsiteY4" fmla="*/ 0 h 949236"/>
                  <a:gd name="connsiteX5" fmla="*/ 1071154 w 1071154"/>
                  <a:gd name="connsiteY5" fmla="*/ 553721 h 949236"/>
                  <a:gd name="connsiteX6" fmla="*/ 1071154 w 1071154"/>
                  <a:gd name="connsiteY6" fmla="*/ 553721 h 949236"/>
                  <a:gd name="connsiteX7" fmla="*/ 1071154 w 1071154"/>
                  <a:gd name="connsiteY7" fmla="*/ 791030 h 949236"/>
                  <a:gd name="connsiteX8" fmla="*/ 1071154 w 1071154"/>
                  <a:gd name="connsiteY8" fmla="*/ 949236 h 949236"/>
                  <a:gd name="connsiteX9" fmla="*/ 446314 w 1071154"/>
                  <a:gd name="connsiteY9" fmla="*/ 949236 h 949236"/>
                  <a:gd name="connsiteX10" fmla="*/ 329840 w 1071154"/>
                  <a:gd name="connsiteY10" fmla="*/ 1067900 h 949236"/>
                  <a:gd name="connsiteX11" fmla="*/ 178526 w 1071154"/>
                  <a:gd name="connsiteY11" fmla="*/ 949236 h 949236"/>
                  <a:gd name="connsiteX12" fmla="*/ 0 w 1071154"/>
                  <a:gd name="connsiteY12" fmla="*/ 949236 h 949236"/>
                  <a:gd name="connsiteX13" fmla="*/ 0 w 1071154"/>
                  <a:gd name="connsiteY13" fmla="*/ 791030 h 949236"/>
                  <a:gd name="connsiteX14" fmla="*/ 0 w 1071154"/>
                  <a:gd name="connsiteY14" fmla="*/ 553721 h 949236"/>
                  <a:gd name="connsiteX15" fmla="*/ 0 w 1071154"/>
                  <a:gd name="connsiteY15" fmla="*/ 553721 h 949236"/>
                  <a:gd name="connsiteX16" fmla="*/ 0 w 1071154"/>
                  <a:gd name="connsiteY16" fmla="*/ 0 h 949236"/>
                  <a:gd name="connsiteX0" fmla="*/ 0 w 1071154"/>
                  <a:gd name="connsiteY0" fmla="*/ 0 h 1067900"/>
                  <a:gd name="connsiteX1" fmla="*/ 178526 w 1071154"/>
                  <a:gd name="connsiteY1" fmla="*/ 0 h 1067900"/>
                  <a:gd name="connsiteX2" fmla="*/ 178526 w 1071154"/>
                  <a:gd name="connsiteY2" fmla="*/ 0 h 1067900"/>
                  <a:gd name="connsiteX3" fmla="*/ 446314 w 1071154"/>
                  <a:gd name="connsiteY3" fmla="*/ 0 h 1067900"/>
                  <a:gd name="connsiteX4" fmla="*/ 1071154 w 1071154"/>
                  <a:gd name="connsiteY4" fmla="*/ 0 h 1067900"/>
                  <a:gd name="connsiteX5" fmla="*/ 1071154 w 1071154"/>
                  <a:gd name="connsiteY5" fmla="*/ 553721 h 1067900"/>
                  <a:gd name="connsiteX6" fmla="*/ 1071154 w 1071154"/>
                  <a:gd name="connsiteY6" fmla="*/ 553721 h 1067900"/>
                  <a:gd name="connsiteX7" fmla="*/ 1071154 w 1071154"/>
                  <a:gd name="connsiteY7" fmla="*/ 791030 h 1067900"/>
                  <a:gd name="connsiteX8" fmla="*/ 1071154 w 1071154"/>
                  <a:gd name="connsiteY8" fmla="*/ 949236 h 1067900"/>
                  <a:gd name="connsiteX9" fmla="*/ 759823 w 1071154"/>
                  <a:gd name="connsiteY9" fmla="*/ 949236 h 1067900"/>
                  <a:gd name="connsiteX10" fmla="*/ 329840 w 1071154"/>
                  <a:gd name="connsiteY10" fmla="*/ 1067900 h 1067900"/>
                  <a:gd name="connsiteX11" fmla="*/ 178526 w 1071154"/>
                  <a:gd name="connsiteY11" fmla="*/ 949236 h 1067900"/>
                  <a:gd name="connsiteX12" fmla="*/ 0 w 1071154"/>
                  <a:gd name="connsiteY12" fmla="*/ 949236 h 1067900"/>
                  <a:gd name="connsiteX13" fmla="*/ 0 w 1071154"/>
                  <a:gd name="connsiteY13" fmla="*/ 791030 h 1067900"/>
                  <a:gd name="connsiteX14" fmla="*/ 0 w 1071154"/>
                  <a:gd name="connsiteY14" fmla="*/ 553721 h 1067900"/>
                  <a:gd name="connsiteX15" fmla="*/ 0 w 1071154"/>
                  <a:gd name="connsiteY15" fmla="*/ 553721 h 1067900"/>
                  <a:gd name="connsiteX16" fmla="*/ 0 w 1071154"/>
                  <a:gd name="connsiteY16" fmla="*/ 0 h 1067900"/>
                  <a:gd name="connsiteX0" fmla="*/ 0 w 1071154"/>
                  <a:gd name="connsiteY0" fmla="*/ 0 h 1067900"/>
                  <a:gd name="connsiteX1" fmla="*/ 178526 w 1071154"/>
                  <a:gd name="connsiteY1" fmla="*/ 0 h 1067900"/>
                  <a:gd name="connsiteX2" fmla="*/ 178526 w 1071154"/>
                  <a:gd name="connsiteY2" fmla="*/ 0 h 1067900"/>
                  <a:gd name="connsiteX3" fmla="*/ 446314 w 1071154"/>
                  <a:gd name="connsiteY3" fmla="*/ 0 h 1067900"/>
                  <a:gd name="connsiteX4" fmla="*/ 1071154 w 1071154"/>
                  <a:gd name="connsiteY4" fmla="*/ 0 h 1067900"/>
                  <a:gd name="connsiteX5" fmla="*/ 1071154 w 1071154"/>
                  <a:gd name="connsiteY5" fmla="*/ 553721 h 1067900"/>
                  <a:gd name="connsiteX6" fmla="*/ 1071154 w 1071154"/>
                  <a:gd name="connsiteY6" fmla="*/ 553721 h 1067900"/>
                  <a:gd name="connsiteX7" fmla="*/ 1071154 w 1071154"/>
                  <a:gd name="connsiteY7" fmla="*/ 791030 h 1067900"/>
                  <a:gd name="connsiteX8" fmla="*/ 1071154 w 1071154"/>
                  <a:gd name="connsiteY8" fmla="*/ 949236 h 1067900"/>
                  <a:gd name="connsiteX9" fmla="*/ 759823 w 1071154"/>
                  <a:gd name="connsiteY9" fmla="*/ 949236 h 1067900"/>
                  <a:gd name="connsiteX10" fmla="*/ 329840 w 1071154"/>
                  <a:gd name="connsiteY10" fmla="*/ 1067900 h 1067900"/>
                  <a:gd name="connsiteX11" fmla="*/ 605246 w 1071154"/>
                  <a:gd name="connsiteY11" fmla="*/ 949236 h 1067900"/>
                  <a:gd name="connsiteX12" fmla="*/ 0 w 1071154"/>
                  <a:gd name="connsiteY12" fmla="*/ 949236 h 1067900"/>
                  <a:gd name="connsiteX13" fmla="*/ 0 w 1071154"/>
                  <a:gd name="connsiteY13" fmla="*/ 791030 h 1067900"/>
                  <a:gd name="connsiteX14" fmla="*/ 0 w 1071154"/>
                  <a:gd name="connsiteY14" fmla="*/ 553721 h 1067900"/>
                  <a:gd name="connsiteX15" fmla="*/ 0 w 1071154"/>
                  <a:gd name="connsiteY15" fmla="*/ 553721 h 1067900"/>
                  <a:gd name="connsiteX16" fmla="*/ 0 w 1071154"/>
                  <a:gd name="connsiteY16" fmla="*/ 0 h 1067900"/>
                  <a:gd name="connsiteX0" fmla="*/ 0 w 1071154"/>
                  <a:gd name="connsiteY0" fmla="*/ 0 h 1102735"/>
                  <a:gd name="connsiteX1" fmla="*/ 178526 w 1071154"/>
                  <a:gd name="connsiteY1" fmla="*/ 0 h 1102735"/>
                  <a:gd name="connsiteX2" fmla="*/ 178526 w 1071154"/>
                  <a:gd name="connsiteY2" fmla="*/ 0 h 1102735"/>
                  <a:gd name="connsiteX3" fmla="*/ 446314 w 1071154"/>
                  <a:gd name="connsiteY3" fmla="*/ 0 h 1102735"/>
                  <a:gd name="connsiteX4" fmla="*/ 1071154 w 1071154"/>
                  <a:gd name="connsiteY4" fmla="*/ 0 h 1102735"/>
                  <a:gd name="connsiteX5" fmla="*/ 1071154 w 1071154"/>
                  <a:gd name="connsiteY5" fmla="*/ 553721 h 1102735"/>
                  <a:gd name="connsiteX6" fmla="*/ 1071154 w 1071154"/>
                  <a:gd name="connsiteY6" fmla="*/ 553721 h 1102735"/>
                  <a:gd name="connsiteX7" fmla="*/ 1071154 w 1071154"/>
                  <a:gd name="connsiteY7" fmla="*/ 791030 h 1102735"/>
                  <a:gd name="connsiteX8" fmla="*/ 1071154 w 1071154"/>
                  <a:gd name="connsiteY8" fmla="*/ 949236 h 1102735"/>
                  <a:gd name="connsiteX9" fmla="*/ 759823 w 1071154"/>
                  <a:gd name="connsiteY9" fmla="*/ 949236 h 1102735"/>
                  <a:gd name="connsiteX10" fmla="*/ 599806 w 1071154"/>
                  <a:gd name="connsiteY10" fmla="*/ 1102735 h 1102735"/>
                  <a:gd name="connsiteX11" fmla="*/ 605246 w 1071154"/>
                  <a:gd name="connsiteY11" fmla="*/ 949236 h 1102735"/>
                  <a:gd name="connsiteX12" fmla="*/ 0 w 1071154"/>
                  <a:gd name="connsiteY12" fmla="*/ 949236 h 1102735"/>
                  <a:gd name="connsiteX13" fmla="*/ 0 w 1071154"/>
                  <a:gd name="connsiteY13" fmla="*/ 791030 h 1102735"/>
                  <a:gd name="connsiteX14" fmla="*/ 0 w 1071154"/>
                  <a:gd name="connsiteY14" fmla="*/ 553721 h 1102735"/>
                  <a:gd name="connsiteX15" fmla="*/ 0 w 1071154"/>
                  <a:gd name="connsiteY15" fmla="*/ 553721 h 1102735"/>
                  <a:gd name="connsiteX16" fmla="*/ 0 w 1071154"/>
                  <a:gd name="connsiteY16" fmla="*/ 0 h 1102735"/>
                  <a:gd name="connsiteX0" fmla="*/ 0 w 1071154"/>
                  <a:gd name="connsiteY0" fmla="*/ 0 h 1102738"/>
                  <a:gd name="connsiteX1" fmla="*/ 178526 w 1071154"/>
                  <a:gd name="connsiteY1" fmla="*/ 0 h 1102738"/>
                  <a:gd name="connsiteX2" fmla="*/ 178526 w 1071154"/>
                  <a:gd name="connsiteY2" fmla="*/ 0 h 1102738"/>
                  <a:gd name="connsiteX3" fmla="*/ 446314 w 1071154"/>
                  <a:gd name="connsiteY3" fmla="*/ 0 h 1102738"/>
                  <a:gd name="connsiteX4" fmla="*/ 1071154 w 1071154"/>
                  <a:gd name="connsiteY4" fmla="*/ 0 h 1102738"/>
                  <a:gd name="connsiteX5" fmla="*/ 1071154 w 1071154"/>
                  <a:gd name="connsiteY5" fmla="*/ 553721 h 1102738"/>
                  <a:gd name="connsiteX6" fmla="*/ 1071154 w 1071154"/>
                  <a:gd name="connsiteY6" fmla="*/ 553721 h 1102738"/>
                  <a:gd name="connsiteX7" fmla="*/ 1071154 w 1071154"/>
                  <a:gd name="connsiteY7" fmla="*/ 791030 h 1102738"/>
                  <a:gd name="connsiteX8" fmla="*/ 1071154 w 1071154"/>
                  <a:gd name="connsiteY8" fmla="*/ 949236 h 1102738"/>
                  <a:gd name="connsiteX9" fmla="*/ 759823 w 1071154"/>
                  <a:gd name="connsiteY9" fmla="*/ 949236 h 1102738"/>
                  <a:gd name="connsiteX10" fmla="*/ 686892 w 1071154"/>
                  <a:gd name="connsiteY10" fmla="*/ 1102738 h 1102738"/>
                  <a:gd name="connsiteX11" fmla="*/ 605246 w 1071154"/>
                  <a:gd name="connsiteY11" fmla="*/ 949236 h 1102738"/>
                  <a:gd name="connsiteX12" fmla="*/ 0 w 1071154"/>
                  <a:gd name="connsiteY12" fmla="*/ 949236 h 1102738"/>
                  <a:gd name="connsiteX13" fmla="*/ 0 w 1071154"/>
                  <a:gd name="connsiteY13" fmla="*/ 791030 h 1102738"/>
                  <a:gd name="connsiteX14" fmla="*/ 0 w 1071154"/>
                  <a:gd name="connsiteY14" fmla="*/ 553721 h 1102738"/>
                  <a:gd name="connsiteX15" fmla="*/ 0 w 1071154"/>
                  <a:gd name="connsiteY15" fmla="*/ 553721 h 1102738"/>
                  <a:gd name="connsiteX16" fmla="*/ 0 w 1071154"/>
                  <a:gd name="connsiteY16" fmla="*/ 0 h 1102738"/>
                  <a:gd name="connsiteX0" fmla="*/ 0 w 1071154"/>
                  <a:gd name="connsiteY0" fmla="*/ 0 h 1033069"/>
                  <a:gd name="connsiteX1" fmla="*/ 178526 w 1071154"/>
                  <a:gd name="connsiteY1" fmla="*/ 0 h 1033069"/>
                  <a:gd name="connsiteX2" fmla="*/ 178526 w 1071154"/>
                  <a:gd name="connsiteY2" fmla="*/ 0 h 1033069"/>
                  <a:gd name="connsiteX3" fmla="*/ 446314 w 1071154"/>
                  <a:gd name="connsiteY3" fmla="*/ 0 h 1033069"/>
                  <a:gd name="connsiteX4" fmla="*/ 1071154 w 1071154"/>
                  <a:gd name="connsiteY4" fmla="*/ 0 h 1033069"/>
                  <a:gd name="connsiteX5" fmla="*/ 1071154 w 1071154"/>
                  <a:gd name="connsiteY5" fmla="*/ 553721 h 1033069"/>
                  <a:gd name="connsiteX6" fmla="*/ 1071154 w 1071154"/>
                  <a:gd name="connsiteY6" fmla="*/ 553721 h 1033069"/>
                  <a:gd name="connsiteX7" fmla="*/ 1071154 w 1071154"/>
                  <a:gd name="connsiteY7" fmla="*/ 791030 h 1033069"/>
                  <a:gd name="connsiteX8" fmla="*/ 1071154 w 1071154"/>
                  <a:gd name="connsiteY8" fmla="*/ 949236 h 1033069"/>
                  <a:gd name="connsiteX9" fmla="*/ 759823 w 1071154"/>
                  <a:gd name="connsiteY9" fmla="*/ 949236 h 1033069"/>
                  <a:gd name="connsiteX10" fmla="*/ 678183 w 1071154"/>
                  <a:gd name="connsiteY10" fmla="*/ 1033069 h 1033069"/>
                  <a:gd name="connsiteX11" fmla="*/ 605246 w 1071154"/>
                  <a:gd name="connsiteY11" fmla="*/ 949236 h 1033069"/>
                  <a:gd name="connsiteX12" fmla="*/ 0 w 1071154"/>
                  <a:gd name="connsiteY12" fmla="*/ 949236 h 1033069"/>
                  <a:gd name="connsiteX13" fmla="*/ 0 w 1071154"/>
                  <a:gd name="connsiteY13" fmla="*/ 791030 h 1033069"/>
                  <a:gd name="connsiteX14" fmla="*/ 0 w 1071154"/>
                  <a:gd name="connsiteY14" fmla="*/ 553721 h 1033069"/>
                  <a:gd name="connsiteX15" fmla="*/ 0 w 1071154"/>
                  <a:gd name="connsiteY15" fmla="*/ 553721 h 1033069"/>
                  <a:gd name="connsiteX16" fmla="*/ 0 w 1071154"/>
                  <a:gd name="connsiteY16" fmla="*/ 0 h 1033069"/>
                  <a:gd name="connsiteX0" fmla="*/ 0 w 1071154"/>
                  <a:gd name="connsiteY0" fmla="*/ 0 h 1033069"/>
                  <a:gd name="connsiteX1" fmla="*/ 178526 w 1071154"/>
                  <a:gd name="connsiteY1" fmla="*/ 0 h 1033069"/>
                  <a:gd name="connsiteX2" fmla="*/ 178526 w 1071154"/>
                  <a:gd name="connsiteY2" fmla="*/ 0 h 1033069"/>
                  <a:gd name="connsiteX3" fmla="*/ 446314 w 1071154"/>
                  <a:gd name="connsiteY3" fmla="*/ 0 h 1033069"/>
                  <a:gd name="connsiteX4" fmla="*/ 1071154 w 1071154"/>
                  <a:gd name="connsiteY4" fmla="*/ 0 h 1033069"/>
                  <a:gd name="connsiteX5" fmla="*/ 1071154 w 1071154"/>
                  <a:gd name="connsiteY5" fmla="*/ 553721 h 1033069"/>
                  <a:gd name="connsiteX6" fmla="*/ 1071154 w 1071154"/>
                  <a:gd name="connsiteY6" fmla="*/ 553721 h 1033069"/>
                  <a:gd name="connsiteX7" fmla="*/ 1071154 w 1071154"/>
                  <a:gd name="connsiteY7" fmla="*/ 791030 h 1033069"/>
                  <a:gd name="connsiteX8" fmla="*/ 1071154 w 1071154"/>
                  <a:gd name="connsiteY8" fmla="*/ 949236 h 1033069"/>
                  <a:gd name="connsiteX9" fmla="*/ 759823 w 1071154"/>
                  <a:gd name="connsiteY9" fmla="*/ 949236 h 1033069"/>
                  <a:gd name="connsiteX10" fmla="*/ 678183 w 1071154"/>
                  <a:gd name="connsiteY10" fmla="*/ 1033069 h 1033069"/>
                  <a:gd name="connsiteX11" fmla="*/ 431074 w 1071154"/>
                  <a:gd name="connsiteY11" fmla="*/ 940530 h 1033069"/>
                  <a:gd name="connsiteX12" fmla="*/ 0 w 1071154"/>
                  <a:gd name="connsiteY12" fmla="*/ 949236 h 1033069"/>
                  <a:gd name="connsiteX13" fmla="*/ 0 w 1071154"/>
                  <a:gd name="connsiteY13" fmla="*/ 791030 h 1033069"/>
                  <a:gd name="connsiteX14" fmla="*/ 0 w 1071154"/>
                  <a:gd name="connsiteY14" fmla="*/ 553721 h 1033069"/>
                  <a:gd name="connsiteX15" fmla="*/ 0 w 1071154"/>
                  <a:gd name="connsiteY15" fmla="*/ 553721 h 1033069"/>
                  <a:gd name="connsiteX16" fmla="*/ 0 w 1071154"/>
                  <a:gd name="connsiteY16" fmla="*/ 0 h 1033069"/>
                  <a:gd name="connsiteX0" fmla="*/ 0 w 1071154"/>
                  <a:gd name="connsiteY0" fmla="*/ 0 h 1033069"/>
                  <a:gd name="connsiteX1" fmla="*/ 178526 w 1071154"/>
                  <a:gd name="connsiteY1" fmla="*/ 0 h 1033069"/>
                  <a:gd name="connsiteX2" fmla="*/ 178526 w 1071154"/>
                  <a:gd name="connsiteY2" fmla="*/ 0 h 1033069"/>
                  <a:gd name="connsiteX3" fmla="*/ 446314 w 1071154"/>
                  <a:gd name="connsiteY3" fmla="*/ 0 h 1033069"/>
                  <a:gd name="connsiteX4" fmla="*/ 1071154 w 1071154"/>
                  <a:gd name="connsiteY4" fmla="*/ 0 h 1033069"/>
                  <a:gd name="connsiteX5" fmla="*/ 1071154 w 1071154"/>
                  <a:gd name="connsiteY5" fmla="*/ 553721 h 1033069"/>
                  <a:gd name="connsiteX6" fmla="*/ 1071154 w 1071154"/>
                  <a:gd name="connsiteY6" fmla="*/ 553721 h 1033069"/>
                  <a:gd name="connsiteX7" fmla="*/ 1071154 w 1071154"/>
                  <a:gd name="connsiteY7" fmla="*/ 791030 h 1033069"/>
                  <a:gd name="connsiteX8" fmla="*/ 1071154 w 1071154"/>
                  <a:gd name="connsiteY8" fmla="*/ 949236 h 1033069"/>
                  <a:gd name="connsiteX9" fmla="*/ 629195 w 1071154"/>
                  <a:gd name="connsiteY9" fmla="*/ 957947 h 1033069"/>
                  <a:gd name="connsiteX10" fmla="*/ 678183 w 1071154"/>
                  <a:gd name="connsiteY10" fmla="*/ 1033069 h 1033069"/>
                  <a:gd name="connsiteX11" fmla="*/ 431074 w 1071154"/>
                  <a:gd name="connsiteY11" fmla="*/ 940530 h 1033069"/>
                  <a:gd name="connsiteX12" fmla="*/ 0 w 1071154"/>
                  <a:gd name="connsiteY12" fmla="*/ 949236 h 1033069"/>
                  <a:gd name="connsiteX13" fmla="*/ 0 w 1071154"/>
                  <a:gd name="connsiteY13" fmla="*/ 791030 h 1033069"/>
                  <a:gd name="connsiteX14" fmla="*/ 0 w 1071154"/>
                  <a:gd name="connsiteY14" fmla="*/ 553721 h 1033069"/>
                  <a:gd name="connsiteX15" fmla="*/ 0 w 1071154"/>
                  <a:gd name="connsiteY15" fmla="*/ 553721 h 1033069"/>
                  <a:gd name="connsiteX16" fmla="*/ 0 w 1071154"/>
                  <a:gd name="connsiteY16" fmla="*/ 0 h 1033069"/>
                  <a:gd name="connsiteX0" fmla="*/ 0 w 1071154"/>
                  <a:gd name="connsiteY0" fmla="*/ 0 h 1033072"/>
                  <a:gd name="connsiteX1" fmla="*/ 178526 w 1071154"/>
                  <a:gd name="connsiteY1" fmla="*/ 0 h 1033072"/>
                  <a:gd name="connsiteX2" fmla="*/ 178526 w 1071154"/>
                  <a:gd name="connsiteY2" fmla="*/ 0 h 1033072"/>
                  <a:gd name="connsiteX3" fmla="*/ 446314 w 1071154"/>
                  <a:gd name="connsiteY3" fmla="*/ 0 h 1033072"/>
                  <a:gd name="connsiteX4" fmla="*/ 1071154 w 1071154"/>
                  <a:gd name="connsiteY4" fmla="*/ 0 h 1033072"/>
                  <a:gd name="connsiteX5" fmla="*/ 1071154 w 1071154"/>
                  <a:gd name="connsiteY5" fmla="*/ 553721 h 1033072"/>
                  <a:gd name="connsiteX6" fmla="*/ 1071154 w 1071154"/>
                  <a:gd name="connsiteY6" fmla="*/ 553721 h 1033072"/>
                  <a:gd name="connsiteX7" fmla="*/ 1071154 w 1071154"/>
                  <a:gd name="connsiteY7" fmla="*/ 791030 h 1033072"/>
                  <a:gd name="connsiteX8" fmla="*/ 1071154 w 1071154"/>
                  <a:gd name="connsiteY8" fmla="*/ 949236 h 1033072"/>
                  <a:gd name="connsiteX9" fmla="*/ 629195 w 1071154"/>
                  <a:gd name="connsiteY9" fmla="*/ 957947 h 1033072"/>
                  <a:gd name="connsiteX10" fmla="*/ 530137 w 1071154"/>
                  <a:gd name="connsiteY10" fmla="*/ 1033072 h 1033072"/>
                  <a:gd name="connsiteX11" fmla="*/ 431074 w 1071154"/>
                  <a:gd name="connsiteY11" fmla="*/ 940530 h 1033072"/>
                  <a:gd name="connsiteX12" fmla="*/ 0 w 1071154"/>
                  <a:gd name="connsiteY12" fmla="*/ 949236 h 1033072"/>
                  <a:gd name="connsiteX13" fmla="*/ 0 w 1071154"/>
                  <a:gd name="connsiteY13" fmla="*/ 791030 h 1033072"/>
                  <a:gd name="connsiteX14" fmla="*/ 0 w 1071154"/>
                  <a:gd name="connsiteY14" fmla="*/ 553721 h 1033072"/>
                  <a:gd name="connsiteX15" fmla="*/ 0 w 1071154"/>
                  <a:gd name="connsiteY15" fmla="*/ 553721 h 1033072"/>
                  <a:gd name="connsiteX16" fmla="*/ 0 w 1071154"/>
                  <a:gd name="connsiteY16" fmla="*/ 0 h 103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1154" h="1033072">
                    <a:moveTo>
                      <a:pt x="0" y="0"/>
                    </a:moveTo>
                    <a:lnTo>
                      <a:pt x="178526" y="0"/>
                    </a:lnTo>
                    <a:lnTo>
                      <a:pt x="178526" y="0"/>
                    </a:lnTo>
                    <a:lnTo>
                      <a:pt x="446314" y="0"/>
                    </a:lnTo>
                    <a:lnTo>
                      <a:pt x="1071154" y="0"/>
                    </a:lnTo>
                    <a:lnTo>
                      <a:pt x="1071154" y="553721"/>
                    </a:lnTo>
                    <a:lnTo>
                      <a:pt x="1071154" y="553721"/>
                    </a:lnTo>
                    <a:lnTo>
                      <a:pt x="1071154" y="791030"/>
                    </a:lnTo>
                    <a:lnTo>
                      <a:pt x="1071154" y="949236"/>
                    </a:lnTo>
                    <a:lnTo>
                      <a:pt x="629195" y="957947"/>
                    </a:lnTo>
                    <a:lnTo>
                      <a:pt x="530137" y="1033072"/>
                    </a:lnTo>
                    <a:lnTo>
                      <a:pt x="431074" y="940530"/>
                    </a:lnTo>
                    <a:lnTo>
                      <a:pt x="0" y="949236"/>
                    </a:lnTo>
                    <a:lnTo>
                      <a:pt x="0" y="791030"/>
                    </a:lnTo>
                    <a:lnTo>
                      <a:pt x="0" y="553721"/>
                    </a:lnTo>
                    <a:lnTo>
                      <a:pt x="0" y="55372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0489" y="5257367"/>
                <a:ext cx="1037426" cy="978259"/>
              </a:xfrm>
              <a:prstGeom prst="rect">
                <a:avLst/>
              </a:prstGeom>
            </p:spPr>
          </p:pic>
        </p:grpSp>
        <p:sp>
          <p:nvSpPr>
            <p:cNvPr id="60" name="Штриховая стрелка вправо 59"/>
            <p:cNvSpPr/>
            <p:nvPr/>
          </p:nvSpPr>
          <p:spPr>
            <a:xfrm>
              <a:off x="3255309" y="7727902"/>
              <a:ext cx="457562" cy="369495"/>
            </a:xfrm>
            <a:prstGeom prst="stripedRightArrow">
              <a:avLst>
                <a:gd name="adj1" fmla="val 77728"/>
                <a:gd name="adj2" fmla="val 50552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8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Штриховая стрелка вправо 60"/>
            <p:cNvSpPr/>
            <p:nvPr/>
          </p:nvSpPr>
          <p:spPr>
            <a:xfrm>
              <a:off x="5139709" y="7745048"/>
              <a:ext cx="457562" cy="369495"/>
            </a:xfrm>
            <a:prstGeom prst="stripedRightArrow">
              <a:avLst>
                <a:gd name="adj1" fmla="val 77728"/>
                <a:gd name="adj2" fmla="val 50552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8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Штриховая стрелка вправо 61"/>
            <p:cNvSpPr/>
            <p:nvPr/>
          </p:nvSpPr>
          <p:spPr>
            <a:xfrm>
              <a:off x="6932805" y="7745048"/>
              <a:ext cx="457562" cy="369495"/>
            </a:xfrm>
            <a:prstGeom prst="stripedRightArrow">
              <a:avLst>
                <a:gd name="adj1" fmla="val 77728"/>
                <a:gd name="adj2" fmla="val 50552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8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Штриховая стрелка вправо 62"/>
            <p:cNvSpPr/>
            <p:nvPr/>
          </p:nvSpPr>
          <p:spPr>
            <a:xfrm>
              <a:off x="8782605" y="7751362"/>
              <a:ext cx="457562" cy="369495"/>
            </a:xfrm>
            <a:prstGeom prst="stripedRightArrow">
              <a:avLst>
                <a:gd name="adj1" fmla="val 77728"/>
                <a:gd name="adj2" fmla="val 50552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8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Штриховая стрелка вправо 63"/>
            <p:cNvSpPr/>
            <p:nvPr/>
          </p:nvSpPr>
          <p:spPr>
            <a:xfrm>
              <a:off x="10593356" y="7745048"/>
              <a:ext cx="457562" cy="369495"/>
            </a:xfrm>
            <a:prstGeom prst="stripedRightArrow">
              <a:avLst>
                <a:gd name="adj1" fmla="val 77728"/>
                <a:gd name="adj2" fmla="val 50552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8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Штриховая стрелка вправо 64"/>
            <p:cNvSpPr/>
            <p:nvPr/>
          </p:nvSpPr>
          <p:spPr>
            <a:xfrm>
              <a:off x="12376166" y="7751362"/>
              <a:ext cx="457562" cy="369495"/>
            </a:xfrm>
            <a:prstGeom prst="stripedRightArrow">
              <a:avLst>
                <a:gd name="adj1" fmla="val 77728"/>
                <a:gd name="adj2" fmla="val 50552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8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01709" y="7413807"/>
              <a:ext cx="1903065" cy="1060144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 flipV="1">
            <a:off x="9882368" y="8397493"/>
            <a:ext cx="121990" cy="251972"/>
            <a:chOff x="651239" y="5029200"/>
            <a:chExt cx="73632" cy="223076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>
              <a:off x="686947" y="5115511"/>
              <a:ext cx="0" cy="13676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69" name="Блок-схема: узел 68"/>
            <p:cNvSpPr/>
            <p:nvPr/>
          </p:nvSpPr>
          <p:spPr>
            <a:xfrm>
              <a:off x="651239" y="5029200"/>
              <a:ext cx="73632" cy="102467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8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61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0113" y="341247"/>
            <a:ext cx="13500096" cy="58477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/>
            <a:r>
              <a:rPr lang="ru-RU" sz="32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843503" y="1244719"/>
            <a:ext cx="7209484" cy="8879048"/>
            <a:chOff x="6843503" y="1301871"/>
            <a:chExt cx="7209484" cy="8879048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6862600" y="3334474"/>
              <a:ext cx="7190387" cy="828000"/>
              <a:chOff x="6804544" y="4068000"/>
              <a:chExt cx="7235456" cy="828000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7488000" y="4162748"/>
                <a:ext cx="6552000" cy="63000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0" tIns="0" rIns="0" bIns="0" rtlCol="0" anchor="ctr"/>
              <a:lstStyle/>
              <a:p>
                <a:pPr marL="0" marR="0" lvl="0" indent="0" algn="l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Доступность дошкольного образования в городе для детей </a:t>
                </a: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в </a:t>
                </a: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возрасте от 3 до 7 </a:t>
                </a: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лет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Штриховая стрелка вправо 11"/>
              <p:cNvSpPr/>
              <p:nvPr/>
            </p:nvSpPr>
            <p:spPr>
              <a:xfrm>
                <a:off x="6804544" y="4068000"/>
                <a:ext cx="1117329" cy="828000"/>
              </a:xfrm>
              <a:prstGeom prst="stripedRightArrow">
                <a:avLst>
                  <a:gd name="adj1" fmla="val 77728"/>
                  <a:gd name="adj2" fmla="val 50552"/>
                </a:avLst>
              </a:prstGeom>
              <a:solidFill>
                <a:srgbClr val="92D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100%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6862056" y="4306474"/>
              <a:ext cx="7190931" cy="828000"/>
              <a:chOff x="6804000" y="5103376"/>
              <a:chExt cx="7190931" cy="828000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7488000" y="5212611"/>
                <a:ext cx="6506931" cy="63000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0" tIns="0" rIns="0" bIns="0" rtlCol="0" anchor="ctr"/>
              <a:lstStyle/>
              <a:p>
                <a:pPr marL="0" marR="0" lvl="0" indent="0" algn="l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Доступность дошкольного образования в городе для детей </a:t>
                </a: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в </a:t>
                </a: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возрасте от 1,5 лет до 3 </a:t>
                </a: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лет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Штриховая стрелка вправо 14"/>
              <p:cNvSpPr/>
              <p:nvPr/>
            </p:nvSpPr>
            <p:spPr>
              <a:xfrm>
                <a:off x="6804000" y="5103376"/>
                <a:ext cx="1117329" cy="828000"/>
              </a:xfrm>
              <a:prstGeom prst="stripedRightArrow">
                <a:avLst>
                  <a:gd name="adj1" fmla="val 77728"/>
                  <a:gd name="adj2" fmla="val 50552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DB641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100</a:t>
                </a: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%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6862056" y="5278474"/>
              <a:ext cx="7190931" cy="809668"/>
              <a:chOff x="6804000" y="5921678"/>
              <a:chExt cx="7190931" cy="809668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7488000" y="6011372"/>
                <a:ext cx="6506931" cy="63000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0" tIns="0" rIns="0" bIns="0" rtlCol="0" anchor="ctr"/>
              <a:lstStyle/>
              <a:p>
                <a:pPr marL="0" marR="0" lvl="0" indent="0" algn="l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Общий процент успеваемости в целом по </a:t>
                </a: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городу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Штриховая стрелка вправо 17"/>
              <p:cNvSpPr/>
              <p:nvPr/>
            </p:nvSpPr>
            <p:spPr>
              <a:xfrm>
                <a:off x="6804000" y="5921678"/>
                <a:ext cx="1117329" cy="809668"/>
              </a:xfrm>
              <a:prstGeom prst="stripedRightArrow">
                <a:avLst>
                  <a:gd name="adj1" fmla="val 77728"/>
                  <a:gd name="adj2" fmla="val 50552"/>
                </a:avLst>
              </a:prstGeom>
              <a:solidFill>
                <a:srgbClr val="92D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99,4%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6862056" y="9371251"/>
              <a:ext cx="7190931" cy="809668"/>
              <a:chOff x="6804000" y="9639152"/>
              <a:chExt cx="7236000" cy="809668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7488000" y="9711124"/>
                <a:ext cx="6552000" cy="63000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0" tIns="0" rIns="0" bIns="0" rtlCol="0" anchor="ctr"/>
              <a:lstStyle/>
              <a:p>
                <a:pPr marL="0" marR="0" lvl="0" indent="0" algn="l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Всеми формами отдыха в течение </a:t>
                </a: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2021 </a:t>
                </a: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года охвачены</a:t>
                </a:r>
              </a:p>
            </p:txBody>
          </p:sp>
          <p:sp>
            <p:nvSpPr>
              <p:cNvPr id="21" name="Штриховая стрелка вправо 20"/>
              <p:cNvSpPr/>
              <p:nvPr/>
            </p:nvSpPr>
            <p:spPr>
              <a:xfrm>
                <a:off x="6804000" y="9639152"/>
                <a:ext cx="1117329" cy="809668"/>
              </a:xfrm>
              <a:prstGeom prst="stripedRightArrow">
                <a:avLst>
                  <a:gd name="adj1" fmla="val 77728"/>
                  <a:gd name="adj2" fmla="val 50552"/>
                </a:avLst>
              </a:prstGeom>
              <a:solidFill>
                <a:srgbClr val="92D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lvl="0" algn="ctr" defTabSz="554218">
                  <a:defRPr/>
                </a:pPr>
                <a:r>
                  <a:rPr lang="ru-RU" sz="1800" b="1" dirty="0">
                    <a:solidFill>
                      <a:srgbClr val="0D03D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12 354 </a:t>
                </a: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чел.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6862056" y="6250474"/>
              <a:ext cx="7190931" cy="809668"/>
              <a:chOff x="6804000" y="6723175"/>
              <a:chExt cx="7190931" cy="809668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488000" y="6815233"/>
                <a:ext cx="6506931" cy="63000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0" tIns="0" rIns="0" bIns="0" rtlCol="0" anchor="ctr"/>
              <a:lstStyle/>
              <a:p>
                <a:pPr marL="0" marR="0" lvl="0" indent="0" algn="l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Общегородской процент </a:t>
                </a: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качества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Штриховая стрелка вправо 23"/>
              <p:cNvSpPr/>
              <p:nvPr/>
            </p:nvSpPr>
            <p:spPr>
              <a:xfrm>
                <a:off x="6804000" y="6723175"/>
                <a:ext cx="1117329" cy="809668"/>
              </a:xfrm>
              <a:prstGeom prst="stripedRightArrow">
                <a:avLst>
                  <a:gd name="adj1" fmla="val 77728"/>
                  <a:gd name="adj2" fmla="val 50552"/>
                </a:avLst>
              </a:prstGeom>
              <a:solidFill>
                <a:srgbClr val="DB6413"/>
              </a:solidFill>
              <a:ln>
                <a:solidFill>
                  <a:srgbClr val="DB641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42,1%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6862057" y="8215697"/>
              <a:ext cx="7190930" cy="971999"/>
              <a:chOff x="6804001" y="8488956"/>
              <a:chExt cx="7190930" cy="971999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7488000" y="8532339"/>
                <a:ext cx="6506931" cy="88523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0" tIns="0" rIns="0" bIns="0" rtlCol="0" anchor="ctr"/>
              <a:lstStyle/>
              <a:p>
                <a:pPr marL="0" marR="0" lvl="0" indent="0" algn="l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Реализованы сертификаты дополнительного образования детей, в том числе и в негосударственном </a:t>
                </a: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секторе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Штриховая стрелка вправо 26"/>
              <p:cNvSpPr/>
              <p:nvPr/>
            </p:nvSpPr>
            <p:spPr>
              <a:xfrm>
                <a:off x="6804001" y="8488956"/>
                <a:ext cx="1110370" cy="971999"/>
              </a:xfrm>
              <a:prstGeom prst="stripedRightArrow">
                <a:avLst>
                  <a:gd name="adj1" fmla="val 77728"/>
                  <a:gd name="adj2" fmla="val 41448"/>
                </a:avLst>
              </a:prstGeom>
              <a:solidFill>
                <a:srgbClr val="DB6413"/>
              </a:solidFill>
              <a:ln>
                <a:solidFill>
                  <a:srgbClr val="DB641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lvl="0" algn="ctr" defTabSz="554218"/>
                <a:r>
                  <a:rPr lang="ru-RU" sz="1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3 456 </a:t>
                </a: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ед</a:t>
                </a: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Прямоугольник с двумя скругленными противолежащими углами 27"/>
            <p:cNvSpPr/>
            <p:nvPr/>
          </p:nvSpPr>
          <p:spPr>
            <a:xfrm>
              <a:off x="6843503" y="1301871"/>
              <a:ext cx="7209484" cy="1906943"/>
            </a:xfrm>
            <a:prstGeom prst="round2Diag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530225" algn="just" defTabSz="554218"/>
              <a:r>
                <a:rPr lang="ru-RU" sz="2200" b="1" dirty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Муниципальная программа «Развитие системы образования и молодежной политики города </a:t>
              </a:r>
              <a:r>
                <a:rPr lang="ru-RU" sz="2200" b="1" dirty="0" err="1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Мегиона</a:t>
              </a:r>
              <a:r>
                <a:rPr lang="ru-RU" sz="2200" b="1" dirty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2019-2025 годы</a:t>
              </a:r>
              <a:r>
                <a:rPr lang="ru-RU" sz="2200" b="1" dirty="0" smtClean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», в </a:t>
              </a:r>
              <a:r>
                <a:rPr lang="ru-RU" sz="2200" b="1" dirty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2021 году исполнение составило 2 </a:t>
              </a:r>
              <a:r>
                <a:rPr lang="ru-RU" sz="2200" b="1" dirty="0" smtClean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547,4 </a:t>
              </a:r>
              <a:r>
                <a:rPr lang="ru-RU" sz="2200" b="1" dirty="0" err="1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млн.руб</a:t>
              </a:r>
              <a:r>
                <a:rPr lang="ru-RU" sz="2200" b="1" dirty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200" b="1" dirty="0" smtClean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 98,4</a:t>
              </a:r>
              <a:r>
                <a:rPr lang="ru-RU" sz="2200" b="1" dirty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%.</a:t>
              </a:r>
            </a:p>
            <a:p>
              <a:pPr lvl="0" indent="530225" algn="just" defTabSz="554218"/>
              <a:endParaRPr lang="ru-RU" sz="2200" b="1" dirty="0">
                <a:solidFill>
                  <a:srgbClr val="0D03D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1" name="Группа 80"/>
            <p:cNvGrpSpPr/>
            <p:nvPr/>
          </p:nvGrpSpPr>
          <p:grpSpPr>
            <a:xfrm>
              <a:off x="6862056" y="7222474"/>
              <a:ext cx="7190931" cy="809668"/>
              <a:chOff x="6803999" y="7583613"/>
              <a:chExt cx="7190931" cy="809668"/>
            </a:xfrm>
          </p:grpSpPr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7488000" y="7675606"/>
                <a:ext cx="6506930" cy="63000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0" tIns="0" rIns="0" bIns="0" rtlCol="0" anchor="ctr"/>
              <a:lstStyle/>
              <a:p>
                <a:pPr marL="0" marR="0" lvl="0" indent="0" algn="l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Доля детей, обучающихся во вторую </a:t>
                </a: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смену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Штриховая стрелка вправо 82"/>
              <p:cNvSpPr/>
              <p:nvPr/>
            </p:nvSpPr>
            <p:spPr>
              <a:xfrm>
                <a:off x="6803999" y="7583613"/>
                <a:ext cx="1117329" cy="809668"/>
              </a:xfrm>
              <a:prstGeom prst="stripedRightArrow">
                <a:avLst>
                  <a:gd name="adj1" fmla="val 77728"/>
                  <a:gd name="adj2" fmla="val 50552"/>
                </a:avLst>
              </a:prstGeom>
              <a:solidFill>
                <a:srgbClr val="92D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19,2%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87338" y="860512"/>
            <a:ext cx="6626952" cy="8525559"/>
            <a:chOff x="39402" y="805233"/>
            <a:chExt cx="6626952" cy="8525559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630477" y="3436828"/>
              <a:ext cx="203587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образовательные </a:t>
              </a:r>
            </a:p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организации </a:t>
              </a:r>
            </a:p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окружного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подчинения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9402" y="805233"/>
              <a:ext cx="6412888" cy="8525559"/>
              <a:chOff x="39402" y="805233"/>
              <a:chExt cx="6412888" cy="8525559"/>
            </a:xfrm>
          </p:grpSpPr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3400773" y="7704658"/>
                <a:ext cx="0" cy="35430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3" name="Блок-схема: узел 32"/>
              <p:cNvSpPr/>
              <p:nvPr/>
            </p:nvSpPr>
            <p:spPr>
              <a:xfrm flipH="1" flipV="1">
                <a:off x="3325756" y="8025385"/>
                <a:ext cx="141176" cy="138654"/>
              </a:xfrm>
              <a:prstGeom prst="flowChartConnector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Скругленный прямоугольник 33"/>
              <p:cNvSpPr/>
              <p:nvPr/>
            </p:nvSpPr>
            <p:spPr>
              <a:xfrm rot="2700000">
                <a:off x="3197879" y="7289725"/>
                <a:ext cx="400402" cy="399774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 flipV="1">
                <a:off x="4681082" y="6196557"/>
                <a:ext cx="720000" cy="291285"/>
                <a:chOff x="3528847" y="3028646"/>
                <a:chExt cx="1110920" cy="240293"/>
              </a:xfrm>
            </p:grpSpPr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>
                  <a:off x="3528847" y="3268939"/>
                  <a:ext cx="1110920" cy="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 flipH="1" flipV="1">
                  <a:off x="4632623" y="3028646"/>
                  <a:ext cx="2" cy="237601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Блок-схема: узел 36"/>
              <p:cNvSpPr/>
              <p:nvPr/>
            </p:nvSpPr>
            <p:spPr>
              <a:xfrm flipH="1">
                <a:off x="5327737" y="6487854"/>
                <a:ext cx="141176" cy="138654"/>
              </a:xfrm>
              <a:prstGeom prst="flowChartConnector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 rot="18900000" flipH="1">
                <a:off x="4289138" y="5994845"/>
                <a:ext cx="400402" cy="399774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 flipH="1" flipV="1">
                <a:off x="1168144" y="6199818"/>
                <a:ext cx="1121032" cy="427300"/>
                <a:chOff x="3394676" y="3237532"/>
                <a:chExt cx="1075988" cy="352495"/>
              </a:xfrm>
            </p:grpSpPr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>
                  <a:off x="3394676" y="3586729"/>
                  <a:ext cx="1075988" cy="329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 flipV="1">
                  <a:off x="4459164" y="3237532"/>
                  <a:ext cx="2" cy="34967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Блок-схема: узел 39"/>
              <p:cNvSpPr/>
              <p:nvPr/>
            </p:nvSpPr>
            <p:spPr>
              <a:xfrm>
                <a:off x="1109534" y="6511710"/>
                <a:ext cx="141176" cy="138654"/>
              </a:xfrm>
              <a:prstGeom prst="flowChartConnector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Скругленный прямоугольник 40"/>
              <p:cNvSpPr/>
              <p:nvPr/>
            </p:nvSpPr>
            <p:spPr>
              <a:xfrm rot="2700000">
                <a:off x="2051505" y="5994845"/>
                <a:ext cx="400402" cy="399774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2" name="Группа 41"/>
              <p:cNvGrpSpPr/>
              <p:nvPr/>
            </p:nvGrpSpPr>
            <p:grpSpPr>
              <a:xfrm flipH="1">
                <a:off x="1242053" y="4741652"/>
                <a:ext cx="1346673" cy="424640"/>
                <a:chOff x="3461665" y="3028646"/>
                <a:chExt cx="1110920" cy="350301"/>
              </a:xfrm>
            </p:grpSpPr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>
                  <a:off x="3461665" y="3378947"/>
                  <a:ext cx="1110920" cy="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 flipV="1">
                  <a:off x="4565441" y="3028646"/>
                  <a:ext cx="2" cy="34967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Блок-схема: узел 42"/>
              <p:cNvSpPr/>
              <p:nvPr/>
            </p:nvSpPr>
            <p:spPr>
              <a:xfrm flipH="1">
                <a:off x="1180122" y="4638836"/>
                <a:ext cx="141176" cy="138654"/>
              </a:xfrm>
              <a:prstGeom prst="flowChartConnector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Скругленный прямоугольник 43"/>
              <p:cNvSpPr/>
              <p:nvPr/>
            </p:nvSpPr>
            <p:spPr>
              <a:xfrm rot="2700000">
                <a:off x="2596564" y="4964474"/>
                <a:ext cx="400402" cy="399774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Скругленный прямоугольник 44"/>
              <p:cNvSpPr/>
              <p:nvPr/>
            </p:nvSpPr>
            <p:spPr>
              <a:xfrm rot="2700000">
                <a:off x="3756045" y="4957363"/>
                <a:ext cx="400402" cy="399774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4333505" y="6581037"/>
                <a:ext cx="211878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организации </a:t>
                </a:r>
              </a:p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дополнительного </a:t>
                </a:r>
              </a:p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образования детей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8596" y="6563248"/>
                <a:ext cx="192102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муниципальные </a:t>
                </a:r>
              </a:p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дошкольные организации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9402" y="3780370"/>
                <a:ext cx="256486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муниципальные </a:t>
                </a:r>
              </a:p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общеобразовательные </a:t>
                </a:r>
              </a:p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организации </a:t>
                </a: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569153" y="8130463"/>
                <a:ext cx="365438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D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структурные подразделения дошкольного образования при общеобразовательных организациях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2180865" y="8545962"/>
                <a:ext cx="24422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5" name="Группа 54"/>
              <p:cNvGrpSpPr/>
              <p:nvPr/>
            </p:nvGrpSpPr>
            <p:grpSpPr>
              <a:xfrm>
                <a:off x="4222786" y="4736469"/>
                <a:ext cx="1346673" cy="424640"/>
                <a:chOff x="3461665" y="3028646"/>
                <a:chExt cx="1110920" cy="350301"/>
              </a:xfrm>
            </p:grpSpPr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3461665" y="3378947"/>
                  <a:ext cx="1110920" cy="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 flipV="1">
                  <a:off x="4565441" y="3028646"/>
                  <a:ext cx="2" cy="34967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Блок-схема: узел 55"/>
              <p:cNvSpPr/>
              <p:nvPr/>
            </p:nvSpPr>
            <p:spPr>
              <a:xfrm>
                <a:off x="5490212" y="4623985"/>
                <a:ext cx="141176" cy="138654"/>
              </a:xfrm>
              <a:prstGeom prst="flowChartConnector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1298" y="805233"/>
                <a:ext cx="3996231" cy="3996231"/>
              </a:xfrm>
              <a:prstGeom prst="rect">
                <a:avLst/>
              </a:prstGeom>
            </p:spPr>
          </p:pic>
          <p:sp>
            <p:nvSpPr>
              <p:cNvPr id="58" name="Прямоугольник 57"/>
              <p:cNvSpPr/>
              <p:nvPr/>
            </p:nvSpPr>
            <p:spPr>
              <a:xfrm>
                <a:off x="1991419" y="5943439"/>
                <a:ext cx="506320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 wrap="square">
                <a:spAutoFit/>
              </a:bodyPr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3143185" y="7242680"/>
                <a:ext cx="506320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 wrap="square">
                <a:spAutoFit/>
              </a:bodyPr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4242674" y="5949139"/>
                <a:ext cx="506320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>
                <a:spAutoFit/>
              </a:bodyPr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3700113" y="4920052"/>
                <a:ext cx="506320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 wrap="square">
                <a:spAutoFit/>
              </a:bodyPr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2541699" y="4922885"/>
                <a:ext cx="5063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5295" y="5598886"/>
                <a:ext cx="1222101" cy="155351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779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roup 737"/>
          <p:cNvGrpSpPr>
            <a:grpSpLocks noChangeAspect="1"/>
          </p:cNvGrpSpPr>
          <p:nvPr/>
        </p:nvGrpSpPr>
        <p:grpSpPr bwMode="auto">
          <a:xfrm>
            <a:off x="270142" y="1314306"/>
            <a:ext cx="7663750" cy="7466896"/>
            <a:chOff x="2107" y="527"/>
            <a:chExt cx="3522" cy="3268"/>
          </a:xfrm>
        </p:grpSpPr>
        <p:sp>
          <p:nvSpPr>
            <p:cNvPr id="281" name="AutoShape 736"/>
            <p:cNvSpPr>
              <a:spLocks noChangeAspect="1" noChangeArrowheads="1" noTextEdit="1"/>
            </p:cNvSpPr>
            <p:nvPr/>
          </p:nvSpPr>
          <p:spPr bwMode="auto">
            <a:xfrm>
              <a:off x="2107" y="527"/>
              <a:ext cx="3466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3" name="Freeform 739"/>
            <p:cNvSpPr>
              <a:spLocks noEditPoints="1"/>
            </p:cNvSpPr>
            <p:nvPr/>
          </p:nvSpPr>
          <p:spPr bwMode="auto">
            <a:xfrm>
              <a:off x="4564" y="681"/>
              <a:ext cx="362" cy="220"/>
            </a:xfrm>
            <a:custGeom>
              <a:avLst/>
              <a:gdLst>
                <a:gd name="T0" fmla="*/ 114 w 153"/>
                <a:gd name="T1" fmla="*/ 13 h 93"/>
                <a:gd name="T2" fmla="*/ 136 w 153"/>
                <a:gd name="T3" fmla="*/ 7 h 93"/>
                <a:gd name="T4" fmla="*/ 148 w 153"/>
                <a:gd name="T5" fmla="*/ 5 h 93"/>
                <a:gd name="T6" fmla="*/ 143 w 153"/>
                <a:gd name="T7" fmla="*/ 38 h 93"/>
                <a:gd name="T8" fmla="*/ 139 w 153"/>
                <a:gd name="T9" fmla="*/ 36 h 93"/>
                <a:gd name="T10" fmla="*/ 139 w 153"/>
                <a:gd name="T11" fmla="*/ 18 h 93"/>
                <a:gd name="T12" fmla="*/ 137 w 153"/>
                <a:gd name="T13" fmla="*/ 19 h 93"/>
                <a:gd name="T14" fmla="*/ 97 w 153"/>
                <a:gd name="T15" fmla="*/ 66 h 93"/>
                <a:gd name="T16" fmla="*/ 90 w 153"/>
                <a:gd name="T17" fmla="*/ 71 h 93"/>
                <a:gd name="T18" fmla="*/ 84 w 153"/>
                <a:gd name="T19" fmla="*/ 68 h 93"/>
                <a:gd name="T20" fmla="*/ 45 w 153"/>
                <a:gd name="T21" fmla="*/ 48 h 93"/>
                <a:gd name="T22" fmla="*/ 5 w 153"/>
                <a:gd name="T23" fmla="*/ 87 h 93"/>
                <a:gd name="T24" fmla="*/ 39 w 153"/>
                <a:gd name="T25" fmla="*/ 44 h 93"/>
                <a:gd name="T26" fmla="*/ 50 w 153"/>
                <a:gd name="T27" fmla="*/ 43 h 93"/>
                <a:gd name="T28" fmla="*/ 90 w 153"/>
                <a:gd name="T29" fmla="*/ 63 h 93"/>
                <a:gd name="T30" fmla="*/ 92 w 153"/>
                <a:gd name="T31" fmla="*/ 63 h 93"/>
                <a:gd name="T32" fmla="*/ 128 w 153"/>
                <a:gd name="T33" fmla="*/ 22 h 93"/>
                <a:gd name="T34" fmla="*/ 133 w 153"/>
                <a:gd name="T35" fmla="*/ 15 h 93"/>
                <a:gd name="T36" fmla="*/ 131 w 153"/>
                <a:gd name="T37" fmla="*/ 14 h 93"/>
                <a:gd name="T38" fmla="*/ 151 w 153"/>
                <a:gd name="T39" fmla="*/ 0 h 93"/>
                <a:gd name="T40" fmla="*/ 108 w 153"/>
                <a:gd name="T41" fmla="*/ 9 h 93"/>
                <a:gd name="T42" fmla="*/ 107 w 153"/>
                <a:gd name="T43" fmla="*/ 12 h 93"/>
                <a:gd name="T44" fmla="*/ 115 w 153"/>
                <a:gd name="T45" fmla="*/ 18 h 93"/>
                <a:gd name="T46" fmla="*/ 126 w 153"/>
                <a:gd name="T47" fmla="*/ 18 h 93"/>
                <a:gd name="T48" fmla="*/ 73 w 153"/>
                <a:gd name="T49" fmla="*/ 50 h 93"/>
                <a:gd name="T50" fmla="*/ 46 w 153"/>
                <a:gd name="T51" fmla="*/ 37 h 93"/>
                <a:gd name="T52" fmla="*/ 0 w 153"/>
                <a:gd name="T53" fmla="*/ 80 h 93"/>
                <a:gd name="T54" fmla="*/ 2 w 153"/>
                <a:gd name="T55" fmla="*/ 91 h 93"/>
                <a:gd name="T56" fmla="*/ 4 w 153"/>
                <a:gd name="T57" fmla="*/ 93 h 93"/>
                <a:gd name="T58" fmla="*/ 45 w 153"/>
                <a:gd name="T59" fmla="*/ 52 h 93"/>
                <a:gd name="T60" fmla="*/ 90 w 153"/>
                <a:gd name="T61" fmla="*/ 74 h 93"/>
                <a:gd name="T62" fmla="*/ 100 w 153"/>
                <a:gd name="T63" fmla="*/ 69 h 93"/>
                <a:gd name="T64" fmla="*/ 135 w 153"/>
                <a:gd name="T65" fmla="*/ 36 h 93"/>
                <a:gd name="T66" fmla="*/ 138 w 153"/>
                <a:gd name="T67" fmla="*/ 40 h 93"/>
                <a:gd name="T68" fmla="*/ 144 w 153"/>
                <a:gd name="T69" fmla="*/ 43 h 93"/>
                <a:gd name="T70" fmla="*/ 146 w 153"/>
                <a:gd name="T71" fmla="*/ 42 h 93"/>
                <a:gd name="T72" fmla="*/ 153 w 153"/>
                <a:gd name="T73" fmla="*/ 3 h 93"/>
                <a:gd name="T74" fmla="*/ 151 w 153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9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5" name="Freeform 740"/>
            <p:cNvSpPr>
              <a:spLocks noEditPoints="1"/>
            </p:cNvSpPr>
            <p:nvPr/>
          </p:nvSpPr>
          <p:spPr bwMode="auto">
            <a:xfrm>
              <a:off x="4487" y="714"/>
              <a:ext cx="427" cy="340"/>
            </a:xfrm>
            <a:custGeom>
              <a:avLst/>
              <a:gdLst>
                <a:gd name="T0" fmla="*/ 115 w 180"/>
                <a:gd name="T1" fmla="*/ 123 h 144"/>
                <a:gd name="T2" fmla="*/ 82 w 180"/>
                <a:gd name="T3" fmla="*/ 123 h 144"/>
                <a:gd name="T4" fmla="*/ 43 w 180"/>
                <a:gd name="T5" fmla="*/ 123 h 144"/>
                <a:gd name="T6" fmla="*/ 121 w 180"/>
                <a:gd name="T7" fmla="*/ 114 h 144"/>
                <a:gd name="T8" fmla="*/ 138 w 180"/>
                <a:gd name="T9" fmla="*/ 123 h 144"/>
                <a:gd name="T10" fmla="*/ 154 w 180"/>
                <a:gd name="T11" fmla="*/ 123 h 144"/>
                <a:gd name="T12" fmla="*/ 88 w 180"/>
                <a:gd name="T13" fmla="*/ 107 h 144"/>
                <a:gd name="T14" fmla="*/ 74 w 180"/>
                <a:gd name="T15" fmla="*/ 123 h 144"/>
                <a:gd name="T16" fmla="*/ 39 w 180"/>
                <a:gd name="T17" fmla="*/ 114 h 144"/>
                <a:gd name="T18" fmla="*/ 39 w 180"/>
                <a:gd name="T19" fmla="*/ 120 h 144"/>
                <a:gd name="T20" fmla="*/ 121 w 180"/>
                <a:gd name="T21" fmla="*/ 105 h 144"/>
                <a:gd name="T22" fmla="*/ 71 w 180"/>
                <a:gd name="T23" fmla="*/ 105 h 144"/>
                <a:gd name="T24" fmla="*/ 137 w 180"/>
                <a:gd name="T25" fmla="*/ 114 h 144"/>
                <a:gd name="T26" fmla="*/ 153 w 180"/>
                <a:gd name="T27" fmla="*/ 103 h 144"/>
                <a:gd name="T28" fmla="*/ 109 w 180"/>
                <a:gd name="T29" fmla="*/ 92 h 144"/>
                <a:gd name="T30" fmla="*/ 121 w 180"/>
                <a:gd name="T31" fmla="*/ 91 h 144"/>
                <a:gd name="T32" fmla="*/ 38 w 180"/>
                <a:gd name="T33" fmla="*/ 109 h 144"/>
                <a:gd name="T34" fmla="*/ 38 w 180"/>
                <a:gd name="T35" fmla="*/ 109 h 144"/>
                <a:gd name="T36" fmla="*/ 88 w 180"/>
                <a:gd name="T37" fmla="*/ 84 h 144"/>
                <a:gd name="T38" fmla="*/ 137 w 180"/>
                <a:gd name="T39" fmla="*/ 92 h 144"/>
                <a:gd name="T40" fmla="*/ 154 w 180"/>
                <a:gd name="T41" fmla="*/ 89 h 144"/>
                <a:gd name="T42" fmla="*/ 70 w 180"/>
                <a:gd name="T43" fmla="*/ 79 h 144"/>
                <a:gd name="T44" fmla="*/ 70 w 180"/>
                <a:gd name="T45" fmla="*/ 85 h 144"/>
                <a:gd name="T46" fmla="*/ 73 w 180"/>
                <a:gd name="T47" fmla="*/ 73 h 144"/>
                <a:gd name="T48" fmla="*/ 153 w 180"/>
                <a:gd name="T49" fmla="*/ 63 h 144"/>
                <a:gd name="T50" fmla="*/ 16 w 180"/>
                <a:gd name="T51" fmla="*/ 0 h 144"/>
                <a:gd name="T52" fmla="*/ 8 w 180"/>
                <a:gd name="T53" fmla="*/ 34 h 144"/>
                <a:gd name="T54" fmla="*/ 10 w 180"/>
                <a:gd name="T55" fmla="*/ 49 h 144"/>
                <a:gd name="T56" fmla="*/ 14 w 180"/>
                <a:gd name="T57" fmla="*/ 68 h 144"/>
                <a:gd name="T58" fmla="*/ 14 w 180"/>
                <a:gd name="T59" fmla="*/ 72 h 144"/>
                <a:gd name="T60" fmla="*/ 10 w 180"/>
                <a:gd name="T61" fmla="*/ 90 h 144"/>
                <a:gd name="T62" fmla="*/ 8 w 180"/>
                <a:gd name="T63" fmla="*/ 107 h 144"/>
                <a:gd name="T64" fmla="*/ 2 w 180"/>
                <a:gd name="T65" fmla="*/ 124 h 144"/>
                <a:gd name="T66" fmla="*/ 14 w 180"/>
                <a:gd name="T67" fmla="*/ 142 h 144"/>
                <a:gd name="T68" fmla="*/ 178 w 180"/>
                <a:gd name="T69" fmla="*/ 128 h 144"/>
                <a:gd name="T70" fmla="*/ 158 w 180"/>
                <a:gd name="T71" fmla="*/ 112 h 144"/>
                <a:gd name="T72" fmla="*/ 156 w 180"/>
                <a:gd name="T73" fmla="*/ 57 h 144"/>
                <a:gd name="T74" fmla="*/ 136 w 180"/>
                <a:gd name="T75" fmla="*/ 75 h 144"/>
                <a:gd name="T76" fmla="*/ 134 w 180"/>
                <a:gd name="T77" fmla="*/ 118 h 144"/>
                <a:gd name="T78" fmla="*/ 125 w 180"/>
                <a:gd name="T79" fmla="*/ 87 h 144"/>
                <a:gd name="T80" fmla="*/ 118 w 180"/>
                <a:gd name="T81" fmla="*/ 88 h 144"/>
                <a:gd name="T82" fmla="*/ 106 w 180"/>
                <a:gd name="T83" fmla="*/ 86 h 144"/>
                <a:gd name="T84" fmla="*/ 100 w 180"/>
                <a:gd name="T85" fmla="*/ 85 h 144"/>
                <a:gd name="T86" fmla="*/ 101 w 180"/>
                <a:gd name="T87" fmla="*/ 124 h 144"/>
                <a:gd name="T88" fmla="*/ 92 w 180"/>
                <a:gd name="T89" fmla="*/ 104 h 144"/>
                <a:gd name="T90" fmla="*/ 91 w 180"/>
                <a:gd name="T91" fmla="*/ 81 h 144"/>
                <a:gd name="T92" fmla="*/ 72 w 180"/>
                <a:gd name="T93" fmla="*/ 70 h 144"/>
                <a:gd name="T94" fmla="*/ 66 w 180"/>
                <a:gd name="T95" fmla="*/ 79 h 144"/>
                <a:gd name="T96" fmla="*/ 59 w 180"/>
                <a:gd name="T97" fmla="*/ 84 h 144"/>
                <a:gd name="T98" fmla="*/ 35 w 180"/>
                <a:gd name="T99" fmla="*/ 103 h 144"/>
                <a:gd name="T100" fmla="*/ 18 w 180"/>
                <a:gd name="T101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0" h="144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6" name="Freeform 741"/>
            <p:cNvSpPr>
              <a:spLocks noEditPoints="1"/>
            </p:cNvSpPr>
            <p:nvPr/>
          </p:nvSpPr>
          <p:spPr bwMode="auto">
            <a:xfrm>
              <a:off x="3035" y="1218"/>
              <a:ext cx="187" cy="187"/>
            </a:xfrm>
            <a:custGeom>
              <a:avLst/>
              <a:gdLst>
                <a:gd name="T0" fmla="*/ 75 w 79"/>
                <a:gd name="T1" fmla="*/ 34 h 79"/>
                <a:gd name="T2" fmla="*/ 72 w 79"/>
                <a:gd name="T3" fmla="*/ 34 h 79"/>
                <a:gd name="T4" fmla="*/ 74 w 79"/>
                <a:gd name="T5" fmla="*/ 32 h 79"/>
                <a:gd name="T6" fmla="*/ 71 w 79"/>
                <a:gd name="T7" fmla="*/ 31 h 79"/>
                <a:gd name="T8" fmla="*/ 73 w 79"/>
                <a:gd name="T9" fmla="*/ 29 h 79"/>
                <a:gd name="T10" fmla="*/ 67 w 79"/>
                <a:gd name="T11" fmla="*/ 26 h 79"/>
                <a:gd name="T12" fmla="*/ 69 w 79"/>
                <a:gd name="T13" fmla="*/ 28 h 79"/>
                <a:gd name="T14" fmla="*/ 69 w 79"/>
                <a:gd name="T15" fmla="*/ 20 h 79"/>
                <a:gd name="T16" fmla="*/ 64 w 79"/>
                <a:gd name="T17" fmla="*/ 23 h 79"/>
                <a:gd name="T18" fmla="*/ 67 w 79"/>
                <a:gd name="T19" fmla="*/ 18 h 79"/>
                <a:gd name="T20" fmla="*/ 12 w 79"/>
                <a:gd name="T21" fmla="*/ 25 h 79"/>
                <a:gd name="T22" fmla="*/ 62 w 79"/>
                <a:gd name="T23" fmla="*/ 25 h 79"/>
                <a:gd name="T24" fmla="*/ 65 w 79"/>
                <a:gd name="T25" fmla="*/ 65 h 79"/>
                <a:gd name="T26" fmla="*/ 41 w 79"/>
                <a:gd name="T27" fmla="*/ 76 h 79"/>
                <a:gd name="T28" fmla="*/ 3 w 79"/>
                <a:gd name="T29" fmla="*/ 39 h 79"/>
                <a:gd name="T30" fmla="*/ 61 w 79"/>
                <a:gd name="T31" fmla="*/ 20 h 79"/>
                <a:gd name="T32" fmla="*/ 64 w 79"/>
                <a:gd name="T33" fmla="*/ 15 h 79"/>
                <a:gd name="T34" fmla="*/ 3 w 79"/>
                <a:gd name="T35" fmla="*/ 32 h 79"/>
                <a:gd name="T36" fmla="*/ 12 w 79"/>
                <a:gd name="T37" fmla="*/ 16 h 79"/>
                <a:gd name="T38" fmla="*/ 8 w 79"/>
                <a:gd name="T39" fmla="*/ 26 h 79"/>
                <a:gd name="T40" fmla="*/ 57 w 79"/>
                <a:gd name="T41" fmla="*/ 18 h 79"/>
                <a:gd name="T42" fmla="*/ 62 w 79"/>
                <a:gd name="T43" fmla="*/ 13 h 79"/>
                <a:gd name="T44" fmla="*/ 49 w 79"/>
                <a:gd name="T45" fmla="*/ 14 h 79"/>
                <a:gd name="T46" fmla="*/ 58 w 79"/>
                <a:gd name="T47" fmla="*/ 10 h 79"/>
                <a:gd name="T48" fmla="*/ 46 w 79"/>
                <a:gd name="T49" fmla="*/ 13 h 79"/>
                <a:gd name="T50" fmla="*/ 54 w 79"/>
                <a:gd name="T51" fmla="*/ 7 h 79"/>
                <a:gd name="T52" fmla="*/ 20 w 79"/>
                <a:gd name="T53" fmla="*/ 8 h 79"/>
                <a:gd name="T54" fmla="*/ 16 w 79"/>
                <a:gd name="T55" fmla="*/ 18 h 79"/>
                <a:gd name="T56" fmla="*/ 40 w 79"/>
                <a:gd name="T57" fmla="*/ 12 h 79"/>
                <a:gd name="T58" fmla="*/ 50 w 79"/>
                <a:gd name="T59" fmla="*/ 5 h 79"/>
                <a:gd name="T60" fmla="*/ 28 w 79"/>
                <a:gd name="T61" fmla="*/ 5 h 79"/>
                <a:gd name="T62" fmla="*/ 22 w 79"/>
                <a:gd name="T63" fmla="*/ 15 h 79"/>
                <a:gd name="T64" fmla="*/ 42 w 79"/>
                <a:gd name="T65" fmla="*/ 3 h 79"/>
                <a:gd name="T66" fmla="*/ 39 w 79"/>
                <a:gd name="T67" fmla="*/ 12 h 79"/>
                <a:gd name="T68" fmla="*/ 36 w 79"/>
                <a:gd name="T69" fmla="*/ 12 h 79"/>
                <a:gd name="T70" fmla="*/ 35 w 79"/>
                <a:gd name="T71" fmla="*/ 3 h 79"/>
                <a:gd name="T72" fmla="*/ 30 w 79"/>
                <a:gd name="T73" fmla="*/ 12 h 79"/>
                <a:gd name="T74" fmla="*/ 38 w 79"/>
                <a:gd name="T75" fmla="*/ 3 h 79"/>
                <a:gd name="T76" fmla="*/ 30 w 79"/>
                <a:gd name="T77" fmla="*/ 12 h 79"/>
                <a:gd name="T78" fmla="*/ 11 w 79"/>
                <a:gd name="T79" fmla="*/ 12 h 79"/>
                <a:gd name="T80" fmla="*/ 41 w 79"/>
                <a:gd name="T81" fmla="*/ 79 h 79"/>
                <a:gd name="T82" fmla="*/ 65 w 79"/>
                <a:gd name="T83" fmla="*/ 70 h 79"/>
                <a:gd name="T84" fmla="*/ 67 w 79"/>
                <a:gd name="T85" fmla="*/ 67 h 79"/>
                <a:gd name="T86" fmla="*/ 69 w 79"/>
                <a:gd name="T87" fmla="*/ 66 h 79"/>
                <a:gd name="T88" fmla="*/ 69 w 79"/>
                <a:gd name="T89" fmla="*/ 65 h 79"/>
                <a:gd name="T90" fmla="*/ 69 w 79"/>
                <a:gd name="T91" fmla="*/ 65 h 79"/>
                <a:gd name="T92" fmla="*/ 69 w 79"/>
                <a:gd name="T93" fmla="*/ 65 h 79"/>
                <a:gd name="T94" fmla="*/ 38 w 79"/>
                <a:gd name="T9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8" name="Freeform 742"/>
            <p:cNvSpPr>
              <a:spLocks noEditPoints="1"/>
            </p:cNvSpPr>
            <p:nvPr/>
          </p:nvSpPr>
          <p:spPr bwMode="auto">
            <a:xfrm>
              <a:off x="2976" y="1164"/>
              <a:ext cx="301" cy="324"/>
            </a:xfrm>
            <a:custGeom>
              <a:avLst/>
              <a:gdLst>
                <a:gd name="T0" fmla="*/ 64 w 127"/>
                <a:gd name="T1" fmla="*/ 126 h 137"/>
                <a:gd name="T2" fmla="*/ 60 w 127"/>
                <a:gd name="T3" fmla="*/ 125 h 137"/>
                <a:gd name="T4" fmla="*/ 68 w 127"/>
                <a:gd name="T5" fmla="*/ 134 h 137"/>
                <a:gd name="T6" fmla="*/ 53 w 127"/>
                <a:gd name="T7" fmla="*/ 124 h 137"/>
                <a:gd name="T8" fmla="*/ 97 w 127"/>
                <a:gd name="T9" fmla="*/ 120 h 137"/>
                <a:gd name="T10" fmla="*/ 76 w 127"/>
                <a:gd name="T11" fmla="*/ 116 h 137"/>
                <a:gd name="T12" fmla="*/ 90 w 127"/>
                <a:gd name="T13" fmla="*/ 113 h 137"/>
                <a:gd name="T14" fmla="*/ 25 w 127"/>
                <a:gd name="T15" fmla="*/ 121 h 137"/>
                <a:gd name="T16" fmla="*/ 42 w 127"/>
                <a:gd name="T17" fmla="*/ 120 h 137"/>
                <a:gd name="T18" fmla="*/ 104 w 127"/>
                <a:gd name="T19" fmla="*/ 111 h 137"/>
                <a:gd name="T20" fmla="*/ 98 w 127"/>
                <a:gd name="T21" fmla="*/ 112 h 137"/>
                <a:gd name="T22" fmla="*/ 22 w 127"/>
                <a:gd name="T23" fmla="*/ 118 h 137"/>
                <a:gd name="T24" fmla="*/ 79 w 127"/>
                <a:gd name="T25" fmla="*/ 121 h 137"/>
                <a:gd name="T26" fmla="*/ 34 w 127"/>
                <a:gd name="T27" fmla="*/ 109 h 137"/>
                <a:gd name="T28" fmla="*/ 41 w 127"/>
                <a:gd name="T29" fmla="*/ 110 h 137"/>
                <a:gd name="T30" fmla="*/ 93 w 127"/>
                <a:gd name="T31" fmla="*/ 115 h 137"/>
                <a:gd name="T32" fmla="*/ 87 w 127"/>
                <a:gd name="T33" fmla="*/ 118 h 137"/>
                <a:gd name="T34" fmla="*/ 106 w 127"/>
                <a:gd name="T35" fmla="*/ 109 h 137"/>
                <a:gd name="T36" fmla="*/ 20 w 127"/>
                <a:gd name="T37" fmla="*/ 108 h 137"/>
                <a:gd name="T38" fmla="*/ 109 w 127"/>
                <a:gd name="T39" fmla="*/ 113 h 137"/>
                <a:gd name="T40" fmla="*/ 16 w 127"/>
                <a:gd name="T41" fmla="*/ 104 h 137"/>
                <a:gd name="T42" fmla="*/ 15 w 127"/>
                <a:gd name="T43" fmla="*/ 89 h 137"/>
                <a:gd name="T44" fmla="*/ 113 w 127"/>
                <a:gd name="T45" fmla="*/ 85 h 137"/>
                <a:gd name="T46" fmla="*/ 14 w 127"/>
                <a:gd name="T47" fmla="*/ 80 h 137"/>
                <a:gd name="T48" fmla="*/ 116 w 127"/>
                <a:gd name="T49" fmla="*/ 77 h 137"/>
                <a:gd name="T50" fmla="*/ 3 w 127"/>
                <a:gd name="T51" fmla="*/ 82 h 137"/>
                <a:gd name="T52" fmla="*/ 116 w 127"/>
                <a:gd name="T53" fmla="*/ 81 h 137"/>
                <a:gd name="T54" fmla="*/ 123 w 127"/>
                <a:gd name="T55" fmla="*/ 74 h 137"/>
                <a:gd name="T56" fmla="*/ 3 w 127"/>
                <a:gd name="T57" fmla="*/ 74 h 137"/>
                <a:gd name="T58" fmla="*/ 17 w 127"/>
                <a:gd name="T59" fmla="*/ 40 h 137"/>
                <a:gd name="T60" fmla="*/ 109 w 127"/>
                <a:gd name="T61" fmla="*/ 34 h 137"/>
                <a:gd name="T62" fmla="*/ 16 w 127"/>
                <a:gd name="T63" fmla="*/ 31 h 137"/>
                <a:gd name="T64" fmla="*/ 64 w 127"/>
                <a:gd name="T65" fmla="*/ 2 h 137"/>
                <a:gd name="T66" fmla="*/ 100 w 127"/>
                <a:gd name="T67" fmla="*/ 14 h 137"/>
                <a:gd name="T68" fmla="*/ 113 w 127"/>
                <a:gd name="T69" fmla="*/ 53 h 137"/>
                <a:gd name="T70" fmla="*/ 112 w 127"/>
                <a:gd name="T71" fmla="*/ 76 h 137"/>
                <a:gd name="T72" fmla="*/ 92 w 127"/>
                <a:gd name="T73" fmla="*/ 104 h 137"/>
                <a:gd name="T74" fmla="*/ 54 w 127"/>
                <a:gd name="T75" fmla="*/ 111 h 137"/>
                <a:gd name="T76" fmla="*/ 16 w 127"/>
                <a:gd name="T77" fmla="*/ 98 h 137"/>
                <a:gd name="T78" fmla="*/ 5 w 127"/>
                <a:gd name="T79" fmla="*/ 54 h 137"/>
                <a:gd name="T80" fmla="*/ 35 w 127"/>
                <a:gd name="T81" fmla="*/ 21 h 137"/>
                <a:gd name="T82" fmla="*/ 30 w 127"/>
                <a:gd name="T83" fmla="*/ 11 h 137"/>
                <a:gd name="T84" fmla="*/ 12 w 127"/>
                <a:gd name="T85" fmla="*/ 36 h 137"/>
                <a:gd name="T86" fmla="*/ 13 w 127"/>
                <a:gd name="T87" fmla="*/ 51 h 137"/>
                <a:gd name="T88" fmla="*/ 1 w 127"/>
                <a:gd name="T89" fmla="*/ 85 h 137"/>
                <a:gd name="T90" fmla="*/ 12 w 127"/>
                <a:gd name="T91" fmla="*/ 99 h 137"/>
                <a:gd name="T92" fmla="*/ 27 w 127"/>
                <a:gd name="T93" fmla="*/ 125 h 137"/>
                <a:gd name="T94" fmla="*/ 63 w 127"/>
                <a:gd name="T95" fmla="*/ 137 h 137"/>
                <a:gd name="T96" fmla="*/ 100 w 127"/>
                <a:gd name="T97" fmla="*/ 125 h 137"/>
                <a:gd name="T98" fmla="*/ 115 w 127"/>
                <a:gd name="T99" fmla="*/ 97 h 137"/>
                <a:gd name="T100" fmla="*/ 124 w 127"/>
                <a:gd name="T101" fmla="*/ 85 h 137"/>
                <a:gd name="T102" fmla="*/ 112 w 127"/>
                <a:gd name="T103" fmla="*/ 40 h 137"/>
                <a:gd name="T104" fmla="*/ 115 w 127"/>
                <a:gd name="T105" fmla="*/ 26 h 137"/>
                <a:gd name="T106" fmla="*/ 102 w 127"/>
                <a:gd name="T107" fmla="*/ 12 h 137"/>
                <a:gd name="T108" fmla="*/ 76 w 127"/>
                <a:gd name="T109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" h="13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0" name="Freeform 743"/>
            <p:cNvSpPr>
              <a:spLocks noEditPoints="1"/>
            </p:cNvSpPr>
            <p:nvPr/>
          </p:nvSpPr>
          <p:spPr bwMode="auto">
            <a:xfrm>
              <a:off x="3300" y="1114"/>
              <a:ext cx="140" cy="140"/>
            </a:xfrm>
            <a:custGeom>
              <a:avLst/>
              <a:gdLst>
                <a:gd name="T0" fmla="*/ 56 w 59"/>
                <a:gd name="T1" fmla="*/ 30 h 59"/>
                <a:gd name="T2" fmla="*/ 54 w 59"/>
                <a:gd name="T3" fmla="*/ 29 h 59"/>
                <a:gd name="T4" fmla="*/ 55 w 59"/>
                <a:gd name="T5" fmla="*/ 28 h 59"/>
                <a:gd name="T6" fmla="*/ 53 w 59"/>
                <a:gd name="T7" fmla="*/ 26 h 59"/>
                <a:gd name="T8" fmla="*/ 53 w 59"/>
                <a:gd name="T9" fmla="*/ 26 h 59"/>
                <a:gd name="T10" fmla="*/ 54 w 59"/>
                <a:gd name="T11" fmla="*/ 21 h 59"/>
                <a:gd name="T12" fmla="*/ 51 w 59"/>
                <a:gd name="T13" fmla="*/ 21 h 59"/>
                <a:gd name="T14" fmla="*/ 53 w 59"/>
                <a:gd name="T15" fmla="*/ 20 h 59"/>
                <a:gd name="T16" fmla="*/ 49 w 59"/>
                <a:gd name="T17" fmla="*/ 19 h 59"/>
                <a:gd name="T18" fmla="*/ 50 w 59"/>
                <a:gd name="T19" fmla="*/ 20 h 59"/>
                <a:gd name="T20" fmla="*/ 46 w 59"/>
                <a:gd name="T21" fmla="*/ 16 h 59"/>
                <a:gd name="T22" fmla="*/ 48 w 59"/>
                <a:gd name="T23" fmla="*/ 18 h 59"/>
                <a:gd name="T24" fmla="*/ 47 w 59"/>
                <a:gd name="T25" fmla="*/ 11 h 59"/>
                <a:gd name="T26" fmla="*/ 45 w 59"/>
                <a:gd name="T27" fmla="*/ 15 h 59"/>
                <a:gd name="T28" fmla="*/ 3 w 59"/>
                <a:gd name="T29" fmla="*/ 28 h 59"/>
                <a:gd name="T30" fmla="*/ 12 w 59"/>
                <a:gd name="T31" fmla="*/ 16 h 59"/>
                <a:gd name="T32" fmla="*/ 45 w 59"/>
                <a:gd name="T33" fmla="*/ 19 h 59"/>
                <a:gd name="T34" fmla="*/ 53 w 59"/>
                <a:gd name="T35" fmla="*/ 41 h 59"/>
                <a:gd name="T36" fmla="*/ 30 w 59"/>
                <a:gd name="T37" fmla="*/ 56 h 59"/>
                <a:gd name="T38" fmla="*/ 40 w 59"/>
                <a:gd name="T39" fmla="*/ 12 h 59"/>
                <a:gd name="T40" fmla="*/ 46 w 59"/>
                <a:gd name="T41" fmla="*/ 10 h 59"/>
                <a:gd name="T42" fmla="*/ 6 w 59"/>
                <a:gd name="T43" fmla="*/ 17 h 59"/>
                <a:gd name="T44" fmla="*/ 9 w 59"/>
                <a:gd name="T45" fmla="*/ 15 h 59"/>
                <a:gd name="T46" fmla="*/ 15 w 59"/>
                <a:gd name="T47" fmla="*/ 7 h 59"/>
                <a:gd name="T48" fmla="*/ 39 w 59"/>
                <a:gd name="T49" fmla="*/ 11 h 59"/>
                <a:gd name="T50" fmla="*/ 43 w 59"/>
                <a:gd name="T51" fmla="*/ 8 h 59"/>
                <a:gd name="T52" fmla="*/ 34 w 59"/>
                <a:gd name="T53" fmla="*/ 9 h 59"/>
                <a:gd name="T54" fmla="*/ 41 w 59"/>
                <a:gd name="T55" fmla="*/ 6 h 59"/>
                <a:gd name="T56" fmla="*/ 31 w 59"/>
                <a:gd name="T57" fmla="*/ 8 h 59"/>
                <a:gd name="T58" fmla="*/ 36 w 59"/>
                <a:gd name="T59" fmla="*/ 5 h 59"/>
                <a:gd name="T60" fmla="*/ 19 w 59"/>
                <a:gd name="T61" fmla="*/ 5 h 59"/>
                <a:gd name="T62" fmla="*/ 13 w 59"/>
                <a:gd name="T63" fmla="*/ 12 h 59"/>
                <a:gd name="T64" fmla="*/ 34 w 59"/>
                <a:gd name="T65" fmla="*/ 3 h 59"/>
                <a:gd name="T66" fmla="*/ 27 w 59"/>
                <a:gd name="T67" fmla="*/ 8 h 59"/>
                <a:gd name="T68" fmla="*/ 26 w 59"/>
                <a:gd name="T69" fmla="*/ 3 h 59"/>
                <a:gd name="T70" fmla="*/ 19 w 59"/>
                <a:gd name="T71" fmla="*/ 9 h 59"/>
                <a:gd name="T72" fmla="*/ 29 w 59"/>
                <a:gd name="T73" fmla="*/ 3 h 59"/>
                <a:gd name="T74" fmla="*/ 23 w 59"/>
                <a:gd name="T75" fmla="*/ 8 h 59"/>
                <a:gd name="T76" fmla="*/ 12 w 59"/>
                <a:gd name="T77" fmla="*/ 5 h 59"/>
                <a:gd name="T78" fmla="*/ 30 w 59"/>
                <a:gd name="T79" fmla="*/ 59 h 59"/>
                <a:gd name="T80" fmla="*/ 45 w 59"/>
                <a:gd name="T81" fmla="*/ 54 h 59"/>
                <a:gd name="T82" fmla="*/ 46 w 59"/>
                <a:gd name="T83" fmla="*/ 53 h 59"/>
                <a:gd name="T84" fmla="*/ 48 w 59"/>
                <a:gd name="T85" fmla="*/ 52 h 59"/>
                <a:gd name="T86" fmla="*/ 48 w 59"/>
                <a:gd name="T87" fmla="*/ 52 h 59"/>
                <a:gd name="T88" fmla="*/ 48 w 59"/>
                <a:gd name="T89" fmla="*/ 52 h 59"/>
                <a:gd name="T90" fmla="*/ 48 w 59"/>
                <a:gd name="T91" fmla="*/ 52 h 59"/>
                <a:gd name="T92" fmla="*/ 59 w 59"/>
                <a:gd name="T93" fmla="*/ 31 h 59"/>
                <a:gd name="T94" fmla="*/ 29 w 59"/>
                <a:gd name="T9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1" name="Freeform 744"/>
            <p:cNvSpPr>
              <a:spLocks noEditPoints="1"/>
            </p:cNvSpPr>
            <p:nvPr/>
          </p:nvSpPr>
          <p:spPr bwMode="auto">
            <a:xfrm>
              <a:off x="3255" y="1074"/>
              <a:ext cx="225" cy="239"/>
            </a:xfrm>
            <a:custGeom>
              <a:avLst/>
              <a:gdLst>
                <a:gd name="T0" fmla="*/ 41 w 95"/>
                <a:gd name="T1" fmla="*/ 98 h 101"/>
                <a:gd name="T2" fmla="*/ 41 w 95"/>
                <a:gd name="T3" fmla="*/ 92 h 101"/>
                <a:gd name="T4" fmla="*/ 39 w 95"/>
                <a:gd name="T5" fmla="*/ 92 h 101"/>
                <a:gd name="T6" fmla="*/ 65 w 95"/>
                <a:gd name="T7" fmla="*/ 91 h 101"/>
                <a:gd name="T8" fmla="*/ 71 w 95"/>
                <a:gd name="T9" fmla="*/ 87 h 101"/>
                <a:gd name="T10" fmla="*/ 50 w 95"/>
                <a:gd name="T11" fmla="*/ 90 h 101"/>
                <a:gd name="T12" fmla="*/ 70 w 95"/>
                <a:gd name="T13" fmla="*/ 91 h 101"/>
                <a:gd name="T14" fmla="*/ 56 w 95"/>
                <a:gd name="T15" fmla="*/ 84 h 101"/>
                <a:gd name="T16" fmla="*/ 64 w 95"/>
                <a:gd name="T17" fmla="*/ 84 h 101"/>
                <a:gd name="T18" fmla="*/ 33 w 95"/>
                <a:gd name="T19" fmla="*/ 84 h 101"/>
                <a:gd name="T20" fmla="*/ 57 w 95"/>
                <a:gd name="T21" fmla="*/ 89 h 101"/>
                <a:gd name="T22" fmla="*/ 28 w 95"/>
                <a:gd name="T23" fmla="*/ 86 h 101"/>
                <a:gd name="T24" fmla="*/ 25 w 95"/>
                <a:gd name="T25" fmla="*/ 84 h 101"/>
                <a:gd name="T26" fmla="*/ 14 w 95"/>
                <a:gd name="T27" fmla="*/ 79 h 101"/>
                <a:gd name="T28" fmla="*/ 28 w 95"/>
                <a:gd name="T29" fmla="*/ 79 h 101"/>
                <a:gd name="T30" fmla="*/ 22 w 95"/>
                <a:gd name="T31" fmla="*/ 81 h 101"/>
                <a:gd name="T32" fmla="*/ 16 w 95"/>
                <a:gd name="T33" fmla="*/ 83 h 101"/>
                <a:gd name="T34" fmla="*/ 23 w 95"/>
                <a:gd name="T35" fmla="*/ 76 h 101"/>
                <a:gd name="T36" fmla="*/ 12 w 95"/>
                <a:gd name="T37" fmla="*/ 75 h 101"/>
                <a:gd name="T38" fmla="*/ 11 w 95"/>
                <a:gd name="T39" fmla="*/ 74 h 101"/>
                <a:gd name="T40" fmla="*/ 7 w 95"/>
                <a:gd name="T41" fmla="*/ 74 h 101"/>
                <a:gd name="T42" fmla="*/ 80 w 95"/>
                <a:gd name="T43" fmla="*/ 69 h 101"/>
                <a:gd name="T44" fmla="*/ 88 w 95"/>
                <a:gd name="T45" fmla="*/ 67 h 101"/>
                <a:gd name="T46" fmla="*/ 85 w 95"/>
                <a:gd name="T47" fmla="*/ 67 h 101"/>
                <a:gd name="T48" fmla="*/ 11 w 95"/>
                <a:gd name="T49" fmla="*/ 61 h 101"/>
                <a:gd name="T50" fmla="*/ 10 w 95"/>
                <a:gd name="T51" fmla="*/ 56 h 101"/>
                <a:gd name="T52" fmla="*/ 6 w 95"/>
                <a:gd name="T53" fmla="*/ 53 h 101"/>
                <a:gd name="T54" fmla="*/ 3 w 95"/>
                <a:gd name="T55" fmla="*/ 52 h 101"/>
                <a:gd name="T56" fmla="*/ 4 w 95"/>
                <a:gd name="T57" fmla="*/ 47 h 101"/>
                <a:gd name="T58" fmla="*/ 85 w 95"/>
                <a:gd name="T59" fmla="*/ 33 h 101"/>
                <a:gd name="T60" fmla="*/ 17 w 95"/>
                <a:gd name="T61" fmla="*/ 20 h 101"/>
                <a:gd name="T62" fmla="*/ 47 w 95"/>
                <a:gd name="T63" fmla="*/ 10 h 101"/>
                <a:gd name="T64" fmla="*/ 73 w 95"/>
                <a:gd name="T65" fmla="*/ 20 h 101"/>
                <a:gd name="T66" fmla="*/ 86 w 95"/>
                <a:gd name="T67" fmla="*/ 24 h 101"/>
                <a:gd name="T68" fmla="*/ 86 w 95"/>
                <a:gd name="T69" fmla="*/ 46 h 101"/>
                <a:gd name="T70" fmla="*/ 79 w 95"/>
                <a:gd name="T71" fmla="*/ 65 h 101"/>
                <a:gd name="T72" fmla="*/ 64 w 95"/>
                <a:gd name="T73" fmla="*/ 79 h 101"/>
                <a:gd name="T74" fmla="*/ 36 w 95"/>
                <a:gd name="T75" fmla="*/ 82 h 101"/>
                <a:gd name="T76" fmla="*/ 10 w 95"/>
                <a:gd name="T77" fmla="*/ 66 h 101"/>
                <a:gd name="T78" fmla="*/ 7 w 95"/>
                <a:gd name="T79" fmla="*/ 33 h 101"/>
                <a:gd name="T80" fmla="*/ 22 w 95"/>
                <a:gd name="T81" fmla="*/ 21 h 101"/>
                <a:gd name="T82" fmla="*/ 49 w 95"/>
                <a:gd name="T83" fmla="*/ 0 h 101"/>
                <a:gd name="T84" fmla="*/ 28 w 95"/>
                <a:gd name="T85" fmla="*/ 4 h 101"/>
                <a:gd name="T86" fmla="*/ 15 w 95"/>
                <a:gd name="T87" fmla="*/ 26 h 101"/>
                <a:gd name="T88" fmla="*/ 4 w 95"/>
                <a:gd name="T89" fmla="*/ 33 h 101"/>
                <a:gd name="T90" fmla="*/ 6 w 95"/>
                <a:gd name="T91" fmla="*/ 65 h 101"/>
                <a:gd name="T92" fmla="*/ 14 w 95"/>
                <a:gd name="T93" fmla="*/ 87 h 101"/>
                <a:gd name="T94" fmla="*/ 31 w 95"/>
                <a:gd name="T95" fmla="*/ 98 h 101"/>
                <a:gd name="T96" fmla="*/ 65 w 95"/>
                <a:gd name="T97" fmla="*/ 96 h 101"/>
                <a:gd name="T98" fmla="*/ 82 w 95"/>
                <a:gd name="T99" fmla="*/ 78 h 101"/>
                <a:gd name="T100" fmla="*/ 84 w 95"/>
                <a:gd name="T101" fmla="*/ 70 h 101"/>
                <a:gd name="T102" fmla="*/ 93 w 95"/>
                <a:gd name="T103" fmla="*/ 61 h 101"/>
                <a:gd name="T104" fmla="*/ 86 w 95"/>
                <a:gd name="T105" fmla="*/ 36 h 101"/>
                <a:gd name="T106" fmla="*/ 90 w 95"/>
                <a:gd name="T107" fmla="*/ 25 h 101"/>
                <a:gd name="T108" fmla="*/ 82 w 95"/>
                <a:gd name="T109" fmla="*/ 13 h 101"/>
                <a:gd name="T110" fmla="*/ 64 w 95"/>
                <a:gd name="T111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1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2" name="Freeform 745"/>
            <p:cNvSpPr>
              <a:spLocks noEditPoints="1"/>
            </p:cNvSpPr>
            <p:nvPr/>
          </p:nvSpPr>
          <p:spPr bwMode="auto">
            <a:xfrm>
              <a:off x="3300" y="1353"/>
              <a:ext cx="116" cy="118"/>
            </a:xfrm>
            <a:custGeom>
              <a:avLst/>
              <a:gdLst>
                <a:gd name="T0" fmla="*/ 46 w 49"/>
                <a:gd name="T1" fmla="*/ 27 h 50"/>
                <a:gd name="T2" fmla="*/ 46 w 49"/>
                <a:gd name="T3" fmla="*/ 28 h 50"/>
                <a:gd name="T4" fmla="*/ 45 w 49"/>
                <a:gd name="T5" fmla="*/ 25 h 50"/>
                <a:gd name="T6" fmla="*/ 46 w 49"/>
                <a:gd name="T7" fmla="*/ 26 h 50"/>
                <a:gd name="T8" fmla="*/ 45 w 49"/>
                <a:gd name="T9" fmla="*/ 24 h 50"/>
                <a:gd name="T10" fmla="*/ 46 w 49"/>
                <a:gd name="T11" fmla="*/ 23 h 50"/>
                <a:gd name="T12" fmla="*/ 45 w 49"/>
                <a:gd name="T13" fmla="*/ 24 h 50"/>
                <a:gd name="T14" fmla="*/ 43 w 49"/>
                <a:gd name="T15" fmla="*/ 20 h 50"/>
                <a:gd name="T16" fmla="*/ 45 w 49"/>
                <a:gd name="T17" fmla="*/ 22 h 50"/>
                <a:gd name="T18" fmla="*/ 42 w 49"/>
                <a:gd name="T19" fmla="*/ 18 h 50"/>
                <a:gd name="T20" fmla="*/ 42 w 49"/>
                <a:gd name="T21" fmla="*/ 14 h 50"/>
                <a:gd name="T22" fmla="*/ 42 w 49"/>
                <a:gd name="T23" fmla="*/ 18 h 50"/>
                <a:gd name="T24" fmla="*/ 10 w 49"/>
                <a:gd name="T25" fmla="*/ 40 h 50"/>
                <a:gd name="T26" fmla="*/ 4 w 49"/>
                <a:gd name="T27" fmla="*/ 20 h 50"/>
                <a:gd name="T28" fmla="*/ 4 w 49"/>
                <a:gd name="T29" fmla="*/ 20 h 50"/>
                <a:gd name="T30" fmla="*/ 22 w 49"/>
                <a:gd name="T31" fmla="*/ 10 h 50"/>
                <a:gd name="T32" fmla="*/ 37 w 49"/>
                <a:gd name="T33" fmla="*/ 17 h 50"/>
                <a:gd name="T34" fmla="*/ 43 w 49"/>
                <a:gd name="T35" fmla="*/ 36 h 50"/>
                <a:gd name="T36" fmla="*/ 36 w 49"/>
                <a:gd name="T37" fmla="*/ 44 h 50"/>
                <a:gd name="T38" fmla="*/ 25 w 49"/>
                <a:gd name="T39" fmla="*/ 47 h 50"/>
                <a:gd name="T40" fmla="*/ 35 w 49"/>
                <a:gd name="T41" fmla="*/ 11 h 50"/>
                <a:gd name="T42" fmla="*/ 40 w 49"/>
                <a:gd name="T43" fmla="*/ 11 h 50"/>
                <a:gd name="T44" fmla="*/ 39 w 49"/>
                <a:gd name="T45" fmla="*/ 14 h 50"/>
                <a:gd name="T46" fmla="*/ 12 w 49"/>
                <a:gd name="T47" fmla="*/ 7 h 50"/>
                <a:gd name="T48" fmla="*/ 7 w 49"/>
                <a:gd name="T49" fmla="*/ 13 h 50"/>
                <a:gd name="T50" fmla="*/ 30 w 49"/>
                <a:gd name="T51" fmla="*/ 9 h 50"/>
                <a:gd name="T52" fmla="*/ 34 w 49"/>
                <a:gd name="T53" fmla="*/ 6 h 50"/>
                <a:gd name="T54" fmla="*/ 34 w 49"/>
                <a:gd name="T55" fmla="*/ 10 h 50"/>
                <a:gd name="T56" fmla="*/ 18 w 49"/>
                <a:gd name="T57" fmla="*/ 5 h 50"/>
                <a:gd name="T58" fmla="*/ 14 w 49"/>
                <a:gd name="T59" fmla="*/ 8 h 50"/>
                <a:gd name="T60" fmla="*/ 29 w 49"/>
                <a:gd name="T61" fmla="*/ 8 h 50"/>
                <a:gd name="T62" fmla="*/ 28 w 49"/>
                <a:gd name="T63" fmla="*/ 4 h 50"/>
                <a:gd name="T64" fmla="*/ 32 w 49"/>
                <a:gd name="T65" fmla="*/ 5 h 50"/>
                <a:gd name="T66" fmla="*/ 18 w 49"/>
                <a:gd name="T67" fmla="*/ 7 h 50"/>
                <a:gd name="T68" fmla="*/ 24 w 49"/>
                <a:gd name="T69" fmla="*/ 3 h 50"/>
                <a:gd name="T70" fmla="*/ 22 w 49"/>
                <a:gd name="T71" fmla="*/ 7 h 50"/>
                <a:gd name="T72" fmla="*/ 24 w 49"/>
                <a:gd name="T73" fmla="*/ 0 h 50"/>
                <a:gd name="T74" fmla="*/ 12 w 49"/>
                <a:gd name="T75" fmla="*/ 4 h 50"/>
                <a:gd name="T76" fmla="*/ 7 w 49"/>
                <a:gd name="T77" fmla="*/ 42 h 50"/>
                <a:gd name="T78" fmla="*/ 25 w 49"/>
                <a:gd name="T79" fmla="*/ 50 h 50"/>
                <a:gd name="T80" fmla="*/ 36 w 49"/>
                <a:gd name="T81" fmla="*/ 47 h 50"/>
                <a:gd name="T82" fmla="*/ 36 w 49"/>
                <a:gd name="T83" fmla="*/ 47 h 50"/>
                <a:gd name="T84" fmla="*/ 37 w 49"/>
                <a:gd name="T85" fmla="*/ 46 h 50"/>
                <a:gd name="T86" fmla="*/ 39 w 49"/>
                <a:gd name="T87" fmla="*/ 45 h 50"/>
                <a:gd name="T88" fmla="*/ 39 w 49"/>
                <a:gd name="T89" fmla="*/ 45 h 50"/>
                <a:gd name="T90" fmla="*/ 39 w 49"/>
                <a:gd name="T91" fmla="*/ 45 h 50"/>
                <a:gd name="T92" fmla="*/ 39 w 49"/>
                <a:gd name="T93" fmla="*/ 45 h 50"/>
                <a:gd name="T94" fmla="*/ 39 w 49"/>
                <a:gd name="T95" fmla="*/ 45 h 50"/>
                <a:gd name="T96" fmla="*/ 42 w 49"/>
                <a:gd name="T97" fmla="*/ 9 h 50"/>
                <a:gd name="T98" fmla="*/ 24 w 49"/>
                <a:gd name="T9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0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3" name="Freeform 746"/>
            <p:cNvSpPr>
              <a:spLocks noEditPoints="1"/>
            </p:cNvSpPr>
            <p:nvPr/>
          </p:nvSpPr>
          <p:spPr bwMode="auto">
            <a:xfrm>
              <a:off x="3260" y="1320"/>
              <a:ext cx="189" cy="201"/>
            </a:xfrm>
            <a:custGeom>
              <a:avLst/>
              <a:gdLst>
                <a:gd name="T0" fmla="*/ 34 w 80"/>
                <a:gd name="T1" fmla="*/ 81 h 85"/>
                <a:gd name="T2" fmla="*/ 31 w 80"/>
                <a:gd name="T3" fmla="*/ 81 h 85"/>
                <a:gd name="T4" fmla="*/ 28 w 80"/>
                <a:gd name="T5" fmla="*/ 80 h 85"/>
                <a:gd name="T6" fmla="*/ 27 w 80"/>
                <a:gd name="T7" fmla="*/ 77 h 85"/>
                <a:gd name="T8" fmla="*/ 56 w 80"/>
                <a:gd name="T9" fmla="*/ 75 h 85"/>
                <a:gd name="T10" fmla="*/ 52 w 80"/>
                <a:gd name="T11" fmla="*/ 75 h 85"/>
                <a:gd name="T12" fmla="*/ 44 w 80"/>
                <a:gd name="T13" fmla="*/ 72 h 85"/>
                <a:gd name="T14" fmla="*/ 60 w 80"/>
                <a:gd name="T15" fmla="*/ 75 h 85"/>
                <a:gd name="T16" fmla="*/ 43 w 80"/>
                <a:gd name="T17" fmla="*/ 75 h 85"/>
                <a:gd name="T18" fmla="*/ 47 w 80"/>
                <a:gd name="T19" fmla="*/ 75 h 85"/>
                <a:gd name="T20" fmla="*/ 26 w 80"/>
                <a:gd name="T21" fmla="*/ 72 h 85"/>
                <a:gd name="T22" fmla="*/ 21 w 80"/>
                <a:gd name="T23" fmla="*/ 69 h 85"/>
                <a:gd name="T24" fmla="*/ 19 w 80"/>
                <a:gd name="T25" fmla="*/ 67 h 85"/>
                <a:gd name="T26" fmla="*/ 19 w 80"/>
                <a:gd name="T27" fmla="*/ 67 h 85"/>
                <a:gd name="T28" fmla="*/ 13 w 80"/>
                <a:gd name="T29" fmla="*/ 67 h 85"/>
                <a:gd name="T30" fmla="*/ 10 w 80"/>
                <a:gd name="T31" fmla="*/ 66 h 85"/>
                <a:gd name="T32" fmla="*/ 10 w 80"/>
                <a:gd name="T33" fmla="*/ 61 h 85"/>
                <a:gd name="T34" fmla="*/ 8 w 80"/>
                <a:gd name="T35" fmla="*/ 58 h 85"/>
                <a:gd name="T36" fmla="*/ 73 w 80"/>
                <a:gd name="T37" fmla="*/ 59 h 85"/>
                <a:gd name="T38" fmla="*/ 73 w 80"/>
                <a:gd name="T39" fmla="*/ 55 h 85"/>
                <a:gd name="T40" fmla="*/ 67 w 80"/>
                <a:gd name="T41" fmla="*/ 59 h 85"/>
                <a:gd name="T42" fmla="*/ 10 w 80"/>
                <a:gd name="T43" fmla="*/ 48 h 85"/>
                <a:gd name="T44" fmla="*/ 7 w 80"/>
                <a:gd name="T45" fmla="*/ 42 h 85"/>
                <a:gd name="T46" fmla="*/ 7 w 80"/>
                <a:gd name="T47" fmla="*/ 38 h 85"/>
                <a:gd name="T48" fmla="*/ 4 w 80"/>
                <a:gd name="T49" fmla="*/ 38 h 85"/>
                <a:gd name="T50" fmla="*/ 73 w 80"/>
                <a:gd name="T51" fmla="*/ 30 h 85"/>
                <a:gd name="T52" fmla="*/ 17 w 80"/>
                <a:gd name="T53" fmla="*/ 18 h 85"/>
                <a:gd name="T54" fmla="*/ 53 w 80"/>
                <a:gd name="T55" fmla="*/ 10 h 85"/>
                <a:gd name="T56" fmla="*/ 70 w 80"/>
                <a:gd name="T57" fmla="*/ 16 h 85"/>
                <a:gd name="T58" fmla="*/ 70 w 80"/>
                <a:gd name="T59" fmla="*/ 27 h 85"/>
                <a:gd name="T60" fmla="*/ 71 w 80"/>
                <a:gd name="T61" fmla="*/ 40 h 85"/>
                <a:gd name="T62" fmla="*/ 72 w 80"/>
                <a:gd name="T63" fmla="*/ 52 h 85"/>
                <a:gd name="T64" fmla="*/ 64 w 80"/>
                <a:gd name="T65" fmla="*/ 67 h 85"/>
                <a:gd name="T66" fmla="*/ 42 w 80"/>
                <a:gd name="T67" fmla="*/ 69 h 85"/>
                <a:gd name="T68" fmla="*/ 29 w 80"/>
                <a:gd name="T69" fmla="*/ 73 h 85"/>
                <a:gd name="T70" fmla="*/ 18 w 80"/>
                <a:gd name="T71" fmla="*/ 59 h 85"/>
                <a:gd name="T72" fmla="*/ 12 w 80"/>
                <a:gd name="T73" fmla="*/ 39 h 85"/>
                <a:gd name="T74" fmla="*/ 13 w 80"/>
                <a:gd name="T75" fmla="*/ 27 h 85"/>
                <a:gd name="T76" fmla="*/ 21 w 80"/>
                <a:gd name="T77" fmla="*/ 17 h 85"/>
                <a:gd name="T78" fmla="*/ 31 w 80"/>
                <a:gd name="T79" fmla="*/ 11 h 85"/>
                <a:gd name="T80" fmla="*/ 44 w 80"/>
                <a:gd name="T81" fmla="*/ 0 h 85"/>
                <a:gd name="T82" fmla="*/ 29 w 80"/>
                <a:gd name="T83" fmla="*/ 4 h 85"/>
                <a:gd name="T84" fmla="*/ 16 w 80"/>
                <a:gd name="T85" fmla="*/ 11 h 85"/>
                <a:gd name="T86" fmla="*/ 8 w 80"/>
                <a:gd name="T87" fmla="*/ 23 h 85"/>
                <a:gd name="T88" fmla="*/ 0 w 80"/>
                <a:gd name="T89" fmla="*/ 43 h 85"/>
                <a:gd name="T90" fmla="*/ 6 w 80"/>
                <a:gd name="T91" fmla="*/ 52 h 85"/>
                <a:gd name="T92" fmla="*/ 4 w 80"/>
                <a:gd name="T93" fmla="*/ 61 h 85"/>
                <a:gd name="T94" fmla="*/ 16 w 80"/>
                <a:gd name="T95" fmla="*/ 69 h 85"/>
                <a:gd name="T96" fmla="*/ 36 w 80"/>
                <a:gd name="T97" fmla="*/ 85 h 85"/>
                <a:gd name="T98" fmla="*/ 49 w 80"/>
                <a:gd name="T99" fmla="*/ 77 h 85"/>
                <a:gd name="T100" fmla="*/ 65 w 80"/>
                <a:gd name="T101" fmla="*/ 75 h 85"/>
                <a:gd name="T102" fmla="*/ 67 w 80"/>
                <a:gd name="T103" fmla="*/ 67 h 85"/>
                <a:gd name="T104" fmla="*/ 70 w 80"/>
                <a:gd name="T105" fmla="*/ 61 h 85"/>
                <a:gd name="T106" fmla="*/ 80 w 80"/>
                <a:gd name="T107" fmla="*/ 42 h 85"/>
                <a:gd name="T108" fmla="*/ 75 w 80"/>
                <a:gd name="T109" fmla="*/ 33 h 85"/>
                <a:gd name="T110" fmla="*/ 78 w 80"/>
                <a:gd name="T111" fmla="*/ 24 h 85"/>
                <a:gd name="T112" fmla="*/ 71 w 80"/>
                <a:gd name="T113" fmla="*/ 14 h 85"/>
                <a:gd name="T114" fmla="*/ 65 w 80"/>
                <a:gd name="T115" fmla="*/ 16 h 85"/>
                <a:gd name="T116" fmla="*/ 44 w 80"/>
                <a:gd name="T1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85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4" name="Freeform 747"/>
            <p:cNvSpPr>
              <a:spLocks noEditPoints="1"/>
            </p:cNvSpPr>
            <p:nvPr/>
          </p:nvSpPr>
          <p:spPr bwMode="auto">
            <a:xfrm>
              <a:off x="5024" y="3007"/>
              <a:ext cx="296" cy="284"/>
            </a:xfrm>
            <a:custGeom>
              <a:avLst/>
              <a:gdLst>
                <a:gd name="T0" fmla="*/ 63 w 125"/>
                <a:gd name="T1" fmla="*/ 116 h 120"/>
                <a:gd name="T2" fmla="*/ 5 w 125"/>
                <a:gd name="T3" fmla="*/ 60 h 120"/>
                <a:gd name="T4" fmla="*/ 63 w 125"/>
                <a:gd name="T5" fmla="*/ 4 h 120"/>
                <a:gd name="T6" fmla="*/ 63 w 125"/>
                <a:gd name="T7" fmla="*/ 4 h 120"/>
                <a:gd name="T8" fmla="*/ 103 w 125"/>
                <a:gd name="T9" fmla="*/ 18 h 120"/>
                <a:gd name="T10" fmla="*/ 120 w 125"/>
                <a:gd name="T11" fmla="*/ 60 h 120"/>
                <a:gd name="T12" fmla="*/ 63 w 125"/>
                <a:gd name="T13" fmla="*/ 116 h 120"/>
                <a:gd name="T14" fmla="*/ 63 w 125"/>
                <a:gd name="T15" fmla="*/ 0 h 120"/>
                <a:gd name="T16" fmla="*/ 63 w 125"/>
                <a:gd name="T17" fmla="*/ 0 h 120"/>
                <a:gd name="T18" fmla="*/ 0 w 125"/>
                <a:gd name="T19" fmla="*/ 60 h 120"/>
                <a:gd name="T20" fmla="*/ 63 w 125"/>
                <a:gd name="T21" fmla="*/ 120 h 120"/>
                <a:gd name="T22" fmla="*/ 125 w 125"/>
                <a:gd name="T23" fmla="*/ 60 h 120"/>
                <a:gd name="T24" fmla="*/ 63 w 125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20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5" name="Freeform 748"/>
            <p:cNvSpPr>
              <a:spLocks noEditPoints="1"/>
            </p:cNvSpPr>
            <p:nvPr/>
          </p:nvSpPr>
          <p:spPr bwMode="auto">
            <a:xfrm>
              <a:off x="4986" y="2969"/>
              <a:ext cx="372" cy="360"/>
            </a:xfrm>
            <a:custGeom>
              <a:avLst/>
              <a:gdLst>
                <a:gd name="T0" fmla="*/ 79 w 157"/>
                <a:gd name="T1" fmla="*/ 147 h 152"/>
                <a:gd name="T2" fmla="*/ 5 w 157"/>
                <a:gd name="T3" fmla="*/ 76 h 152"/>
                <a:gd name="T4" fmla="*/ 79 w 157"/>
                <a:gd name="T5" fmla="*/ 4 h 152"/>
                <a:gd name="T6" fmla="*/ 153 w 157"/>
                <a:gd name="T7" fmla="*/ 76 h 152"/>
                <a:gd name="T8" fmla="*/ 79 w 157"/>
                <a:gd name="T9" fmla="*/ 147 h 152"/>
                <a:gd name="T10" fmla="*/ 79 w 157"/>
                <a:gd name="T11" fmla="*/ 0 h 152"/>
                <a:gd name="T12" fmla="*/ 25 w 157"/>
                <a:gd name="T13" fmla="*/ 19 h 152"/>
                <a:gd name="T14" fmla="*/ 0 w 157"/>
                <a:gd name="T15" fmla="*/ 76 h 152"/>
                <a:gd name="T16" fmla="*/ 25 w 157"/>
                <a:gd name="T17" fmla="*/ 133 h 152"/>
                <a:gd name="T18" fmla="*/ 79 w 157"/>
                <a:gd name="T19" fmla="*/ 152 h 152"/>
                <a:gd name="T20" fmla="*/ 132 w 157"/>
                <a:gd name="T21" fmla="*/ 133 h 152"/>
                <a:gd name="T22" fmla="*/ 157 w 157"/>
                <a:gd name="T23" fmla="*/ 76 h 152"/>
                <a:gd name="T24" fmla="*/ 132 w 157"/>
                <a:gd name="T25" fmla="*/ 19 h 152"/>
                <a:gd name="T26" fmla="*/ 79 w 157"/>
                <a:gd name="T2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52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6" name="Freeform 749"/>
            <p:cNvSpPr>
              <a:spLocks/>
            </p:cNvSpPr>
            <p:nvPr/>
          </p:nvSpPr>
          <p:spPr bwMode="auto">
            <a:xfrm>
              <a:off x="5159" y="3031"/>
              <a:ext cx="16" cy="31"/>
            </a:xfrm>
            <a:custGeom>
              <a:avLst/>
              <a:gdLst>
                <a:gd name="T0" fmla="*/ 4 w 7"/>
                <a:gd name="T1" fmla="*/ 0 h 13"/>
                <a:gd name="T2" fmla="*/ 1 w 7"/>
                <a:gd name="T3" fmla="*/ 1 h 13"/>
                <a:gd name="T4" fmla="*/ 2 w 7"/>
                <a:gd name="T5" fmla="*/ 12 h 13"/>
                <a:gd name="T6" fmla="*/ 3 w 7"/>
                <a:gd name="T7" fmla="*/ 13 h 13"/>
                <a:gd name="T8" fmla="*/ 4 w 7"/>
                <a:gd name="T9" fmla="*/ 13 h 13"/>
                <a:gd name="T10" fmla="*/ 6 w 7"/>
                <a:gd name="T11" fmla="*/ 10 h 13"/>
                <a:gd name="T12" fmla="*/ 6 w 7"/>
                <a:gd name="T13" fmla="*/ 3 h 13"/>
                <a:gd name="T14" fmla="*/ 5 w 7"/>
                <a:gd name="T15" fmla="*/ 0 h 13"/>
                <a:gd name="T16" fmla="*/ 4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7" name="Freeform 750"/>
            <p:cNvSpPr>
              <a:spLocks/>
            </p:cNvSpPr>
            <p:nvPr/>
          </p:nvSpPr>
          <p:spPr bwMode="auto">
            <a:xfrm>
              <a:off x="5159" y="3230"/>
              <a:ext cx="16" cy="40"/>
            </a:xfrm>
            <a:custGeom>
              <a:avLst/>
              <a:gdLst>
                <a:gd name="T0" fmla="*/ 3 w 7"/>
                <a:gd name="T1" fmla="*/ 0 h 17"/>
                <a:gd name="T2" fmla="*/ 1 w 7"/>
                <a:gd name="T3" fmla="*/ 2 h 17"/>
                <a:gd name="T4" fmla="*/ 1 w 7"/>
                <a:gd name="T5" fmla="*/ 14 h 17"/>
                <a:gd name="T6" fmla="*/ 2 w 7"/>
                <a:gd name="T7" fmla="*/ 16 h 17"/>
                <a:gd name="T8" fmla="*/ 4 w 7"/>
                <a:gd name="T9" fmla="*/ 17 h 17"/>
                <a:gd name="T10" fmla="*/ 6 w 7"/>
                <a:gd name="T11" fmla="*/ 16 h 17"/>
                <a:gd name="T12" fmla="*/ 5 w 7"/>
                <a:gd name="T13" fmla="*/ 1 h 17"/>
                <a:gd name="T14" fmla="*/ 4 w 7"/>
                <a:gd name="T15" fmla="*/ 0 h 17"/>
                <a:gd name="T16" fmla="*/ 3 w 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8" name="Freeform 751"/>
            <p:cNvSpPr>
              <a:spLocks/>
            </p:cNvSpPr>
            <p:nvPr/>
          </p:nvSpPr>
          <p:spPr bwMode="auto">
            <a:xfrm>
              <a:off x="5047" y="3142"/>
              <a:ext cx="43" cy="17"/>
            </a:xfrm>
            <a:custGeom>
              <a:avLst/>
              <a:gdLst>
                <a:gd name="T0" fmla="*/ 9 w 18"/>
                <a:gd name="T1" fmla="*/ 0 h 7"/>
                <a:gd name="T2" fmla="*/ 3 w 18"/>
                <a:gd name="T3" fmla="*/ 1 h 7"/>
                <a:gd name="T4" fmla="*/ 1 w 18"/>
                <a:gd name="T5" fmla="*/ 2 h 7"/>
                <a:gd name="T6" fmla="*/ 1 w 18"/>
                <a:gd name="T7" fmla="*/ 6 h 7"/>
                <a:gd name="T8" fmla="*/ 8 w 18"/>
                <a:gd name="T9" fmla="*/ 7 h 7"/>
                <a:gd name="T10" fmla="*/ 16 w 18"/>
                <a:gd name="T11" fmla="*/ 5 h 7"/>
                <a:gd name="T12" fmla="*/ 17 w 18"/>
                <a:gd name="T13" fmla="*/ 4 h 7"/>
                <a:gd name="T14" fmla="*/ 17 w 18"/>
                <a:gd name="T15" fmla="*/ 2 h 7"/>
                <a:gd name="T16" fmla="*/ 15 w 18"/>
                <a:gd name="T17" fmla="*/ 1 h 7"/>
                <a:gd name="T18" fmla="*/ 9 w 1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9" name="Freeform 752"/>
            <p:cNvSpPr>
              <a:spLocks/>
            </p:cNvSpPr>
            <p:nvPr/>
          </p:nvSpPr>
          <p:spPr bwMode="auto">
            <a:xfrm>
              <a:off x="5246" y="3142"/>
              <a:ext cx="41" cy="17"/>
            </a:xfrm>
            <a:custGeom>
              <a:avLst/>
              <a:gdLst>
                <a:gd name="T0" fmla="*/ 9 w 17"/>
                <a:gd name="T1" fmla="*/ 0 h 7"/>
                <a:gd name="T2" fmla="*/ 1 w 17"/>
                <a:gd name="T3" fmla="*/ 2 h 7"/>
                <a:gd name="T4" fmla="*/ 0 w 17"/>
                <a:gd name="T5" fmla="*/ 3 h 7"/>
                <a:gd name="T6" fmla="*/ 0 w 17"/>
                <a:gd name="T7" fmla="*/ 5 h 7"/>
                <a:gd name="T8" fmla="*/ 2 w 17"/>
                <a:gd name="T9" fmla="*/ 6 h 7"/>
                <a:gd name="T10" fmla="*/ 9 w 17"/>
                <a:gd name="T11" fmla="*/ 7 h 7"/>
                <a:gd name="T12" fmla="*/ 14 w 17"/>
                <a:gd name="T13" fmla="*/ 6 h 7"/>
                <a:gd name="T14" fmla="*/ 17 w 17"/>
                <a:gd name="T15" fmla="*/ 5 h 7"/>
                <a:gd name="T16" fmla="*/ 16 w 17"/>
                <a:gd name="T17" fmla="*/ 1 h 7"/>
                <a:gd name="T18" fmla="*/ 9 w 1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0" name="Freeform 753"/>
            <p:cNvSpPr>
              <a:spLocks/>
            </p:cNvSpPr>
            <p:nvPr/>
          </p:nvSpPr>
          <p:spPr bwMode="auto">
            <a:xfrm>
              <a:off x="5066" y="3197"/>
              <a:ext cx="22" cy="19"/>
            </a:xfrm>
            <a:custGeom>
              <a:avLst/>
              <a:gdLst>
                <a:gd name="T0" fmla="*/ 7 w 9"/>
                <a:gd name="T1" fmla="*/ 0 h 8"/>
                <a:gd name="T2" fmla="*/ 6 w 9"/>
                <a:gd name="T3" fmla="*/ 1 h 8"/>
                <a:gd name="T4" fmla="*/ 1 w 9"/>
                <a:gd name="T5" fmla="*/ 5 h 8"/>
                <a:gd name="T6" fmla="*/ 1 w 9"/>
                <a:gd name="T7" fmla="*/ 7 h 8"/>
                <a:gd name="T8" fmla="*/ 2 w 9"/>
                <a:gd name="T9" fmla="*/ 8 h 8"/>
                <a:gd name="T10" fmla="*/ 3 w 9"/>
                <a:gd name="T11" fmla="*/ 8 h 8"/>
                <a:gd name="T12" fmla="*/ 9 w 9"/>
                <a:gd name="T13" fmla="*/ 2 h 8"/>
                <a:gd name="T14" fmla="*/ 8 w 9"/>
                <a:gd name="T15" fmla="*/ 0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1" name="Freeform 754"/>
            <p:cNvSpPr>
              <a:spLocks/>
            </p:cNvSpPr>
            <p:nvPr/>
          </p:nvSpPr>
          <p:spPr bwMode="auto">
            <a:xfrm>
              <a:off x="5111" y="3232"/>
              <a:ext cx="17" cy="19"/>
            </a:xfrm>
            <a:custGeom>
              <a:avLst/>
              <a:gdLst>
                <a:gd name="T0" fmla="*/ 5 w 7"/>
                <a:gd name="T1" fmla="*/ 0 h 8"/>
                <a:gd name="T2" fmla="*/ 4 w 7"/>
                <a:gd name="T3" fmla="*/ 1 h 8"/>
                <a:gd name="T4" fmla="*/ 1 w 7"/>
                <a:gd name="T5" fmla="*/ 6 h 8"/>
                <a:gd name="T6" fmla="*/ 1 w 7"/>
                <a:gd name="T7" fmla="*/ 8 h 8"/>
                <a:gd name="T8" fmla="*/ 2 w 7"/>
                <a:gd name="T9" fmla="*/ 8 h 8"/>
                <a:gd name="T10" fmla="*/ 3 w 7"/>
                <a:gd name="T11" fmla="*/ 8 h 8"/>
                <a:gd name="T12" fmla="*/ 6 w 7"/>
                <a:gd name="T13" fmla="*/ 3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2" name="Freeform 755"/>
            <p:cNvSpPr>
              <a:spLocks/>
            </p:cNvSpPr>
            <p:nvPr/>
          </p:nvSpPr>
          <p:spPr bwMode="auto">
            <a:xfrm>
              <a:off x="5211" y="3235"/>
              <a:ext cx="19" cy="14"/>
            </a:xfrm>
            <a:custGeom>
              <a:avLst/>
              <a:gdLst>
                <a:gd name="T0" fmla="*/ 2 w 8"/>
                <a:gd name="T1" fmla="*/ 0 h 6"/>
                <a:gd name="T2" fmla="*/ 1 w 8"/>
                <a:gd name="T3" fmla="*/ 0 h 6"/>
                <a:gd name="T4" fmla="*/ 1 w 8"/>
                <a:gd name="T5" fmla="*/ 2 h 6"/>
                <a:gd name="T6" fmla="*/ 3 w 8"/>
                <a:gd name="T7" fmla="*/ 5 h 6"/>
                <a:gd name="T8" fmla="*/ 5 w 8"/>
                <a:gd name="T9" fmla="*/ 6 h 6"/>
                <a:gd name="T10" fmla="*/ 6 w 8"/>
                <a:gd name="T11" fmla="*/ 6 h 6"/>
                <a:gd name="T12" fmla="*/ 7 w 8"/>
                <a:gd name="T13" fmla="*/ 5 h 6"/>
                <a:gd name="T14" fmla="*/ 7 w 8"/>
                <a:gd name="T15" fmla="*/ 3 h 6"/>
                <a:gd name="T16" fmla="*/ 5 w 8"/>
                <a:gd name="T17" fmla="*/ 2 h 6"/>
                <a:gd name="T18" fmla="*/ 4 w 8"/>
                <a:gd name="T19" fmla="*/ 0 h 6"/>
                <a:gd name="T20" fmla="*/ 2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3" name="Freeform 756"/>
            <p:cNvSpPr>
              <a:spLocks/>
            </p:cNvSpPr>
            <p:nvPr/>
          </p:nvSpPr>
          <p:spPr bwMode="auto">
            <a:xfrm>
              <a:off x="5251" y="3197"/>
              <a:ext cx="21" cy="14"/>
            </a:xfrm>
            <a:custGeom>
              <a:avLst/>
              <a:gdLst>
                <a:gd name="T0" fmla="*/ 2 w 9"/>
                <a:gd name="T1" fmla="*/ 0 h 6"/>
                <a:gd name="T2" fmla="*/ 1 w 9"/>
                <a:gd name="T3" fmla="*/ 0 h 6"/>
                <a:gd name="T4" fmla="*/ 1 w 9"/>
                <a:gd name="T5" fmla="*/ 3 h 6"/>
                <a:gd name="T6" fmla="*/ 4 w 9"/>
                <a:gd name="T7" fmla="*/ 4 h 6"/>
                <a:gd name="T8" fmla="*/ 7 w 9"/>
                <a:gd name="T9" fmla="*/ 6 h 6"/>
                <a:gd name="T10" fmla="*/ 8 w 9"/>
                <a:gd name="T11" fmla="*/ 6 h 6"/>
                <a:gd name="T12" fmla="*/ 9 w 9"/>
                <a:gd name="T13" fmla="*/ 5 h 6"/>
                <a:gd name="T14" fmla="*/ 8 w 9"/>
                <a:gd name="T15" fmla="*/ 3 h 6"/>
                <a:gd name="T16" fmla="*/ 6 w 9"/>
                <a:gd name="T17" fmla="*/ 2 h 6"/>
                <a:gd name="T18" fmla="*/ 3 w 9"/>
                <a:gd name="T19" fmla="*/ 0 h 6"/>
                <a:gd name="T20" fmla="*/ 2 w 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4" name="Freeform 757"/>
            <p:cNvSpPr>
              <a:spLocks/>
            </p:cNvSpPr>
            <p:nvPr/>
          </p:nvSpPr>
          <p:spPr bwMode="auto">
            <a:xfrm>
              <a:off x="5059" y="3093"/>
              <a:ext cx="26" cy="16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1 h 7"/>
                <a:gd name="T4" fmla="*/ 0 w 11"/>
                <a:gd name="T5" fmla="*/ 3 h 7"/>
                <a:gd name="T6" fmla="*/ 4 w 11"/>
                <a:gd name="T7" fmla="*/ 5 h 7"/>
                <a:gd name="T8" fmla="*/ 8 w 11"/>
                <a:gd name="T9" fmla="*/ 7 h 7"/>
                <a:gd name="T10" fmla="*/ 9 w 11"/>
                <a:gd name="T11" fmla="*/ 7 h 7"/>
                <a:gd name="T12" fmla="*/ 10 w 11"/>
                <a:gd name="T13" fmla="*/ 6 h 7"/>
                <a:gd name="T14" fmla="*/ 10 w 11"/>
                <a:gd name="T15" fmla="*/ 4 h 7"/>
                <a:gd name="T16" fmla="*/ 5 w 11"/>
                <a:gd name="T17" fmla="*/ 2 h 7"/>
                <a:gd name="T18" fmla="*/ 2 w 11"/>
                <a:gd name="T19" fmla="*/ 0 h 7"/>
                <a:gd name="T20" fmla="*/ 1 w 11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5" name="Freeform 758"/>
            <p:cNvSpPr>
              <a:spLocks/>
            </p:cNvSpPr>
            <p:nvPr/>
          </p:nvSpPr>
          <p:spPr bwMode="auto">
            <a:xfrm>
              <a:off x="5211" y="3040"/>
              <a:ext cx="19" cy="22"/>
            </a:xfrm>
            <a:custGeom>
              <a:avLst/>
              <a:gdLst>
                <a:gd name="T0" fmla="*/ 6 w 8"/>
                <a:gd name="T1" fmla="*/ 0 h 9"/>
                <a:gd name="T2" fmla="*/ 5 w 8"/>
                <a:gd name="T3" fmla="*/ 1 h 9"/>
                <a:gd name="T4" fmla="*/ 3 w 8"/>
                <a:gd name="T5" fmla="*/ 3 h 9"/>
                <a:gd name="T6" fmla="*/ 0 w 8"/>
                <a:gd name="T7" fmla="*/ 7 h 9"/>
                <a:gd name="T8" fmla="*/ 1 w 8"/>
                <a:gd name="T9" fmla="*/ 9 h 9"/>
                <a:gd name="T10" fmla="*/ 2 w 8"/>
                <a:gd name="T11" fmla="*/ 9 h 9"/>
                <a:gd name="T12" fmla="*/ 3 w 8"/>
                <a:gd name="T13" fmla="*/ 8 h 9"/>
                <a:gd name="T14" fmla="*/ 5 w 8"/>
                <a:gd name="T15" fmla="*/ 6 h 9"/>
                <a:gd name="T16" fmla="*/ 7 w 8"/>
                <a:gd name="T17" fmla="*/ 2 h 9"/>
                <a:gd name="T18" fmla="*/ 7 w 8"/>
                <a:gd name="T19" fmla="*/ 0 h 9"/>
                <a:gd name="T20" fmla="*/ 6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6" name="Freeform 759"/>
            <p:cNvSpPr>
              <a:spLocks/>
            </p:cNvSpPr>
            <p:nvPr/>
          </p:nvSpPr>
          <p:spPr bwMode="auto">
            <a:xfrm>
              <a:off x="5251" y="3071"/>
              <a:ext cx="19" cy="19"/>
            </a:xfrm>
            <a:custGeom>
              <a:avLst/>
              <a:gdLst>
                <a:gd name="T0" fmla="*/ 7 w 8"/>
                <a:gd name="T1" fmla="*/ 0 h 8"/>
                <a:gd name="T2" fmla="*/ 5 w 8"/>
                <a:gd name="T3" fmla="*/ 1 h 8"/>
                <a:gd name="T4" fmla="*/ 2 w 8"/>
                <a:gd name="T5" fmla="*/ 5 h 8"/>
                <a:gd name="T6" fmla="*/ 1 w 8"/>
                <a:gd name="T7" fmla="*/ 7 h 8"/>
                <a:gd name="T8" fmla="*/ 2 w 8"/>
                <a:gd name="T9" fmla="*/ 8 h 8"/>
                <a:gd name="T10" fmla="*/ 3 w 8"/>
                <a:gd name="T11" fmla="*/ 8 h 8"/>
                <a:gd name="T12" fmla="*/ 8 w 8"/>
                <a:gd name="T13" fmla="*/ 3 h 8"/>
                <a:gd name="T14" fmla="*/ 7 w 8"/>
                <a:gd name="T15" fmla="*/ 1 h 8"/>
                <a:gd name="T16" fmla="*/ 7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7" name="Freeform 760"/>
            <p:cNvSpPr>
              <a:spLocks noEditPoints="1"/>
            </p:cNvSpPr>
            <p:nvPr/>
          </p:nvSpPr>
          <p:spPr bwMode="auto">
            <a:xfrm>
              <a:off x="5100" y="3057"/>
              <a:ext cx="158" cy="116"/>
            </a:xfrm>
            <a:custGeom>
              <a:avLst/>
              <a:gdLst>
                <a:gd name="T0" fmla="*/ 30 w 67"/>
                <a:gd name="T1" fmla="*/ 43 h 49"/>
                <a:gd name="T2" fmla="*/ 27 w 67"/>
                <a:gd name="T3" fmla="*/ 41 h 49"/>
                <a:gd name="T4" fmla="*/ 30 w 67"/>
                <a:gd name="T5" fmla="*/ 37 h 49"/>
                <a:gd name="T6" fmla="*/ 30 w 67"/>
                <a:gd name="T7" fmla="*/ 37 h 49"/>
                <a:gd name="T8" fmla="*/ 33 w 67"/>
                <a:gd name="T9" fmla="*/ 39 h 49"/>
                <a:gd name="T10" fmla="*/ 32 w 67"/>
                <a:gd name="T11" fmla="*/ 42 h 49"/>
                <a:gd name="T12" fmla="*/ 30 w 67"/>
                <a:gd name="T13" fmla="*/ 43 h 49"/>
                <a:gd name="T14" fmla="*/ 4 w 67"/>
                <a:gd name="T15" fmla="*/ 0 h 49"/>
                <a:gd name="T16" fmla="*/ 3 w 67"/>
                <a:gd name="T17" fmla="*/ 0 h 49"/>
                <a:gd name="T18" fmla="*/ 6 w 67"/>
                <a:gd name="T19" fmla="*/ 11 h 49"/>
                <a:gd name="T20" fmla="*/ 28 w 67"/>
                <a:gd name="T21" fmla="*/ 48 h 49"/>
                <a:gd name="T22" fmla="*/ 29 w 67"/>
                <a:gd name="T23" fmla="*/ 49 h 49"/>
                <a:gd name="T24" fmla="*/ 65 w 67"/>
                <a:gd name="T25" fmla="*/ 25 h 49"/>
                <a:gd name="T26" fmla="*/ 60 w 67"/>
                <a:gd name="T27" fmla="*/ 19 h 49"/>
                <a:gd name="T28" fmla="*/ 32 w 67"/>
                <a:gd name="T29" fmla="*/ 34 h 49"/>
                <a:gd name="T30" fmla="*/ 11 w 67"/>
                <a:gd name="T31" fmla="*/ 6 h 49"/>
                <a:gd name="T32" fmla="*/ 4 w 67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9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8" name="Freeform 761"/>
            <p:cNvSpPr>
              <a:spLocks noEditPoints="1"/>
            </p:cNvSpPr>
            <p:nvPr/>
          </p:nvSpPr>
          <p:spPr bwMode="auto">
            <a:xfrm>
              <a:off x="4245" y="2323"/>
              <a:ext cx="440" cy="450"/>
            </a:xfrm>
            <a:custGeom>
              <a:avLst/>
              <a:gdLst>
                <a:gd name="T0" fmla="*/ 124 w 186"/>
                <a:gd name="T1" fmla="*/ 174 h 190"/>
                <a:gd name="T2" fmla="*/ 90 w 186"/>
                <a:gd name="T3" fmla="*/ 167 h 190"/>
                <a:gd name="T4" fmla="*/ 102 w 186"/>
                <a:gd name="T5" fmla="*/ 167 h 190"/>
                <a:gd name="T6" fmla="*/ 69 w 186"/>
                <a:gd name="T7" fmla="*/ 184 h 190"/>
                <a:gd name="T8" fmla="*/ 105 w 186"/>
                <a:gd name="T9" fmla="*/ 185 h 190"/>
                <a:gd name="T10" fmla="*/ 120 w 186"/>
                <a:gd name="T11" fmla="*/ 172 h 190"/>
                <a:gd name="T12" fmla="*/ 120 w 186"/>
                <a:gd name="T13" fmla="*/ 173 h 190"/>
                <a:gd name="T14" fmla="*/ 46 w 186"/>
                <a:gd name="T15" fmla="*/ 175 h 190"/>
                <a:gd name="T16" fmla="*/ 141 w 186"/>
                <a:gd name="T17" fmla="*/ 156 h 190"/>
                <a:gd name="T18" fmla="*/ 36 w 186"/>
                <a:gd name="T19" fmla="*/ 169 h 190"/>
                <a:gd name="T20" fmla="*/ 118 w 186"/>
                <a:gd name="T21" fmla="*/ 162 h 190"/>
                <a:gd name="T22" fmla="*/ 123 w 186"/>
                <a:gd name="T23" fmla="*/ 154 h 190"/>
                <a:gd name="T24" fmla="*/ 34 w 186"/>
                <a:gd name="T25" fmla="*/ 149 h 190"/>
                <a:gd name="T26" fmla="*/ 151 w 186"/>
                <a:gd name="T27" fmla="*/ 167 h 190"/>
                <a:gd name="T28" fmla="*/ 18 w 186"/>
                <a:gd name="T29" fmla="*/ 149 h 190"/>
                <a:gd name="T30" fmla="*/ 16 w 186"/>
                <a:gd name="T31" fmla="*/ 145 h 190"/>
                <a:gd name="T32" fmla="*/ 161 w 186"/>
                <a:gd name="T33" fmla="*/ 157 h 190"/>
                <a:gd name="T34" fmla="*/ 10 w 186"/>
                <a:gd name="T35" fmla="*/ 134 h 190"/>
                <a:gd name="T36" fmla="*/ 110 w 186"/>
                <a:gd name="T37" fmla="*/ 128 h 190"/>
                <a:gd name="T38" fmla="*/ 170 w 186"/>
                <a:gd name="T39" fmla="*/ 124 h 190"/>
                <a:gd name="T40" fmla="*/ 102 w 186"/>
                <a:gd name="T41" fmla="*/ 121 h 190"/>
                <a:gd name="T42" fmla="*/ 162 w 186"/>
                <a:gd name="T43" fmla="*/ 115 h 190"/>
                <a:gd name="T44" fmla="*/ 156 w 186"/>
                <a:gd name="T45" fmla="*/ 118 h 190"/>
                <a:gd name="T46" fmla="*/ 6 w 186"/>
                <a:gd name="T47" fmla="*/ 117 h 190"/>
                <a:gd name="T48" fmla="*/ 133 w 186"/>
                <a:gd name="T49" fmla="*/ 109 h 190"/>
                <a:gd name="T50" fmla="*/ 177 w 186"/>
                <a:gd name="T51" fmla="*/ 135 h 190"/>
                <a:gd name="T52" fmla="*/ 99 w 186"/>
                <a:gd name="T53" fmla="*/ 107 h 190"/>
                <a:gd name="T54" fmla="*/ 129 w 186"/>
                <a:gd name="T55" fmla="*/ 157 h 190"/>
                <a:gd name="T56" fmla="*/ 106 w 186"/>
                <a:gd name="T57" fmla="*/ 101 h 190"/>
                <a:gd name="T58" fmla="*/ 168 w 186"/>
                <a:gd name="T59" fmla="*/ 128 h 190"/>
                <a:gd name="T60" fmla="*/ 110 w 186"/>
                <a:gd name="T61" fmla="*/ 98 h 190"/>
                <a:gd name="T62" fmla="*/ 97 w 186"/>
                <a:gd name="T63" fmla="*/ 92 h 190"/>
                <a:gd name="T64" fmla="*/ 103 w 186"/>
                <a:gd name="T65" fmla="*/ 88 h 190"/>
                <a:gd name="T66" fmla="*/ 107 w 186"/>
                <a:gd name="T67" fmla="*/ 86 h 190"/>
                <a:gd name="T68" fmla="*/ 123 w 186"/>
                <a:gd name="T69" fmla="*/ 85 h 190"/>
                <a:gd name="T70" fmla="*/ 151 w 186"/>
                <a:gd name="T71" fmla="*/ 107 h 190"/>
                <a:gd name="T72" fmla="*/ 111 w 186"/>
                <a:gd name="T73" fmla="*/ 93 h 190"/>
                <a:gd name="T74" fmla="*/ 123 w 186"/>
                <a:gd name="T75" fmla="*/ 69 h 190"/>
                <a:gd name="T76" fmla="*/ 138 w 186"/>
                <a:gd name="T77" fmla="*/ 60 h 190"/>
                <a:gd name="T78" fmla="*/ 137 w 186"/>
                <a:gd name="T79" fmla="*/ 72 h 190"/>
                <a:gd name="T80" fmla="*/ 168 w 186"/>
                <a:gd name="T81" fmla="*/ 58 h 190"/>
                <a:gd name="T82" fmla="*/ 160 w 186"/>
                <a:gd name="T83" fmla="*/ 62 h 190"/>
                <a:gd name="T84" fmla="*/ 18 w 186"/>
                <a:gd name="T85" fmla="*/ 48 h 190"/>
                <a:gd name="T86" fmla="*/ 95 w 186"/>
                <a:gd name="T87" fmla="*/ 114 h 190"/>
                <a:gd name="T88" fmla="*/ 110 w 186"/>
                <a:gd name="T89" fmla="*/ 162 h 190"/>
                <a:gd name="T90" fmla="*/ 70 w 186"/>
                <a:gd name="T91" fmla="*/ 160 h 190"/>
                <a:gd name="T92" fmla="*/ 117 w 186"/>
                <a:gd name="T93" fmla="*/ 5 h 190"/>
                <a:gd name="T94" fmla="*/ 99 w 186"/>
                <a:gd name="T95" fmla="*/ 78 h 190"/>
                <a:gd name="T96" fmla="*/ 93 w 186"/>
                <a:gd name="T97" fmla="*/ 91 h 190"/>
                <a:gd name="T98" fmla="*/ 94 w 186"/>
                <a:gd name="T99" fmla="*/ 8 h 190"/>
                <a:gd name="T100" fmla="*/ 92 w 186"/>
                <a:gd name="T101" fmla="*/ 6 h 190"/>
                <a:gd name="T102" fmla="*/ 3 w 186"/>
                <a:gd name="T103" fmla="*/ 126 h 190"/>
                <a:gd name="T104" fmla="*/ 16 w 186"/>
                <a:gd name="T105" fmla="*/ 152 h 190"/>
                <a:gd name="T106" fmla="*/ 48 w 186"/>
                <a:gd name="T107" fmla="*/ 181 h 190"/>
                <a:gd name="T108" fmla="*/ 70 w 186"/>
                <a:gd name="T109" fmla="*/ 190 h 190"/>
                <a:gd name="T110" fmla="*/ 89 w 186"/>
                <a:gd name="T111" fmla="*/ 190 h 190"/>
                <a:gd name="T112" fmla="*/ 116 w 186"/>
                <a:gd name="T113" fmla="*/ 184 h 190"/>
                <a:gd name="T114" fmla="*/ 125 w 186"/>
                <a:gd name="T115" fmla="*/ 184 h 190"/>
                <a:gd name="T116" fmla="*/ 147 w 186"/>
                <a:gd name="T117" fmla="*/ 174 h 190"/>
                <a:gd name="T118" fmla="*/ 173 w 186"/>
                <a:gd name="T119" fmla="*/ 139 h 190"/>
                <a:gd name="T120" fmla="*/ 180 w 186"/>
                <a:gd name="T121" fmla="*/ 62 h 190"/>
                <a:gd name="T122" fmla="*/ 179 w 186"/>
                <a:gd name="T123" fmla="*/ 3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" h="190">
                  <a:moveTo>
                    <a:pt x="112" y="184"/>
                  </a:moveTo>
                  <a:cubicBezTo>
                    <a:pt x="112" y="183"/>
                    <a:pt x="112" y="183"/>
                    <a:pt x="112" y="182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2" y="184"/>
                    <a:pt x="112" y="184"/>
                    <a:pt x="112" y="184"/>
                  </a:cubicBezTo>
                  <a:moveTo>
                    <a:pt x="124" y="178"/>
                  </a:moveTo>
                  <a:cubicBezTo>
                    <a:pt x="124" y="177"/>
                    <a:pt x="123" y="177"/>
                    <a:pt x="123" y="176"/>
                  </a:cubicBezTo>
                  <a:cubicBezTo>
                    <a:pt x="123" y="175"/>
                    <a:pt x="124" y="175"/>
                    <a:pt x="124" y="174"/>
                  </a:cubicBezTo>
                  <a:cubicBezTo>
                    <a:pt x="124" y="175"/>
                    <a:pt x="124" y="176"/>
                    <a:pt x="124" y="178"/>
                  </a:cubicBezTo>
                  <a:moveTo>
                    <a:pt x="91" y="167"/>
                  </a:move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7"/>
                    <a:pt x="98" y="167"/>
                  </a:cubicBezTo>
                  <a:cubicBezTo>
                    <a:pt x="95" y="173"/>
                    <a:pt x="92" y="180"/>
                    <a:pt x="90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87" y="186"/>
                    <a:pt x="85" y="186"/>
                    <a:pt x="83" y="186"/>
                  </a:cubicBezTo>
                  <a:cubicBezTo>
                    <a:pt x="86" y="179"/>
                    <a:pt x="88" y="173"/>
                    <a:pt x="90" y="167"/>
                  </a:cubicBezTo>
                  <a:cubicBezTo>
                    <a:pt x="91" y="167"/>
                    <a:pt x="91" y="167"/>
                    <a:pt x="91" y="167"/>
                  </a:cubicBezTo>
                  <a:moveTo>
                    <a:pt x="79" y="185"/>
                  </a:moveTo>
                  <a:cubicBezTo>
                    <a:pt x="77" y="185"/>
                    <a:pt x="75" y="185"/>
                    <a:pt x="73" y="184"/>
                  </a:cubicBezTo>
                  <a:cubicBezTo>
                    <a:pt x="75" y="178"/>
                    <a:pt x="77" y="172"/>
                    <a:pt x="80" y="167"/>
                  </a:cubicBezTo>
                  <a:cubicBezTo>
                    <a:pt x="82" y="167"/>
                    <a:pt x="84" y="167"/>
                    <a:pt x="86" y="167"/>
                  </a:cubicBezTo>
                  <a:cubicBezTo>
                    <a:pt x="84" y="173"/>
                    <a:pt x="81" y="179"/>
                    <a:pt x="79" y="185"/>
                  </a:cubicBezTo>
                  <a:moveTo>
                    <a:pt x="94" y="186"/>
                  </a:moveTo>
                  <a:cubicBezTo>
                    <a:pt x="97" y="179"/>
                    <a:pt x="100" y="173"/>
                    <a:pt x="102" y="167"/>
                  </a:cubicBezTo>
                  <a:cubicBezTo>
                    <a:pt x="104" y="166"/>
                    <a:pt x="106" y="166"/>
                    <a:pt x="108" y="166"/>
                  </a:cubicBezTo>
                  <a:cubicBezTo>
                    <a:pt x="106" y="172"/>
                    <a:pt x="103" y="179"/>
                    <a:pt x="101" y="185"/>
                  </a:cubicBezTo>
                  <a:cubicBezTo>
                    <a:pt x="98" y="185"/>
                    <a:pt x="96" y="186"/>
                    <a:pt x="94" y="186"/>
                  </a:cubicBezTo>
                  <a:moveTo>
                    <a:pt x="69" y="184"/>
                  </a:moveTo>
                  <a:cubicBezTo>
                    <a:pt x="67" y="183"/>
                    <a:pt x="65" y="183"/>
                    <a:pt x="62" y="182"/>
                  </a:cubicBezTo>
                  <a:cubicBezTo>
                    <a:pt x="65" y="176"/>
                    <a:pt x="67" y="170"/>
                    <a:pt x="70" y="165"/>
                  </a:cubicBezTo>
                  <a:cubicBezTo>
                    <a:pt x="72" y="165"/>
                    <a:pt x="74" y="166"/>
                    <a:pt x="76" y="166"/>
                  </a:cubicBezTo>
                  <a:cubicBezTo>
                    <a:pt x="73" y="172"/>
                    <a:pt x="71" y="178"/>
                    <a:pt x="69" y="184"/>
                  </a:cubicBezTo>
                  <a:moveTo>
                    <a:pt x="105" y="185"/>
                  </a:moveTo>
                  <a:cubicBezTo>
                    <a:pt x="107" y="178"/>
                    <a:pt x="110" y="172"/>
                    <a:pt x="113" y="165"/>
                  </a:cubicBezTo>
                  <a:cubicBezTo>
                    <a:pt x="113" y="165"/>
                    <a:pt x="114" y="165"/>
                    <a:pt x="114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4" y="167"/>
                    <a:pt x="114" y="169"/>
                    <a:pt x="114" y="170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11" y="176"/>
                    <a:pt x="109" y="180"/>
                    <a:pt x="107" y="184"/>
                  </a:cubicBezTo>
                  <a:cubicBezTo>
                    <a:pt x="106" y="185"/>
                    <a:pt x="106" y="185"/>
                    <a:pt x="105" y="185"/>
                  </a:cubicBezTo>
                  <a:moveTo>
                    <a:pt x="59" y="181"/>
                  </a:moveTo>
                  <a:cubicBezTo>
                    <a:pt x="55" y="180"/>
                    <a:pt x="52" y="178"/>
                    <a:pt x="50" y="177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3" y="171"/>
                    <a:pt x="55" y="166"/>
                    <a:pt x="58" y="161"/>
                  </a:cubicBezTo>
                  <a:cubicBezTo>
                    <a:pt x="61" y="162"/>
                    <a:pt x="64" y="163"/>
                    <a:pt x="66" y="164"/>
                  </a:cubicBezTo>
                  <a:cubicBezTo>
                    <a:pt x="63" y="169"/>
                    <a:pt x="61" y="175"/>
                    <a:pt x="59" y="181"/>
                  </a:cubicBezTo>
                  <a:moveTo>
                    <a:pt x="120" y="173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68"/>
                    <a:pt x="122" y="165"/>
                    <a:pt x="123" y="162"/>
                  </a:cubicBezTo>
                  <a:cubicBezTo>
                    <a:pt x="124" y="161"/>
                    <a:pt x="125" y="160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5" y="162"/>
                    <a:pt x="125" y="165"/>
                  </a:cubicBezTo>
                  <a:cubicBezTo>
                    <a:pt x="125" y="165"/>
                    <a:pt x="124" y="165"/>
                    <a:pt x="124" y="166"/>
                  </a:cubicBezTo>
                  <a:cubicBezTo>
                    <a:pt x="123" y="168"/>
                    <a:pt x="122" y="170"/>
                    <a:pt x="120" y="173"/>
                  </a:cubicBezTo>
                  <a:moveTo>
                    <a:pt x="128" y="179"/>
                  </a:moveTo>
                  <a:cubicBezTo>
                    <a:pt x="128" y="177"/>
                    <a:pt x="128" y="174"/>
                    <a:pt x="129" y="171"/>
                  </a:cubicBezTo>
                  <a:cubicBezTo>
                    <a:pt x="129" y="167"/>
                    <a:pt x="129" y="164"/>
                    <a:pt x="129" y="161"/>
                  </a:cubicBezTo>
                  <a:cubicBezTo>
                    <a:pt x="132" y="160"/>
                    <a:pt x="134" y="160"/>
                    <a:pt x="136" y="159"/>
                  </a:cubicBezTo>
                  <a:cubicBezTo>
                    <a:pt x="134" y="165"/>
                    <a:pt x="132" y="172"/>
                    <a:pt x="130" y="178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29" y="179"/>
                    <a:pt x="128" y="179"/>
                    <a:pt x="128" y="179"/>
                  </a:cubicBezTo>
                  <a:moveTo>
                    <a:pt x="46" y="175"/>
                  </a:moveTo>
                  <a:cubicBezTo>
                    <a:pt x="44" y="174"/>
                    <a:pt x="42" y="172"/>
                    <a:pt x="40" y="171"/>
                  </a:cubicBezTo>
                  <a:cubicBezTo>
                    <a:pt x="42" y="166"/>
                    <a:pt x="44" y="161"/>
                    <a:pt x="47" y="157"/>
                  </a:cubicBezTo>
                  <a:cubicBezTo>
                    <a:pt x="50" y="158"/>
                    <a:pt x="52" y="159"/>
                    <a:pt x="54" y="160"/>
                  </a:cubicBezTo>
                  <a:cubicBezTo>
                    <a:pt x="52" y="165"/>
                    <a:pt x="49" y="170"/>
                    <a:pt x="47" y="174"/>
                  </a:cubicBezTo>
                  <a:cubicBezTo>
                    <a:pt x="46" y="175"/>
                    <a:pt x="46" y="175"/>
                    <a:pt x="46" y="175"/>
                  </a:cubicBezTo>
                  <a:moveTo>
                    <a:pt x="134" y="177"/>
                  </a:moveTo>
                  <a:cubicBezTo>
                    <a:pt x="136" y="170"/>
                    <a:pt x="138" y="163"/>
                    <a:pt x="141" y="157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1" y="156"/>
                    <a:pt x="142" y="156"/>
                    <a:pt x="143" y="155"/>
                  </a:cubicBezTo>
                  <a:cubicBezTo>
                    <a:pt x="141" y="162"/>
                    <a:pt x="139" y="169"/>
                    <a:pt x="137" y="175"/>
                  </a:cubicBezTo>
                  <a:cubicBezTo>
                    <a:pt x="136" y="176"/>
                    <a:pt x="135" y="176"/>
                    <a:pt x="134" y="177"/>
                  </a:cubicBezTo>
                  <a:moveTo>
                    <a:pt x="36" y="169"/>
                  </a:moveTo>
                  <a:cubicBezTo>
                    <a:pt x="35" y="167"/>
                    <a:pt x="33" y="166"/>
                    <a:pt x="31" y="164"/>
                  </a:cubicBezTo>
                  <a:cubicBezTo>
                    <a:pt x="33" y="160"/>
                    <a:pt x="35" y="156"/>
                    <a:pt x="38" y="152"/>
                  </a:cubicBezTo>
                  <a:cubicBezTo>
                    <a:pt x="40" y="153"/>
                    <a:pt x="42" y="154"/>
                    <a:pt x="44" y="155"/>
                  </a:cubicBezTo>
                  <a:cubicBezTo>
                    <a:pt x="41" y="159"/>
                    <a:pt x="38" y="164"/>
                    <a:pt x="36" y="169"/>
                  </a:cubicBezTo>
                  <a:moveTo>
                    <a:pt x="142" y="173"/>
                  </a:moveTo>
                  <a:cubicBezTo>
                    <a:pt x="144" y="166"/>
                    <a:pt x="146" y="159"/>
                    <a:pt x="148" y="153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9" y="152"/>
                    <a:pt x="150" y="151"/>
                    <a:pt x="152" y="150"/>
                  </a:cubicBezTo>
                  <a:cubicBezTo>
                    <a:pt x="150" y="157"/>
                    <a:pt x="148" y="164"/>
                    <a:pt x="145" y="171"/>
                  </a:cubicBezTo>
                  <a:cubicBezTo>
                    <a:pt x="144" y="171"/>
                    <a:pt x="143" y="172"/>
                    <a:pt x="142" y="173"/>
                  </a:cubicBezTo>
                  <a:moveTo>
                    <a:pt x="118" y="165"/>
                  </a:moveTo>
                  <a:cubicBezTo>
                    <a:pt x="118" y="164"/>
                    <a:pt x="118" y="163"/>
                    <a:pt x="118" y="162"/>
                  </a:cubicBezTo>
                  <a:cubicBezTo>
                    <a:pt x="118" y="161"/>
                    <a:pt x="117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8" y="156"/>
                    <a:pt x="119" y="153"/>
                    <a:pt x="121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1"/>
                    <a:pt x="123" y="152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5"/>
                    <a:pt x="123" y="156"/>
                    <a:pt x="122" y="157"/>
                  </a:cubicBezTo>
                  <a:cubicBezTo>
                    <a:pt x="122" y="158"/>
                    <a:pt x="121" y="159"/>
                    <a:pt x="120" y="160"/>
                  </a:cubicBezTo>
                  <a:cubicBezTo>
                    <a:pt x="119" y="162"/>
                    <a:pt x="118" y="163"/>
                    <a:pt x="118" y="165"/>
                  </a:cubicBezTo>
                  <a:moveTo>
                    <a:pt x="28" y="161"/>
                  </a:moveTo>
                  <a:cubicBezTo>
                    <a:pt x="28" y="161"/>
                    <a:pt x="27" y="161"/>
                    <a:pt x="27" y="160"/>
                  </a:cubicBezTo>
                  <a:cubicBezTo>
                    <a:pt x="26" y="159"/>
                    <a:pt x="26" y="159"/>
                    <a:pt x="25" y="158"/>
                  </a:cubicBezTo>
                  <a:cubicBezTo>
                    <a:pt x="27" y="154"/>
                    <a:pt x="28" y="150"/>
                    <a:pt x="30" y="146"/>
                  </a:cubicBezTo>
                  <a:cubicBezTo>
                    <a:pt x="31" y="147"/>
                    <a:pt x="33" y="148"/>
                    <a:pt x="34" y="149"/>
                  </a:cubicBezTo>
                  <a:cubicBezTo>
                    <a:pt x="32" y="153"/>
                    <a:pt x="30" y="157"/>
                    <a:pt x="28" y="161"/>
                  </a:cubicBezTo>
                  <a:moveTo>
                    <a:pt x="151" y="167"/>
                  </a:moveTo>
                  <a:cubicBezTo>
                    <a:pt x="153" y="160"/>
                    <a:pt x="155" y="154"/>
                    <a:pt x="156" y="147"/>
                  </a:cubicBezTo>
                  <a:cubicBezTo>
                    <a:pt x="157" y="147"/>
                    <a:pt x="157" y="147"/>
                    <a:pt x="157" y="147"/>
                  </a:cubicBezTo>
                  <a:cubicBezTo>
                    <a:pt x="158" y="146"/>
                    <a:pt x="159" y="145"/>
                    <a:pt x="160" y="144"/>
                  </a:cubicBezTo>
                  <a:cubicBezTo>
                    <a:pt x="159" y="150"/>
                    <a:pt x="157" y="157"/>
                    <a:pt x="154" y="163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3" y="165"/>
                    <a:pt x="152" y="166"/>
                    <a:pt x="151" y="167"/>
                  </a:cubicBezTo>
                  <a:moveTo>
                    <a:pt x="114" y="155"/>
                  </a:moveTo>
                  <a:cubicBezTo>
                    <a:pt x="114" y="153"/>
                    <a:pt x="113" y="152"/>
                    <a:pt x="112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4" y="147"/>
                    <a:pt x="115" y="144"/>
                    <a:pt x="117" y="142"/>
                  </a:cubicBezTo>
                  <a:cubicBezTo>
                    <a:pt x="118" y="143"/>
                    <a:pt x="118" y="144"/>
                    <a:pt x="119" y="146"/>
                  </a:cubicBezTo>
                  <a:cubicBezTo>
                    <a:pt x="117" y="149"/>
                    <a:pt x="116" y="152"/>
                    <a:pt x="114" y="155"/>
                  </a:cubicBezTo>
                  <a:moveTo>
                    <a:pt x="22" y="154"/>
                  </a:moveTo>
                  <a:cubicBezTo>
                    <a:pt x="21" y="153"/>
                    <a:pt x="20" y="151"/>
                    <a:pt x="18" y="149"/>
                  </a:cubicBezTo>
                  <a:cubicBezTo>
                    <a:pt x="20" y="146"/>
                    <a:pt x="21" y="144"/>
                    <a:pt x="23" y="141"/>
                  </a:cubicBezTo>
                  <a:cubicBezTo>
                    <a:pt x="24" y="142"/>
                    <a:pt x="25" y="143"/>
                    <a:pt x="27" y="144"/>
                  </a:cubicBezTo>
                  <a:cubicBezTo>
                    <a:pt x="25" y="148"/>
                    <a:pt x="24" y="151"/>
                    <a:pt x="22" y="154"/>
                  </a:cubicBezTo>
                  <a:moveTo>
                    <a:pt x="16" y="145"/>
                  </a:moveTo>
                  <a:cubicBezTo>
                    <a:pt x="15" y="145"/>
                    <a:pt x="15" y="144"/>
                    <a:pt x="14" y="143"/>
                  </a:cubicBezTo>
                  <a:cubicBezTo>
                    <a:pt x="16" y="140"/>
                    <a:pt x="17" y="138"/>
                    <a:pt x="18" y="136"/>
                  </a:cubicBezTo>
                  <a:cubicBezTo>
                    <a:pt x="19" y="136"/>
                    <a:pt x="19" y="137"/>
                    <a:pt x="20" y="138"/>
                  </a:cubicBezTo>
                  <a:cubicBezTo>
                    <a:pt x="18" y="140"/>
                    <a:pt x="17" y="143"/>
                    <a:pt x="16" y="145"/>
                  </a:cubicBezTo>
                  <a:moveTo>
                    <a:pt x="161" y="157"/>
                  </a:moveTo>
                  <a:cubicBezTo>
                    <a:pt x="163" y="151"/>
                    <a:pt x="164" y="145"/>
                    <a:pt x="165" y="139"/>
                  </a:cubicBezTo>
                  <a:cubicBezTo>
                    <a:pt x="167" y="138"/>
                    <a:pt x="168" y="136"/>
                    <a:pt x="169" y="135"/>
                  </a:cubicBezTo>
                  <a:cubicBezTo>
                    <a:pt x="169" y="137"/>
                    <a:pt x="169" y="138"/>
                    <a:pt x="168" y="140"/>
                  </a:cubicBezTo>
                  <a:cubicBezTo>
                    <a:pt x="168" y="142"/>
                    <a:pt x="168" y="144"/>
                    <a:pt x="168" y="145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6" y="150"/>
                    <a:pt x="164" y="153"/>
                    <a:pt x="161" y="157"/>
                  </a:cubicBezTo>
                  <a:moveTo>
                    <a:pt x="111" y="145"/>
                  </a:moveTo>
                  <a:cubicBezTo>
                    <a:pt x="110" y="143"/>
                    <a:pt x="109" y="142"/>
                    <a:pt x="109" y="140"/>
                  </a:cubicBezTo>
                  <a:cubicBezTo>
                    <a:pt x="110" y="137"/>
                    <a:pt x="111" y="135"/>
                    <a:pt x="112" y="132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34"/>
                    <a:pt x="114" y="136"/>
                    <a:pt x="115" y="138"/>
                  </a:cubicBezTo>
                  <a:cubicBezTo>
                    <a:pt x="113" y="140"/>
                    <a:pt x="112" y="142"/>
                    <a:pt x="111" y="145"/>
                  </a:cubicBezTo>
                  <a:moveTo>
                    <a:pt x="12" y="139"/>
                  </a:moveTo>
                  <a:cubicBezTo>
                    <a:pt x="11" y="137"/>
                    <a:pt x="11" y="135"/>
                    <a:pt x="10" y="134"/>
                  </a:cubicBezTo>
                  <a:cubicBezTo>
                    <a:pt x="11" y="132"/>
                    <a:pt x="12" y="131"/>
                    <a:pt x="13" y="129"/>
                  </a:cubicBezTo>
                  <a:cubicBezTo>
                    <a:pt x="14" y="130"/>
                    <a:pt x="15" y="131"/>
                    <a:pt x="15" y="132"/>
                  </a:cubicBezTo>
                  <a:cubicBezTo>
                    <a:pt x="14" y="134"/>
                    <a:pt x="13" y="136"/>
                    <a:pt x="12" y="139"/>
                  </a:cubicBezTo>
                  <a:moveTo>
                    <a:pt x="107" y="134"/>
                  </a:moveTo>
                  <a:cubicBezTo>
                    <a:pt x="106" y="133"/>
                    <a:pt x="106" y="131"/>
                    <a:pt x="105" y="130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6" y="128"/>
                    <a:pt x="107" y="126"/>
                    <a:pt x="108" y="124"/>
                  </a:cubicBezTo>
                  <a:cubicBezTo>
                    <a:pt x="108" y="126"/>
                    <a:pt x="109" y="127"/>
                    <a:pt x="110" y="128"/>
                  </a:cubicBezTo>
                  <a:cubicBezTo>
                    <a:pt x="109" y="130"/>
                    <a:pt x="108" y="132"/>
                    <a:pt x="107" y="134"/>
                  </a:cubicBezTo>
                  <a:moveTo>
                    <a:pt x="8" y="129"/>
                  </a:moveTo>
                  <a:cubicBezTo>
                    <a:pt x="8" y="127"/>
                    <a:pt x="7" y="125"/>
                    <a:pt x="7" y="123"/>
                  </a:cubicBezTo>
                  <a:cubicBezTo>
                    <a:pt x="7" y="122"/>
                    <a:pt x="8" y="121"/>
                    <a:pt x="8" y="120"/>
                  </a:cubicBezTo>
                  <a:cubicBezTo>
                    <a:pt x="9" y="122"/>
                    <a:pt x="10" y="123"/>
                    <a:pt x="11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0" y="126"/>
                    <a:pt x="9" y="128"/>
                    <a:pt x="8" y="129"/>
                  </a:cubicBezTo>
                  <a:moveTo>
                    <a:pt x="170" y="124"/>
                  </a:moveTo>
                  <a:cubicBezTo>
                    <a:pt x="169" y="124"/>
                    <a:pt x="169" y="124"/>
                    <a:pt x="168" y="123"/>
                  </a:cubicBezTo>
                  <a:cubicBezTo>
                    <a:pt x="169" y="121"/>
                    <a:pt x="170" y="120"/>
                    <a:pt x="171" y="118"/>
                  </a:cubicBezTo>
                  <a:cubicBezTo>
                    <a:pt x="172" y="119"/>
                    <a:pt x="173" y="119"/>
                    <a:pt x="174" y="119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2" y="122"/>
                    <a:pt x="171" y="123"/>
                    <a:pt x="170" y="124"/>
                  </a:cubicBezTo>
                  <a:moveTo>
                    <a:pt x="103" y="125"/>
                  </a:moveTo>
                  <a:cubicBezTo>
                    <a:pt x="103" y="123"/>
                    <a:pt x="103" y="122"/>
                    <a:pt x="102" y="121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3" y="120"/>
                    <a:pt x="104" y="119"/>
                    <a:pt x="104" y="118"/>
                  </a:cubicBezTo>
                  <a:cubicBezTo>
                    <a:pt x="105" y="119"/>
                    <a:pt x="105" y="119"/>
                    <a:pt x="106" y="120"/>
                  </a:cubicBezTo>
                  <a:cubicBezTo>
                    <a:pt x="105" y="122"/>
                    <a:pt x="104" y="123"/>
                    <a:pt x="103" y="125"/>
                  </a:cubicBezTo>
                  <a:moveTo>
                    <a:pt x="164" y="122"/>
                  </a:moveTo>
                  <a:cubicBezTo>
                    <a:pt x="163" y="121"/>
                    <a:pt x="161" y="121"/>
                    <a:pt x="159" y="120"/>
                  </a:cubicBezTo>
                  <a:cubicBezTo>
                    <a:pt x="160" y="118"/>
                    <a:pt x="161" y="117"/>
                    <a:pt x="162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4" y="116"/>
                    <a:pt x="166" y="116"/>
                    <a:pt x="167" y="117"/>
                  </a:cubicBezTo>
                  <a:cubicBezTo>
                    <a:pt x="166" y="118"/>
                    <a:pt x="165" y="120"/>
                    <a:pt x="164" y="122"/>
                  </a:cubicBezTo>
                  <a:moveTo>
                    <a:pt x="101" y="116"/>
                  </a:moveTo>
                  <a:cubicBezTo>
                    <a:pt x="100" y="115"/>
                    <a:pt x="100" y="115"/>
                    <a:pt x="100" y="114"/>
                  </a:cubicBezTo>
                  <a:cubicBezTo>
                    <a:pt x="100" y="113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1" y="114"/>
                    <a:pt x="101" y="115"/>
                    <a:pt x="101" y="116"/>
                  </a:cubicBezTo>
                  <a:moveTo>
                    <a:pt x="156" y="118"/>
                  </a:moveTo>
                  <a:cubicBezTo>
                    <a:pt x="154" y="117"/>
                    <a:pt x="151" y="116"/>
                    <a:pt x="149" y="115"/>
                  </a:cubicBezTo>
                  <a:cubicBezTo>
                    <a:pt x="150" y="114"/>
                    <a:pt x="150" y="113"/>
                    <a:pt x="151" y="111"/>
                  </a:cubicBezTo>
                  <a:cubicBezTo>
                    <a:pt x="154" y="112"/>
                    <a:pt x="156" y="113"/>
                    <a:pt x="158" y="114"/>
                  </a:cubicBezTo>
                  <a:cubicBezTo>
                    <a:pt x="157" y="115"/>
                    <a:pt x="156" y="117"/>
                    <a:pt x="156" y="118"/>
                  </a:cubicBezTo>
                  <a:moveTo>
                    <a:pt x="6" y="117"/>
                  </a:moveTo>
                  <a:cubicBezTo>
                    <a:pt x="5" y="115"/>
                    <a:pt x="5" y="112"/>
                    <a:pt x="5" y="110"/>
                  </a:cubicBezTo>
                  <a:cubicBezTo>
                    <a:pt x="5" y="112"/>
                    <a:pt x="6" y="114"/>
                    <a:pt x="6" y="115"/>
                  </a:cubicBezTo>
                  <a:cubicBezTo>
                    <a:pt x="6" y="116"/>
                    <a:pt x="6" y="117"/>
                    <a:pt x="6" y="117"/>
                  </a:cubicBezTo>
                  <a:moveTo>
                    <a:pt x="145" y="114"/>
                  </a:moveTo>
                  <a:cubicBezTo>
                    <a:pt x="144" y="113"/>
                    <a:pt x="144" y="113"/>
                    <a:pt x="143" y="113"/>
                  </a:cubicBezTo>
                  <a:cubicBezTo>
                    <a:pt x="143" y="112"/>
                    <a:pt x="144" y="110"/>
                    <a:pt x="144" y="109"/>
                  </a:cubicBezTo>
                  <a:cubicBezTo>
                    <a:pt x="145" y="109"/>
                    <a:pt x="146" y="110"/>
                    <a:pt x="147" y="110"/>
                  </a:cubicBezTo>
                  <a:cubicBezTo>
                    <a:pt x="147" y="111"/>
                    <a:pt x="146" y="113"/>
                    <a:pt x="145" y="114"/>
                  </a:cubicBezTo>
                  <a:moveTo>
                    <a:pt x="139" y="111"/>
                  </a:moveTo>
                  <a:cubicBezTo>
                    <a:pt x="137" y="110"/>
                    <a:pt x="135" y="110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8"/>
                    <a:pt x="134" y="107"/>
                    <a:pt x="134" y="106"/>
                  </a:cubicBezTo>
                  <a:cubicBezTo>
                    <a:pt x="136" y="106"/>
                    <a:pt x="139" y="107"/>
                    <a:pt x="141" y="108"/>
                  </a:cubicBezTo>
                  <a:cubicBezTo>
                    <a:pt x="140" y="109"/>
                    <a:pt x="140" y="110"/>
                    <a:pt x="139" y="111"/>
                  </a:cubicBezTo>
                  <a:moveTo>
                    <a:pt x="177" y="135"/>
                  </a:moveTo>
                  <a:cubicBezTo>
                    <a:pt x="177" y="130"/>
                    <a:pt x="178" y="125"/>
                    <a:pt x="178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80" y="114"/>
                    <a:pt x="181" y="109"/>
                    <a:pt x="182" y="103"/>
                  </a:cubicBezTo>
                  <a:cubicBezTo>
                    <a:pt x="182" y="114"/>
                    <a:pt x="181" y="125"/>
                    <a:pt x="177" y="135"/>
                  </a:cubicBezTo>
                  <a:moveTo>
                    <a:pt x="129" y="107"/>
                  </a:moveTo>
                  <a:cubicBezTo>
                    <a:pt x="128" y="106"/>
                    <a:pt x="126" y="106"/>
                    <a:pt x="125" y="105"/>
                  </a:cubicBezTo>
                  <a:cubicBezTo>
                    <a:pt x="126" y="104"/>
                    <a:pt x="126" y="104"/>
                    <a:pt x="126" y="103"/>
                  </a:cubicBezTo>
                  <a:cubicBezTo>
                    <a:pt x="128" y="103"/>
                    <a:pt x="129" y="104"/>
                    <a:pt x="131" y="104"/>
                  </a:cubicBezTo>
                  <a:cubicBezTo>
                    <a:pt x="130" y="105"/>
                    <a:pt x="130" y="106"/>
                    <a:pt x="129" y="107"/>
                  </a:cubicBezTo>
                  <a:moveTo>
                    <a:pt x="98" y="109"/>
                  </a:moveTo>
                  <a:cubicBezTo>
                    <a:pt x="97" y="106"/>
                    <a:pt x="97" y="104"/>
                    <a:pt x="96" y="102"/>
                  </a:cubicBezTo>
                  <a:cubicBezTo>
                    <a:pt x="97" y="104"/>
                    <a:pt x="98" y="106"/>
                    <a:pt x="99" y="107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8" y="108"/>
                    <a:pt x="98" y="108"/>
                    <a:pt x="98" y="109"/>
                  </a:cubicBezTo>
                  <a:moveTo>
                    <a:pt x="121" y="104"/>
                  </a:moveTo>
                  <a:cubicBezTo>
                    <a:pt x="120" y="103"/>
                    <a:pt x="118" y="102"/>
                    <a:pt x="117" y="102"/>
                  </a:cubicBezTo>
                  <a:cubicBezTo>
                    <a:pt x="117" y="101"/>
                    <a:pt x="117" y="100"/>
                    <a:pt x="117" y="100"/>
                  </a:cubicBezTo>
                  <a:cubicBezTo>
                    <a:pt x="119" y="100"/>
                    <a:pt x="121" y="101"/>
                    <a:pt x="123" y="102"/>
                  </a:cubicBezTo>
                  <a:cubicBezTo>
                    <a:pt x="122" y="102"/>
                    <a:pt x="122" y="103"/>
                    <a:pt x="121" y="104"/>
                  </a:cubicBezTo>
                  <a:moveTo>
                    <a:pt x="129" y="157"/>
                  </a:moveTo>
                  <a:cubicBezTo>
                    <a:pt x="129" y="156"/>
                    <a:pt x="129" y="156"/>
                    <a:pt x="129" y="156"/>
                  </a:cubicBezTo>
                  <a:cubicBezTo>
                    <a:pt x="128" y="154"/>
                    <a:pt x="126" y="150"/>
                    <a:pt x="124" y="146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18" y="135"/>
                    <a:pt x="111" y="123"/>
                    <a:pt x="105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3" y="106"/>
                    <a:pt x="100" y="102"/>
                    <a:pt x="98" y="98"/>
                  </a:cubicBezTo>
                  <a:cubicBezTo>
                    <a:pt x="101" y="99"/>
                    <a:pt x="103" y="100"/>
                    <a:pt x="106" y="101"/>
                  </a:cubicBezTo>
                  <a:cubicBezTo>
                    <a:pt x="115" y="105"/>
                    <a:pt x="127" y="110"/>
                    <a:pt x="138" y="115"/>
                  </a:cubicBezTo>
                  <a:cubicBezTo>
                    <a:pt x="138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9" y="120"/>
                    <a:pt x="158" y="123"/>
                    <a:pt x="164" y="126"/>
                  </a:cubicBezTo>
                  <a:cubicBezTo>
                    <a:pt x="164" y="126"/>
                    <a:pt x="164" y="126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6" y="127"/>
                    <a:pt x="167" y="127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9"/>
                    <a:pt x="168" y="130"/>
                    <a:pt x="168" y="130"/>
                  </a:cubicBezTo>
                  <a:cubicBezTo>
                    <a:pt x="167" y="132"/>
                    <a:pt x="165" y="134"/>
                    <a:pt x="163" y="136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55" y="144"/>
                    <a:pt x="144" y="152"/>
                    <a:pt x="129" y="157"/>
                  </a:cubicBezTo>
                  <a:moveTo>
                    <a:pt x="113" y="100"/>
                  </a:moveTo>
                  <a:cubicBezTo>
                    <a:pt x="112" y="100"/>
                    <a:pt x="111" y="99"/>
                    <a:pt x="110" y="99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7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2" y="98"/>
                    <a:pt x="113" y="98"/>
                    <a:pt x="114" y="98"/>
                  </a:cubicBezTo>
                  <a:cubicBezTo>
                    <a:pt x="113" y="99"/>
                    <a:pt x="113" y="100"/>
                    <a:pt x="113" y="100"/>
                  </a:cubicBezTo>
                  <a:moveTo>
                    <a:pt x="106" y="97"/>
                  </a:moveTo>
                  <a:cubicBezTo>
                    <a:pt x="103" y="96"/>
                    <a:pt x="100" y="94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9" y="93"/>
                    <a:pt x="102" y="94"/>
                    <a:pt x="107" y="96"/>
                  </a:cubicBezTo>
                  <a:cubicBezTo>
                    <a:pt x="106" y="96"/>
                    <a:pt x="106" y="97"/>
                    <a:pt x="106" y="97"/>
                  </a:cubicBezTo>
                  <a:moveTo>
                    <a:pt x="98" y="89"/>
                  </a:moveTo>
                  <a:cubicBezTo>
                    <a:pt x="98" y="87"/>
                    <a:pt x="98" y="85"/>
                    <a:pt x="98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00" y="82"/>
                    <a:pt x="102" y="81"/>
                    <a:pt x="106" y="79"/>
                  </a:cubicBezTo>
                  <a:cubicBezTo>
                    <a:pt x="104" y="82"/>
                    <a:pt x="103" y="85"/>
                    <a:pt x="103" y="88"/>
                  </a:cubicBezTo>
                  <a:cubicBezTo>
                    <a:pt x="101" y="88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moveTo>
                    <a:pt x="107" y="86"/>
                  </a:moveTo>
                  <a:cubicBezTo>
                    <a:pt x="108" y="83"/>
                    <a:pt x="109" y="80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3" y="74"/>
                    <a:pt x="116" y="73"/>
                    <a:pt x="118" y="71"/>
                  </a:cubicBezTo>
                  <a:cubicBezTo>
                    <a:pt x="117" y="75"/>
                    <a:pt x="115" y="79"/>
                    <a:pt x="114" y="83"/>
                  </a:cubicBezTo>
                  <a:cubicBezTo>
                    <a:pt x="113" y="84"/>
                    <a:pt x="112" y="84"/>
                    <a:pt x="111" y="84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09" y="86"/>
                    <a:pt x="108" y="86"/>
                    <a:pt x="107" y="86"/>
                  </a:cubicBezTo>
                  <a:moveTo>
                    <a:pt x="123" y="85"/>
                  </a:moveTo>
                  <a:cubicBezTo>
                    <a:pt x="124" y="85"/>
                    <a:pt x="124" y="85"/>
                    <a:pt x="124" y="84"/>
                  </a:cubicBezTo>
                  <a:cubicBezTo>
                    <a:pt x="129" y="83"/>
                    <a:pt x="134" y="81"/>
                    <a:pt x="140" y="79"/>
                  </a:cubicBezTo>
                  <a:cubicBezTo>
                    <a:pt x="153" y="73"/>
                    <a:pt x="167" y="68"/>
                    <a:pt x="178" y="66"/>
                  </a:cubicBezTo>
                  <a:cubicBezTo>
                    <a:pt x="179" y="72"/>
                    <a:pt x="180" y="79"/>
                    <a:pt x="180" y="86"/>
                  </a:cubicBezTo>
                  <a:cubicBezTo>
                    <a:pt x="180" y="96"/>
                    <a:pt x="178" y="106"/>
                    <a:pt x="176" y="115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69" y="113"/>
                    <a:pt x="161" y="110"/>
                    <a:pt x="151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45" y="105"/>
                    <a:pt x="139" y="103"/>
                    <a:pt x="134" y="101"/>
                  </a:cubicBezTo>
                  <a:cubicBezTo>
                    <a:pt x="128" y="99"/>
                    <a:pt x="123" y="97"/>
                    <a:pt x="118" y="96"/>
                  </a:cubicBezTo>
                  <a:cubicBezTo>
                    <a:pt x="118" y="95"/>
                    <a:pt x="117" y="95"/>
                    <a:pt x="117" y="95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16" y="95"/>
                    <a:pt x="115" y="95"/>
                  </a:cubicBezTo>
                  <a:cubicBezTo>
                    <a:pt x="114" y="94"/>
                    <a:pt x="113" y="94"/>
                    <a:pt x="112" y="94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2"/>
                    <a:pt x="110" y="92"/>
                    <a:pt x="110" y="92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8" y="92"/>
                    <a:pt x="106" y="92"/>
                    <a:pt x="105" y="91"/>
                  </a:cubicBezTo>
                  <a:cubicBezTo>
                    <a:pt x="110" y="90"/>
                    <a:pt x="116" y="88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moveTo>
                    <a:pt x="119" y="81"/>
                  </a:moveTo>
                  <a:cubicBezTo>
                    <a:pt x="120" y="77"/>
                    <a:pt x="122" y="73"/>
                    <a:pt x="123" y="69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5" y="67"/>
                    <a:pt x="126" y="66"/>
                    <a:pt x="128" y="65"/>
                  </a:cubicBezTo>
                  <a:cubicBezTo>
                    <a:pt x="126" y="70"/>
                    <a:pt x="124" y="75"/>
                    <a:pt x="122" y="79"/>
                  </a:cubicBezTo>
                  <a:cubicBezTo>
                    <a:pt x="121" y="80"/>
                    <a:pt x="120" y="80"/>
                    <a:pt x="119" y="81"/>
                  </a:cubicBezTo>
                  <a:moveTo>
                    <a:pt x="127" y="77"/>
                  </a:moveTo>
                  <a:cubicBezTo>
                    <a:pt x="129" y="73"/>
                    <a:pt x="131" y="69"/>
                    <a:pt x="133" y="65"/>
                  </a:cubicBezTo>
                  <a:cubicBezTo>
                    <a:pt x="133" y="64"/>
                    <a:pt x="133" y="63"/>
                    <a:pt x="132" y="63"/>
                  </a:cubicBezTo>
                  <a:cubicBezTo>
                    <a:pt x="134" y="62"/>
                    <a:pt x="136" y="61"/>
                    <a:pt x="138" y="60"/>
                  </a:cubicBezTo>
                  <a:cubicBezTo>
                    <a:pt x="136" y="65"/>
                    <a:pt x="134" y="70"/>
                    <a:pt x="132" y="75"/>
                  </a:cubicBezTo>
                  <a:cubicBezTo>
                    <a:pt x="130" y="76"/>
                    <a:pt x="129" y="76"/>
                    <a:pt x="127" y="77"/>
                  </a:cubicBezTo>
                  <a:moveTo>
                    <a:pt x="137" y="72"/>
                  </a:moveTo>
                  <a:cubicBezTo>
                    <a:pt x="139" y="67"/>
                    <a:pt x="141" y="62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6" y="55"/>
                    <a:pt x="148" y="54"/>
                    <a:pt x="150" y="53"/>
                  </a:cubicBezTo>
                  <a:cubicBezTo>
                    <a:pt x="149" y="58"/>
                    <a:pt x="147" y="63"/>
                    <a:pt x="146" y="68"/>
                  </a:cubicBezTo>
                  <a:cubicBezTo>
                    <a:pt x="143" y="70"/>
                    <a:pt x="140" y="71"/>
                    <a:pt x="137" y="72"/>
                  </a:cubicBezTo>
                  <a:moveTo>
                    <a:pt x="151" y="66"/>
                  </a:moveTo>
                  <a:cubicBezTo>
                    <a:pt x="152" y="61"/>
                    <a:pt x="154" y="55"/>
                    <a:pt x="155" y="50"/>
                  </a:cubicBezTo>
                  <a:cubicBezTo>
                    <a:pt x="157" y="49"/>
                    <a:pt x="159" y="48"/>
                    <a:pt x="161" y="47"/>
                  </a:cubicBezTo>
                  <a:cubicBezTo>
                    <a:pt x="159" y="52"/>
                    <a:pt x="157" y="57"/>
                    <a:pt x="155" y="63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54" y="65"/>
                    <a:pt x="152" y="65"/>
                    <a:pt x="151" y="66"/>
                  </a:cubicBezTo>
                  <a:moveTo>
                    <a:pt x="168" y="58"/>
                  </a:moveTo>
                  <a:cubicBezTo>
                    <a:pt x="170" y="53"/>
                    <a:pt x="172" y="48"/>
                    <a:pt x="174" y="43"/>
                  </a:cubicBezTo>
                  <a:cubicBezTo>
                    <a:pt x="172" y="47"/>
                    <a:pt x="171" y="52"/>
                    <a:pt x="171" y="57"/>
                  </a:cubicBezTo>
                  <a:cubicBezTo>
                    <a:pt x="170" y="57"/>
                    <a:pt x="169" y="57"/>
                    <a:pt x="168" y="58"/>
                  </a:cubicBezTo>
                  <a:moveTo>
                    <a:pt x="160" y="62"/>
                  </a:moveTo>
                  <a:cubicBezTo>
                    <a:pt x="162" y="56"/>
                    <a:pt x="164" y="50"/>
                    <a:pt x="166" y="44"/>
                  </a:cubicBezTo>
                  <a:cubicBezTo>
                    <a:pt x="167" y="44"/>
                    <a:pt x="168" y="43"/>
                    <a:pt x="169" y="43"/>
                  </a:cubicBezTo>
                  <a:cubicBezTo>
                    <a:pt x="168" y="49"/>
                    <a:pt x="166" y="54"/>
                    <a:pt x="163" y="60"/>
                  </a:cubicBezTo>
                  <a:cubicBezTo>
                    <a:pt x="162" y="61"/>
                    <a:pt x="161" y="61"/>
                    <a:pt x="160" y="62"/>
                  </a:cubicBezTo>
                  <a:moveTo>
                    <a:pt x="46" y="152"/>
                  </a:moveTo>
                  <a:cubicBezTo>
                    <a:pt x="41" y="149"/>
                    <a:pt x="35" y="145"/>
                    <a:pt x="29" y="141"/>
                  </a:cubicBezTo>
                  <a:cubicBezTo>
                    <a:pt x="21" y="135"/>
                    <a:pt x="15" y="126"/>
                    <a:pt x="11" y="116"/>
                  </a:cubicBezTo>
                  <a:cubicBezTo>
                    <a:pt x="11" y="115"/>
                    <a:pt x="11" y="114"/>
                    <a:pt x="10" y="114"/>
                  </a:cubicBezTo>
                  <a:cubicBezTo>
                    <a:pt x="7" y="106"/>
                    <a:pt x="6" y="98"/>
                    <a:pt x="6" y="90"/>
                  </a:cubicBezTo>
                  <a:cubicBezTo>
                    <a:pt x="6" y="90"/>
                    <a:pt x="6" y="89"/>
                    <a:pt x="6" y="89"/>
                  </a:cubicBezTo>
                  <a:cubicBezTo>
                    <a:pt x="6" y="88"/>
                    <a:pt x="6" y="88"/>
                    <a:pt x="6" y="87"/>
                  </a:cubicBezTo>
                  <a:cubicBezTo>
                    <a:pt x="6" y="73"/>
                    <a:pt x="10" y="59"/>
                    <a:pt x="18" y="48"/>
                  </a:cubicBezTo>
                  <a:cubicBezTo>
                    <a:pt x="33" y="26"/>
                    <a:pt x="60" y="13"/>
                    <a:pt x="90" y="11"/>
                  </a:cubicBezTo>
                  <a:cubicBezTo>
                    <a:pt x="89" y="12"/>
                    <a:pt x="89" y="15"/>
                    <a:pt x="89" y="17"/>
                  </a:cubicBezTo>
                  <a:cubicBezTo>
                    <a:pt x="89" y="31"/>
                    <a:pt x="89" y="54"/>
                    <a:pt x="89" y="71"/>
                  </a:cubicBezTo>
                  <a:cubicBezTo>
                    <a:pt x="89" y="81"/>
                    <a:pt x="89" y="88"/>
                    <a:pt x="89" y="91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0" y="95"/>
                    <a:pt x="92" y="104"/>
                    <a:pt x="96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5" y="115"/>
                    <a:pt x="95" y="117"/>
                    <a:pt x="96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9" y="124"/>
                    <a:pt x="102" y="132"/>
                    <a:pt x="105" y="140"/>
                  </a:cubicBezTo>
                  <a:cubicBezTo>
                    <a:pt x="104" y="140"/>
                    <a:pt x="105" y="141"/>
                    <a:pt x="105" y="141"/>
                  </a:cubicBezTo>
                  <a:cubicBezTo>
                    <a:pt x="108" y="149"/>
                    <a:pt x="110" y="156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1" y="161"/>
                  </a:cubicBezTo>
                  <a:cubicBezTo>
                    <a:pt x="111" y="161"/>
                    <a:pt x="111" y="161"/>
                    <a:pt x="110" y="162"/>
                  </a:cubicBezTo>
                  <a:cubicBezTo>
                    <a:pt x="104" y="163"/>
                    <a:pt x="98" y="163"/>
                    <a:pt x="92" y="163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1" y="163"/>
                    <a:pt x="90" y="163"/>
                    <a:pt x="90" y="162"/>
                  </a:cubicBezTo>
                  <a:cubicBezTo>
                    <a:pt x="90" y="162"/>
                    <a:pt x="89" y="162"/>
                    <a:pt x="89" y="162"/>
                  </a:cubicBezTo>
                  <a:cubicBezTo>
                    <a:pt x="89" y="162"/>
                    <a:pt x="88" y="163"/>
                    <a:pt x="88" y="163"/>
                  </a:cubicBezTo>
                  <a:cubicBezTo>
                    <a:pt x="82" y="163"/>
                    <a:pt x="77" y="162"/>
                    <a:pt x="71" y="161"/>
                  </a:cubicBezTo>
                  <a:cubicBezTo>
                    <a:pt x="71" y="161"/>
                    <a:pt x="71" y="160"/>
                    <a:pt x="71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9" y="160"/>
                    <a:pt x="69" y="160"/>
                    <a:pt x="68" y="160"/>
                  </a:cubicBezTo>
                  <a:cubicBezTo>
                    <a:pt x="62" y="159"/>
                    <a:pt x="55" y="156"/>
                    <a:pt x="49" y="153"/>
                  </a:cubicBezTo>
                  <a:cubicBezTo>
                    <a:pt x="49" y="153"/>
                    <a:pt x="48" y="153"/>
                    <a:pt x="48" y="152"/>
                  </a:cubicBezTo>
                  <a:cubicBezTo>
                    <a:pt x="48" y="152"/>
                    <a:pt x="47" y="152"/>
                    <a:pt x="47" y="152"/>
                  </a:cubicBezTo>
                  <a:cubicBezTo>
                    <a:pt x="47" y="152"/>
                    <a:pt x="47" y="152"/>
                    <a:pt x="46" y="152"/>
                  </a:cubicBezTo>
                  <a:moveTo>
                    <a:pt x="99" y="78"/>
                  </a:moveTo>
                  <a:cubicBezTo>
                    <a:pt x="101" y="51"/>
                    <a:pt x="104" y="32"/>
                    <a:pt x="108" y="4"/>
                  </a:cubicBezTo>
                  <a:cubicBezTo>
                    <a:pt x="111" y="4"/>
                    <a:pt x="114" y="4"/>
                    <a:pt x="117" y="5"/>
                  </a:cubicBezTo>
                  <a:cubicBezTo>
                    <a:pt x="138" y="7"/>
                    <a:pt x="158" y="15"/>
                    <a:pt x="170" y="29"/>
                  </a:cubicBezTo>
                  <a:cubicBezTo>
                    <a:pt x="172" y="32"/>
                    <a:pt x="173" y="34"/>
                    <a:pt x="174" y="36"/>
                  </a:cubicBezTo>
                  <a:cubicBezTo>
                    <a:pt x="172" y="37"/>
                    <a:pt x="168" y="39"/>
                    <a:pt x="165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1"/>
                    <a:pt x="163" y="41"/>
                  </a:cubicBezTo>
                  <a:cubicBezTo>
                    <a:pt x="151" y="47"/>
                    <a:pt x="138" y="55"/>
                    <a:pt x="126" y="62"/>
                  </a:cubicBezTo>
                  <a:cubicBezTo>
                    <a:pt x="117" y="67"/>
                    <a:pt x="110" y="72"/>
                    <a:pt x="105" y="75"/>
                  </a:cubicBezTo>
                  <a:cubicBezTo>
                    <a:pt x="102" y="76"/>
                    <a:pt x="100" y="77"/>
                    <a:pt x="99" y="78"/>
                  </a:cubicBezTo>
                  <a:moveTo>
                    <a:pt x="107" y="0"/>
                  </a:moveTo>
                  <a:cubicBezTo>
                    <a:pt x="106" y="0"/>
                    <a:pt x="106" y="0"/>
                    <a:pt x="105" y="1"/>
                  </a:cubicBezTo>
                  <a:cubicBezTo>
                    <a:pt x="105" y="1"/>
                    <a:pt x="104" y="2"/>
                    <a:pt x="104" y="3"/>
                  </a:cubicBezTo>
                  <a:cubicBezTo>
                    <a:pt x="101" y="32"/>
                    <a:pt x="97" y="50"/>
                    <a:pt x="95" y="79"/>
                  </a:cubicBezTo>
                  <a:cubicBezTo>
                    <a:pt x="95" y="79"/>
                    <a:pt x="94" y="80"/>
                    <a:pt x="94" y="80"/>
                  </a:cubicBezTo>
                  <a:cubicBezTo>
                    <a:pt x="94" y="83"/>
                    <a:pt x="94" y="88"/>
                    <a:pt x="94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88"/>
                    <a:pt x="92" y="81"/>
                    <a:pt x="92" y="71"/>
                  </a:cubicBezTo>
                  <a:cubicBezTo>
                    <a:pt x="92" y="60"/>
                    <a:pt x="93" y="46"/>
                    <a:pt x="93" y="33"/>
                  </a:cubicBezTo>
                  <a:cubicBezTo>
                    <a:pt x="93" y="27"/>
                    <a:pt x="93" y="22"/>
                    <a:pt x="93" y="18"/>
                  </a:cubicBezTo>
                  <a:cubicBezTo>
                    <a:pt x="93" y="13"/>
                    <a:pt x="94" y="10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1" y="9"/>
                    <a:pt x="31" y="22"/>
                    <a:pt x="14" y="46"/>
                  </a:cubicBezTo>
                  <a:cubicBezTo>
                    <a:pt x="6" y="58"/>
                    <a:pt x="2" y="74"/>
                    <a:pt x="2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5"/>
                    <a:pt x="0" y="99"/>
                    <a:pt x="0" y="104"/>
                  </a:cubicBezTo>
                  <a:cubicBezTo>
                    <a:pt x="0" y="111"/>
                    <a:pt x="1" y="117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4"/>
                    <a:pt x="2" y="125"/>
                    <a:pt x="3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4" y="129"/>
                    <a:pt x="5" y="131"/>
                    <a:pt x="6" y="134"/>
                  </a:cubicBezTo>
                  <a:cubicBezTo>
                    <a:pt x="6" y="134"/>
                    <a:pt x="6" y="135"/>
                    <a:pt x="6" y="135"/>
                  </a:cubicBezTo>
                  <a:cubicBezTo>
                    <a:pt x="8" y="138"/>
                    <a:pt x="9" y="140"/>
                    <a:pt x="10" y="143"/>
                  </a:cubicBezTo>
                  <a:cubicBezTo>
                    <a:pt x="10" y="144"/>
                    <a:pt x="10" y="145"/>
                    <a:pt x="11" y="145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2" y="147"/>
                    <a:pt x="13" y="149"/>
                    <a:pt x="14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1"/>
                    <a:pt x="15" y="152"/>
                    <a:pt x="16" y="152"/>
                  </a:cubicBezTo>
                  <a:cubicBezTo>
                    <a:pt x="17" y="154"/>
                    <a:pt x="19" y="156"/>
                    <a:pt x="20" y="158"/>
                  </a:cubicBezTo>
                  <a:cubicBezTo>
                    <a:pt x="20" y="159"/>
                    <a:pt x="21" y="160"/>
                    <a:pt x="21" y="161"/>
                  </a:cubicBezTo>
                  <a:cubicBezTo>
                    <a:pt x="22" y="161"/>
                    <a:pt x="22" y="161"/>
                    <a:pt x="22" y="161"/>
                  </a:cubicBezTo>
                  <a:cubicBezTo>
                    <a:pt x="23" y="161"/>
                    <a:pt x="24" y="162"/>
                    <a:pt x="24" y="163"/>
                  </a:cubicBezTo>
                  <a:cubicBezTo>
                    <a:pt x="29" y="168"/>
                    <a:pt x="36" y="174"/>
                    <a:pt x="46" y="179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1"/>
                    <a:pt x="47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51" y="182"/>
                    <a:pt x="54" y="183"/>
                    <a:pt x="57" y="184"/>
                  </a:cubicBezTo>
                  <a:cubicBezTo>
                    <a:pt x="57" y="185"/>
                    <a:pt x="58" y="186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60" y="186"/>
                    <a:pt x="61" y="186"/>
                    <a:pt x="61" y="186"/>
                  </a:cubicBezTo>
                  <a:cubicBezTo>
                    <a:pt x="63" y="186"/>
                    <a:pt x="65" y="187"/>
                    <a:pt x="68" y="187"/>
                  </a:cubicBezTo>
                  <a:cubicBezTo>
                    <a:pt x="68" y="188"/>
                    <a:pt x="68" y="189"/>
                    <a:pt x="69" y="190"/>
                  </a:cubicBezTo>
                  <a:cubicBezTo>
                    <a:pt x="69" y="190"/>
                    <a:pt x="70" y="190"/>
                    <a:pt x="70" y="190"/>
                  </a:cubicBezTo>
                  <a:cubicBezTo>
                    <a:pt x="71" y="190"/>
                    <a:pt x="71" y="189"/>
                    <a:pt x="72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4" y="189"/>
                    <a:pt x="76" y="189"/>
                    <a:pt x="78" y="189"/>
                  </a:cubicBezTo>
                  <a:cubicBezTo>
                    <a:pt x="79" y="189"/>
                    <a:pt x="79" y="190"/>
                    <a:pt x="79" y="190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1" y="190"/>
                    <a:pt x="81" y="190"/>
                    <a:pt x="82" y="189"/>
                  </a:cubicBezTo>
                  <a:cubicBezTo>
                    <a:pt x="84" y="190"/>
                    <a:pt x="87" y="190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93" y="190"/>
                    <a:pt x="97" y="189"/>
                    <a:pt x="100" y="189"/>
                  </a:cubicBezTo>
                  <a:cubicBezTo>
                    <a:pt x="100" y="190"/>
                    <a:pt x="101" y="190"/>
                    <a:pt x="102" y="190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103" y="190"/>
                    <a:pt x="103" y="190"/>
                    <a:pt x="104" y="189"/>
                  </a:cubicBezTo>
                  <a:cubicBezTo>
                    <a:pt x="104" y="189"/>
                    <a:pt x="104" y="189"/>
                    <a:pt x="104" y="189"/>
                  </a:cubicBezTo>
                  <a:cubicBezTo>
                    <a:pt x="108" y="188"/>
                    <a:pt x="111" y="188"/>
                    <a:pt x="115" y="187"/>
                  </a:cubicBezTo>
                  <a:cubicBezTo>
                    <a:pt x="116" y="187"/>
                    <a:pt x="117" y="186"/>
                    <a:pt x="117" y="185"/>
                  </a:cubicBezTo>
                  <a:cubicBezTo>
                    <a:pt x="117" y="184"/>
                    <a:pt x="117" y="184"/>
                    <a:pt x="116" y="184"/>
                  </a:cubicBezTo>
                  <a:cubicBezTo>
                    <a:pt x="117" y="181"/>
                    <a:pt x="117" y="178"/>
                    <a:pt x="117" y="175"/>
                  </a:cubicBezTo>
                  <a:cubicBezTo>
                    <a:pt x="118" y="176"/>
                    <a:pt x="118" y="177"/>
                    <a:pt x="119" y="178"/>
                  </a:cubicBezTo>
                  <a:cubicBezTo>
                    <a:pt x="121" y="180"/>
                    <a:pt x="122" y="182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31" y="183"/>
                    <a:pt x="135" y="181"/>
                    <a:pt x="139" y="179"/>
                  </a:cubicBezTo>
                  <a:cubicBezTo>
                    <a:pt x="139" y="179"/>
                    <a:pt x="139" y="179"/>
                    <a:pt x="140" y="178"/>
                  </a:cubicBezTo>
                  <a:cubicBezTo>
                    <a:pt x="142" y="177"/>
                    <a:pt x="144" y="176"/>
                    <a:pt x="147" y="174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148" y="174"/>
                    <a:pt x="148" y="174"/>
                    <a:pt x="149" y="173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58" y="166"/>
                    <a:pt x="166" y="159"/>
                    <a:pt x="170" y="149"/>
                  </a:cubicBezTo>
                  <a:cubicBezTo>
                    <a:pt x="171" y="149"/>
                    <a:pt x="171" y="149"/>
                    <a:pt x="171" y="149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1" y="148"/>
                    <a:pt x="171" y="148"/>
                    <a:pt x="172" y="147"/>
                  </a:cubicBezTo>
                  <a:cubicBezTo>
                    <a:pt x="172" y="145"/>
                    <a:pt x="172" y="142"/>
                    <a:pt x="173" y="139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0"/>
                    <a:pt x="173" y="141"/>
                    <a:pt x="174" y="141"/>
                  </a:cubicBezTo>
                  <a:cubicBezTo>
                    <a:pt x="175" y="142"/>
                    <a:pt x="175" y="142"/>
                    <a:pt x="176" y="142"/>
                  </a:cubicBezTo>
                  <a:cubicBezTo>
                    <a:pt x="176" y="142"/>
                    <a:pt x="177" y="142"/>
                    <a:pt x="177" y="142"/>
                  </a:cubicBezTo>
                  <a:cubicBezTo>
                    <a:pt x="178" y="142"/>
                    <a:pt x="178" y="141"/>
                    <a:pt x="179" y="141"/>
                  </a:cubicBezTo>
                  <a:cubicBezTo>
                    <a:pt x="184" y="129"/>
                    <a:pt x="186" y="116"/>
                    <a:pt x="186" y="103"/>
                  </a:cubicBezTo>
                  <a:cubicBezTo>
                    <a:pt x="186" y="103"/>
                    <a:pt x="186" y="102"/>
                    <a:pt x="186" y="102"/>
                  </a:cubicBezTo>
                  <a:cubicBezTo>
                    <a:pt x="186" y="89"/>
                    <a:pt x="184" y="76"/>
                    <a:pt x="182" y="63"/>
                  </a:cubicBezTo>
                  <a:cubicBezTo>
                    <a:pt x="182" y="62"/>
                    <a:pt x="181" y="62"/>
                    <a:pt x="180" y="62"/>
                  </a:cubicBezTo>
                  <a:cubicBezTo>
                    <a:pt x="180" y="61"/>
                    <a:pt x="180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1" y="63"/>
                    <a:pt x="162" y="66"/>
                    <a:pt x="152" y="70"/>
                  </a:cubicBezTo>
                  <a:cubicBezTo>
                    <a:pt x="160" y="66"/>
                    <a:pt x="167" y="63"/>
                    <a:pt x="173" y="60"/>
                  </a:cubicBezTo>
                  <a:cubicBezTo>
                    <a:pt x="174" y="60"/>
                    <a:pt x="174" y="59"/>
                    <a:pt x="174" y="58"/>
                  </a:cubicBezTo>
                  <a:cubicBezTo>
                    <a:pt x="175" y="52"/>
                    <a:pt x="177" y="46"/>
                    <a:pt x="178" y="39"/>
                  </a:cubicBezTo>
                  <a:cubicBezTo>
                    <a:pt x="179" y="39"/>
                    <a:pt x="180" y="38"/>
                    <a:pt x="179" y="37"/>
                  </a:cubicBezTo>
                  <a:cubicBezTo>
                    <a:pt x="177" y="33"/>
                    <a:pt x="175" y="30"/>
                    <a:pt x="173" y="27"/>
                  </a:cubicBezTo>
                  <a:cubicBezTo>
                    <a:pt x="160" y="11"/>
                    <a:pt x="139" y="3"/>
                    <a:pt x="118" y="1"/>
                  </a:cubicBezTo>
                  <a:cubicBezTo>
                    <a:pt x="114" y="0"/>
                    <a:pt x="111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9" name="Freeform 762"/>
            <p:cNvSpPr>
              <a:spLocks noEditPoints="1"/>
            </p:cNvSpPr>
            <p:nvPr/>
          </p:nvSpPr>
          <p:spPr bwMode="auto">
            <a:xfrm>
              <a:off x="4163" y="1370"/>
              <a:ext cx="50" cy="64"/>
            </a:xfrm>
            <a:custGeom>
              <a:avLst/>
              <a:gdLst>
                <a:gd name="T0" fmla="*/ 9 w 21"/>
                <a:gd name="T1" fmla="*/ 24 h 27"/>
                <a:gd name="T2" fmla="*/ 9 w 21"/>
                <a:gd name="T3" fmla="*/ 24 h 27"/>
                <a:gd name="T4" fmla="*/ 6 w 21"/>
                <a:gd name="T5" fmla="*/ 23 h 27"/>
                <a:gd name="T6" fmla="*/ 4 w 21"/>
                <a:gd name="T7" fmla="*/ 21 h 27"/>
                <a:gd name="T8" fmla="*/ 4 w 21"/>
                <a:gd name="T9" fmla="*/ 20 h 27"/>
                <a:gd name="T10" fmla="*/ 5 w 21"/>
                <a:gd name="T11" fmla="*/ 20 h 27"/>
                <a:gd name="T12" fmla="*/ 10 w 21"/>
                <a:gd name="T13" fmla="*/ 12 h 27"/>
                <a:gd name="T14" fmla="*/ 13 w 21"/>
                <a:gd name="T15" fmla="*/ 12 h 27"/>
                <a:gd name="T16" fmla="*/ 13 w 21"/>
                <a:gd name="T17" fmla="*/ 12 h 27"/>
                <a:gd name="T18" fmla="*/ 13 w 21"/>
                <a:gd name="T19" fmla="*/ 12 h 27"/>
                <a:gd name="T20" fmla="*/ 15 w 21"/>
                <a:gd name="T21" fmla="*/ 12 h 27"/>
                <a:gd name="T22" fmla="*/ 16 w 21"/>
                <a:gd name="T23" fmla="*/ 13 h 27"/>
                <a:gd name="T24" fmla="*/ 17 w 21"/>
                <a:gd name="T25" fmla="*/ 15 h 27"/>
                <a:gd name="T26" fmla="*/ 15 w 21"/>
                <a:gd name="T27" fmla="*/ 20 h 27"/>
                <a:gd name="T28" fmla="*/ 9 w 21"/>
                <a:gd name="T29" fmla="*/ 24 h 27"/>
                <a:gd name="T30" fmla="*/ 5 w 21"/>
                <a:gd name="T31" fmla="*/ 12 h 27"/>
                <a:gd name="T32" fmla="*/ 5 w 21"/>
                <a:gd name="T33" fmla="*/ 12 h 27"/>
                <a:gd name="T34" fmla="*/ 6 w 21"/>
                <a:gd name="T35" fmla="*/ 9 h 27"/>
                <a:gd name="T36" fmla="*/ 6 w 21"/>
                <a:gd name="T37" fmla="*/ 11 h 27"/>
                <a:gd name="T38" fmla="*/ 5 w 21"/>
                <a:gd name="T39" fmla="*/ 12 h 27"/>
                <a:gd name="T40" fmla="*/ 17 w 21"/>
                <a:gd name="T41" fmla="*/ 9 h 27"/>
                <a:gd name="T42" fmla="*/ 17 w 21"/>
                <a:gd name="T43" fmla="*/ 9 h 27"/>
                <a:gd name="T44" fmla="*/ 17 w 21"/>
                <a:gd name="T45" fmla="*/ 7 h 27"/>
                <a:gd name="T46" fmla="*/ 17 w 21"/>
                <a:gd name="T47" fmla="*/ 8 h 27"/>
                <a:gd name="T48" fmla="*/ 17 w 21"/>
                <a:gd name="T49" fmla="*/ 9 h 27"/>
                <a:gd name="T50" fmla="*/ 17 w 21"/>
                <a:gd name="T51" fmla="*/ 9 h 27"/>
                <a:gd name="T52" fmla="*/ 9 w 21"/>
                <a:gd name="T53" fmla="*/ 9 h 27"/>
                <a:gd name="T54" fmla="*/ 10 w 21"/>
                <a:gd name="T55" fmla="*/ 4 h 27"/>
                <a:gd name="T56" fmla="*/ 11 w 21"/>
                <a:gd name="T57" fmla="*/ 4 h 27"/>
                <a:gd name="T58" fmla="*/ 10 w 21"/>
                <a:gd name="T59" fmla="*/ 9 h 27"/>
                <a:gd name="T60" fmla="*/ 9 w 21"/>
                <a:gd name="T61" fmla="*/ 9 h 27"/>
                <a:gd name="T62" fmla="*/ 14 w 21"/>
                <a:gd name="T63" fmla="*/ 8 h 27"/>
                <a:gd name="T64" fmla="*/ 13 w 21"/>
                <a:gd name="T65" fmla="*/ 8 h 27"/>
                <a:gd name="T66" fmla="*/ 14 w 21"/>
                <a:gd name="T67" fmla="*/ 3 h 27"/>
                <a:gd name="T68" fmla="*/ 15 w 21"/>
                <a:gd name="T69" fmla="*/ 4 h 27"/>
                <a:gd name="T70" fmla="*/ 16 w 21"/>
                <a:gd name="T71" fmla="*/ 4 h 27"/>
                <a:gd name="T72" fmla="*/ 14 w 21"/>
                <a:gd name="T73" fmla="*/ 8 h 27"/>
                <a:gd name="T74" fmla="*/ 13 w 21"/>
                <a:gd name="T75" fmla="*/ 0 h 27"/>
                <a:gd name="T76" fmla="*/ 8 w 21"/>
                <a:gd name="T77" fmla="*/ 1 h 27"/>
                <a:gd name="T78" fmla="*/ 2 w 21"/>
                <a:gd name="T79" fmla="*/ 11 h 27"/>
                <a:gd name="T80" fmla="*/ 0 w 21"/>
                <a:gd name="T81" fmla="*/ 18 h 27"/>
                <a:gd name="T82" fmla="*/ 1 w 21"/>
                <a:gd name="T83" fmla="*/ 22 h 27"/>
                <a:gd name="T84" fmla="*/ 4 w 21"/>
                <a:gd name="T85" fmla="*/ 26 h 27"/>
                <a:gd name="T86" fmla="*/ 9 w 21"/>
                <a:gd name="T87" fmla="*/ 27 h 27"/>
                <a:gd name="T88" fmla="*/ 9 w 21"/>
                <a:gd name="T89" fmla="*/ 27 h 27"/>
                <a:gd name="T90" fmla="*/ 18 w 21"/>
                <a:gd name="T91" fmla="*/ 22 h 27"/>
                <a:gd name="T92" fmla="*/ 21 w 21"/>
                <a:gd name="T93" fmla="*/ 9 h 27"/>
                <a:gd name="T94" fmla="*/ 19 w 21"/>
                <a:gd name="T95" fmla="*/ 9 h 27"/>
                <a:gd name="T96" fmla="*/ 21 w 21"/>
                <a:gd name="T97" fmla="*/ 9 h 27"/>
                <a:gd name="T98" fmla="*/ 21 w 21"/>
                <a:gd name="T99" fmla="*/ 8 h 27"/>
                <a:gd name="T100" fmla="*/ 20 w 21"/>
                <a:gd name="T101" fmla="*/ 4 h 27"/>
                <a:gd name="T102" fmla="*/ 17 w 21"/>
                <a:gd name="T103" fmla="*/ 1 h 27"/>
                <a:gd name="T104" fmla="*/ 13 w 2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27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0" name="Freeform 763"/>
            <p:cNvSpPr>
              <a:spLocks noEditPoints="1"/>
            </p:cNvSpPr>
            <p:nvPr/>
          </p:nvSpPr>
          <p:spPr bwMode="auto">
            <a:xfrm>
              <a:off x="4135" y="1342"/>
              <a:ext cx="104" cy="142"/>
            </a:xfrm>
            <a:custGeom>
              <a:avLst/>
              <a:gdLst>
                <a:gd name="T0" fmla="*/ 16 w 44"/>
                <a:gd name="T1" fmla="*/ 56 h 60"/>
                <a:gd name="T2" fmla="*/ 21 w 44"/>
                <a:gd name="T3" fmla="*/ 51 h 60"/>
                <a:gd name="T4" fmla="*/ 20 w 44"/>
                <a:gd name="T5" fmla="*/ 56 h 60"/>
                <a:gd name="T6" fmla="*/ 23 w 44"/>
                <a:gd name="T7" fmla="*/ 56 h 60"/>
                <a:gd name="T8" fmla="*/ 25 w 44"/>
                <a:gd name="T9" fmla="*/ 51 h 60"/>
                <a:gd name="T10" fmla="*/ 28 w 44"/>
                <a:gd name="T11" fmla="*/ 50 h 60"/>
                <a:gd name="T12" fmla="*/ 26 w 44"/>
                <a:gd name="T13" fmla="*/ 55 h 60"/>
                <a:gd name="T14" fmla="*/ 23 w 44"/>
                <a:gd name="T15" fmla="*/ 56 h 60"/>
                <a:gd name="T16" fmla="*/ 12 w 44"/>
                <a:gd name="T17" fmla="*/ 54 h 60"/>
                <a:gd name="T18" fmla="*/ 13 w 44"/>
                <a:gd name="T19" fmla="*/ 50 h 60"/>
                <a:gd name="T20" fmla="*/ 13 w 44"/>
                <a:gd name="T21" fmla="*/ 55 h 60"/>
                <a:gd name="T22" fmla="*/ 8 w 44"/>
                <a:gd name="T23" fmla="*/ 51 h 60"/>
                <a:gd name="T24" fmla="*/ 11 w 44"/>
                <a:gd name="T25" fmla="*/ 48 h 60"/>
                <a:gd name="T26" fmla="*/ 29 w 44"/>
                <a:gd name="T27" fmla="*/ 53 h 60"/>
                <a:gd name="T28" fmla="*/ 33 w 44"/>
                <a:gd name="T29" fmla="*/ 47 h 60"/>
                <a:gd name="T30" fmla="*/ 32 w 44"/>
                <a:gd name="T31" fmla="*/ 51 h 60"/>
                <a:gd name="T32" fmla="*/ 6 w 44"/>
                <a:gd name="T33" fmla="*/ 49 h 60"/>
                <a:gd name="T34" fmla="*/ 6 w 44"/>
                <a:gd name="T35" fmla="*/ 44 h 60"/>
                <a:gd name="T36" fmla="*/ 6 w 44"/>
                <a:gd name="T37" fmla="*/ 49 h 60"/>
                <a:gd name="T38" fmla="*/ 37 w 44"/>
                <a:gd name="T39" fmla="*/ 43 h 60"/>
                <a:gd name="T40" fmla="*/ 38 w 44"/>
                <a:gd name="T41" fmla="*/ 43 h 60"/>
                <a:gd name="T42" fmla="*/ 4 w 44"/>
                <a:gd name="T43" fmla="*/ 41 h 60"/>
                <a:gd name="T44" fmla="*/ 4 w 44"/>
                <a:gd name="T45" fmla="*/ 41 h 60"/>
                <a:gd name="T46" fmla="*/ 21 w 44"/>
                <a:gd name="T47" fmla="*/ 47 h 60"/>
                <a:gd name="T48" fmla="*/ 5 w 44"/>
                <a:gd name="T49" fmla="*/ 30 h 60"/>
                <a:gd name="T50" fmla="*/ 17 w 44"/>
                <a:gd name="T51" fmla="*/ 5 h 60"/>
                <a:gd name="T52" fmla="*/ 25 w 44"/>
                <a:gd name="T53" fmla="*/ 3 h 60"/>
                <a:gd name="T54" fmla="*/ 37 w 44"/>
                <a:gd name="T55" fmla="*/ 11 h 60"/>
                <a:gd name="T56" fmla="*/ 40 w 44"/>
                <a:gd name="T57" fmla="*/ 24 h 60"/>
                <a:gd name="T58" fmla="*/ 26 w 44"/>
                <a:gd name="T59" fmla="*/ 47 h 60"/>
                <a:gd name="T60" fmla="*/ 21 w 44"/>
                <a:gd name="T61" fmla="*/ 47 h 60"/>
                <a:gd name="T62" fmla="*/ 16 w 44"/>
                <a:gd name="T63" fmla="*/ 2 h 60"/>
                <a:gd name="T64" fmla="*/ 1 w 44"/>
                <a:gd name="T65" fmla="*/ 28 h 60"/>
                <a:gd name="T66" fmla="*/ 0 w 44"/>
                <a:gd name="T67" fmla="*/ 40 h 60"/>
                <a:gd name="T68" fmla="*/ 20 w 44"/>
                <a:gd name="T69" fmla="*/ 60 h 60"/>
                <a:gd name="T70" fmla="*/ 21 w 44"/>
                <a:gd name="T71" fmla="*/ 59 h 60"/>
                <a:gd name="T72" fmla="*/ 27 w 44"/>
                <a:gd name="T73" fmla="*/ 58 h 60"/>
                <a:gd name="T74" fmla="*/ 44 w 44"/>
                <a:gd name="T75" fmla="*/ 23 h 60"/>
                <a:gd name="T76" fmla="*/ 40 w 44"/>
                <a:gd name="T77" fmla="*/ 9 h 60"/>
                <a:gd name="T78" fmla="*/ 25 w 44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60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1" name="Freeform 764"/>
            <p:cNvSpPr>
              <a:spLocks noEditPoints="1"/>
            </p:cNvSpPr>
            <p:nvPr/>
          </p:nvSpPr>
          <p:spPr bwMode="auto">
            <a:xfrm>
              <a:off x="4288" y="1569"/>
              <a:ext cx="47" cy="64"/>
            </a:xfrm>
            <a:custGeom>
              <a:avLst/>
              <a:gdLst>
                <a:gd name="T0" fmla="*/ 8 w 20"/>
                <a:gd name="T1" fmla="*/ 24 h 27"/>
                <a:gd name="T2" fmla="*/ 8 w 20"/>
                <a:gd name="T3" fmla="*/ 24 h 27"/>
                <a:gd name="T4" fmla="*/ 6 w 20"/>
                <a:gd name="T5" fmla="*/ 23 h 27"/>
                <a:gd name="T6" fmla="*/ 4 w 20"/>
                <a:gd name="T7" fmla="*/ 21 h 27"/>
                <a:gd name="T8" fmla="*/ 4 w 20"/>
                <a:gd name="T9" fmla="*/ 20 h 27"/>
                <a:gd name="T10" fmla="*/ 4 w 20"/>
                <a:gd name="T11" fmla="*/ 20 h 27"/>
                <a:gd name="T12" fmla="*/ 9 w 20"/>
                <a:gd name="T13" fmla="*/ 12 h 27"/>
                <a:gd name="T14" fmla="*/ 12 w 20"/>
                <a:gd name="T15" fmla="*/ 11 h 27"/>
                <a:gd name="T16" fmla="*/ 12 w 20"/>
                <a:gd name="T17" fmla="*/ 11 h 27"/>
                <a:gd name="T18" fmla="*/ 14 w 20"/>
                <a:gd name="T19" fmla="*/ 12 h 27"/>
                <a:gd name="T20" fmla="*/ 16 w 20"/>
                <a:gd name="T21" fmla="*/ 13 h 27"/>
                <a:gd name="T22" fmla="*/ 16 w 20"/>
                <a:gd name="T23" fmla="*/ 15 h 27"/>
                <a:gd name="T24" fmla="*/ 14 w 20"/>
                <a:gd name="T25" fmla="*/ 20 h 27"/>
                <a:gd name="T26" fmla="*/ 8 w 20"/>
                <a:gd name="T27" fmla="*/ 24 h 27"/>
                <a:gd name="T28" fmla="*/ 4 w 20"/>
                <a:gd name="T29" fmla="*/ 12 h 27"/>
                <a:gd name="T30" fmla="*/ 5 w 20"/>
                <a:gd name="T31" fmla="*/ 12 h 27"/>
                <a:gd name="T32" fmla="*/ 6 w 20"/>
                <a:gd name="T33" fmla="*/ 8 h 27"/>
                <a:gd name="T34" fmla="*/ 5 w 20"/>
                <a:gd name="T35" fmla="*/ 11 h 27"/>
                <a:gd name="T36" fmla="*/ 4 w 20"/>
                <a:gd name="T37" fmla="*/ 12 h 27"/>
                <a:gd name="T38" fmla="*/ 17 w 20"/>
                <a:gd name="T39" fmla="*/ 9 h 27"/>
                <a:gd name="T40" fmla="*/ 16 w 20"/>
                <a:gd name="T41" fmla="*/ 9 h 27"/>
                <a:gd name="T42" fmla="*/ 17 w 20"/>
                <a:gd name="T43" fmla="*/ 7 h 27"/>
                <a:gd name="T44" fmla="*/ 17 w 20"/>
                <a:gd name="T45" fmla="*/ 8 h 27"/>
                <a:gd name="T46" fmla="*/ 17 w 20"/>
                <a:gd name="T47" fmla="*/ 9 h 27"/>
                <a:gd name="T48" fmla="*/ 17 w 20"/>
                <a:gd name="T49" fmla="*/ 9 h 27"/>
                <a:gd name="T50" fmla="*/ 9 w 20"/>
                <a:gd name="T51" fmla="*/ 9 h 27"/>
                <a:gd name="T52" fmla="*/ 10 w 20"/>
                <a:gd name="T53" fmla="*/ 4 h 27"/>
                <a:gd name="T54" fmla="*/ 11 w 20"/>
                <a:gd name="T55" fmla="*/ 3 h 27"/>
                <a:gd name="T56" fmla="*/ 9 w 20"/>
                <a:gd name="T57" fmla="*/ 8 h 27"/>
                <a:gd name="T58" fmla="*/ 9 w 20"/>
                <a:gd name="T59" fmla="*/ 9 h 27"/>
                <a:gd name="T60" fmla="*/ 14 w 20"/>
                <a:gd name="T61" fmla="*/ 8 h 27"/>
                <a:gd name="T62" fmla="*/ 12 w 20"/>
                <a:gd name="T63" fmla="*/ 8 h 27"/>
                <a:gd name="T64" fmla="*/ 14 w 20"/>
                <a:gd name="T65" fmla="*/ 3 h 27"/>
                <a:gd name="T66" fmla="*/ 15 w 20"/>
                <a:gd name="T67" fmla="*/ 4 h 27"/>
                <a:gd name="T68" fmla="*/ 15 w 20"/>
                <a:gd name="T69" fmla="*/ 4 h 27"/>
                <a:gd name="T70" fmla="*/ 14 w 20"/>
                <a:gd name="T71" fmla="*/ 8 h 27"/>
                <a:gd name="T72" fmla="*/ 13 w 20"/>
                <a:gd name="T73" fmla="*/ 0 h 27"/>
                <a:gd name="T74" fmla="*/ 8 w 20"/>
                <a:gd name="T75" fmla="*/ 1 h 27"/>
                <a:gd name="T76" fmla="*/ 1 w 20"/>
                <a:gd name="T77" fmla="*/ 10 h 27"/>
                <a:gd name="T78" fmla="*/ 0 w 20"/>
                <a:gd name="T79" fmla="*/ 18 h 27"/>
                <a:gd name="T80" fmla="*/ 1 w 20"/>
                <a:gd name="T81" fmla="*/ 22 h 27"/>
                <a:gd name="T82" fmla="*/ 4 w 20"/>
                <a:gd name="T83" fmla="*/ 26 h 27"/>
                <a:gd name="T84" fmla="*/ 8 w 20"/>
                <a:gd name="T85" fmla="*/ 27 h 27"/>
                <a:gd name="T86" fmla="*/ 8 w 20"/>
                <a:gd name="T87" fmla="*/ 27 h 27"/>
                <a:gd name="T88" fmla="*/ 17 w 20"/>
                <a:gd name="T89" fmla="*/ 22 h 27"/>
                <a:gd name="T90" fmla="*/ 20 w 20"/>
                <a:gd name="T91" fmla="*/ 9 h 27"/>
                <a:gd name="T92" fmla="*/ 19 w 20"/>
                <a:gd name="T93" fmla="*/ 9 h 27"/>
                <a:gd name="T94" fmla="*/ 20 w 20"/>
                <a:gd name="T95" fmla="*/ 9 h 27"/>
                <a:gd name="T96" fmla="*/ 20 w 20"/>
                <a:gd name="T97" fmla="*/ 8 h 27"/>
                <a:gd name="T98" fmla="*/ 19 w 20"/>
                <a:gd name="T99" fmla="*/ 3 h 27"/>
                <a:gd name="T100" fmla="*/ 16 w 20"/>
                <a:gd name="T101" fmla="*/ 0 h 27"/>
                <a:gd name="T102" fmla="*/ 13 w 20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2" name="Freeform 765"/>
            <p:cNvSpPr>
              <a:spLocks noEditPoints="1"/>
            </p:cNvSpPr>
            <p:nvPr/>
          </p:nvSpPr>
          <p:spPr bwMode="auto">
            <a:xfrm>
              <a:off x="4260" y="1541"/>
              <a:ext cx="101" cy="139"/>
            </a:xfrm>
            <a:custGeom>
              <a:avLst/>
              <a:gdLst>
                <a:gd name="T0" fmla="*/ 16 w 43"/>
                <a:gd name="T1" fmla="*/ 56 h 59"/>
                <a:gd name="T2" fmla="*/ 21 w 43"/>
                <a:gd name="T3" fmla="*/ 51 h 59"/>
                <a:gd name="T4" fmla="*/ 20 w 43"/>
                <a:gd name="T5" fmla="*/ 56 h 59"/>
                <a:gd name="T6" fmla="*/ 23 w 43"/>
                <a:gd name="T7" fmla="*/ 55 h 59"/>
                <a:gd name="T8" fmla="*/ 25 w 43"/>
                <a:gd name="T9" fmla="*/ 50 h 59"/>
                <a:gd name="T10" fmla="*/ 27 w 43"/>
                <a:gd name="T11" fmla="*/ 50 h 59"/>
                <a:gd name="T12" fmla="*/ 26 w 43"/>
                <a:gd name="T13" fmla="*/ 55 h 59"/>
                <a:gd name="T14" fmla="*/ 23 w 43"/>
                <a:gd name="T15" fmla="*/ 55 h 59"/>
                <a:gd name="T16" fmla="*/ 11 w 43"/>
                <a:gd name="T17" fmla="*/ 54 h 59"/>
                <a:gd name="T18" fmla="*/ 13 w 43"/>
                <a:gd name="T19" fmla="*/ 49 h 59"/>
                <a:gd name="T20" fmla="*/ 13 w 43"/>
                <a:gd name="T21" fmla="*/ 55 h 59"/>
                <a:gd name="T22" fmla="*/ 7 w 43"/>
                <a:gd name="T23" fmla="*/ 51 h 59"/>
                <a:gd name="T24" fmla="*/ 11 w 43"/>
                <a:gd name="T25" fmla="*/ 48 h 59"/>
                <a:gd name="T26" fmla="*/ 29 w 43"/>
                <a:gd name="T27" fmla="*/ 53 h 59"/>
                <a:gd name="T28" fmla="*/ 33 w 43"/>
                <a:gd name="T29" fmla="*/ 46 h 59"/>
                <a:gd name="T30" fmla="*/ 32 w 43"/>
                <a:gd name="T31" fmla="*/ 51 h 59"/>
                <a:gd name="T32" fmla="*/ 5 w 43"/>
                <a:gd name="T33" fmla="*/ 48 h 59"/>
                <a:gd name="T34" fmla="*/ 6 w 43"/>
                <a:gd name="T35" fmla="*/ 44 h 59"/>
                <a:gd name="T36" fmla="*/ 5 w 43"/>
                <a:gd name="T37" fmla="*/ 48 h 59"/>
                <a:gd name="T38" fmla="*/ 37 w 43"/>
                <a:gd name="T39" fmla="*/ 43 h 59"/>
                <a:gd name="T40" fmla="*/ 37 w 43"/>
                <a:gd name="T41" fmla="*/ 43 h 59"/>
                <a:gd name="T42" fmla="*/ 3 w 43"/>
                <a:gd name="T43" fmla="*/ 41 h 59"/>
                <a:gd name="T44" fmla="*/ 3 w 43"/>
                <a:gd name="T45" fmla="*/ 41 h 59"/>
                <a:gd name="T46" fmla="*/ 21 w 43"/>
                <a:gd name="T47" fmla="*/ 47 h 59"/>
                <a:gd name="T48" fmla="*/ 4 w 43"/>
                <a:gd name="T49" fmla="*/ 29 h 59"/>
                <a:gd name="T50" fmla="*/ 17 w 43"/>
                <a:gd name="T51" fmla="*/ 5 h 59"/>
                <a:gd name="T52" fmla="*/ 25 w 43"/>
                <a:gd name="T53" fmla="*/ 3 h 59"/>
                <a:gd name="T54" fmla="*/ 36 w 43"/>
                <a:gd name="T55" fmla="*/ 11 h 59"/>
                <a:gd name="T56" fmla="*/ 36 w 43"/>
                <a:gd name="T57" fmla="*/ 11 h 59"/>
                <a:gd name="T58" fmla="*/ 37 w 43"/>
                <a:gd name="T59" fmla="*/ 34 h 59"/>
                <a:gd name="T60" fmla="*/ 21 w 43"/>
                <a:gd name="T61" fmla="*/ 47 h 59"/>
                <a:gd name="T62" fmla="*/ 25 w 43"/>
                <a:gd name="T63" fmla="*/ 0 h 59"/>
                <a:gd name="T64" fmla="*/ 3 w 43"/>
                <a:gd name="T65" fmla="*/ 18 h 59"/>
                <a:gd name="T66" fmla="*/ 1 w 43"/>
                <a:gd name="T67" fmla="*/ 29 h 59"/>
                <a:gd name="T68" fmla="*/ 3 w 43"/>
                <a:gd name="T69" fmla="*/ 52 h 59"/>
                <a:gd name="T70" fmla="*/ 19 w 43"/>
                <a:gd name="T71" fmla="*/ 59 h 59"/>
                <a:gd name="T72" fmla="*/ 21 w 43"/>
                <a:gd name="T73" fmla="*/ 59 h 59"/>
                <a:gd name="T74" fmla="*/ 41 w 43"/>
                <a:gd name="T75" fmla="*/ 44 h 59"/>
                <a:gd name="T76" fmla="*/ 43 w 43"/>
                <a:gd name="T77" fmla="*/ 22 h 59"/>
                <a:gd name="T78" fmla="*/ 36 w 43"/>
                <a:gd name="T7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59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3" name="Freeform 766"/>
            <p:cNvSpPr>
              <a:spLocks noEditPoints="1"/>
            </p:cNvSpPr>
            <p:nvPr/>
          </p:nvSpPr>
          <p:spPr bwMode="auto">
            <a:xfrm>
              <a:off x="4149" y="1384"/>
              <a:ext cx="177" cy="276"/>
            </a:xfrm>
            <a:custGeom>
              <a:avLst/>
              <a:gdLst>
                <a:gd name="T0" fmla="*/ 13 w 75"/>
                <a:gd name="T1" fmla="*/ 109 h 117"/>
                <a:gd name="T2" fmla="*/ 13 w 75"/>
                <a:gd name="T3" fmla="*/ 108 h 117"/>
                <a:gd name="T4" fmla="*/ 14 w 75"/>
                <a:gd name="T5" fmla="*/ 111 h 117"/>
                <a:gd name="T6" fmla="*/ 8 w 75"/>
                <a:gd name="T7" fmla="*/ 106 h 117"/>
                <a:gd name="T8" fmla="*/ 13 w 75"/>
                <a:gd name="T9" fmla="*/ 100 h 117"/>
                <a:gd name="T10" fmla="*/ 6 w 75"/>
                <a:gd name="T11" fmla="*/ 104 h 117"/>
                <a:gd name="T12" fmla="*/ 5 w 75"/>
                <a:gd name="T13" fmla="*/ 103 h 117"/>
                <a:gd name="T14" fmla="*/ 9 w 75"/>
                <a:gd name="T15" fmla="*/ 97 h 117"/>
                <a:gd name="T16" fmla="*/ 4 w 75"/>
                <a:gd name="T17" fmla="*/ 97 h 117"/>
                <a:gd name="T18" fmla="*/ 4 w 75"/>
                <a:gd name="T19" fmla="*/ 93 h 117"/>
                <a:gd name="T20" fmla="*/ 4 w 75"/>
                <a:gd name="T21" fmla="*/ 97 h 117"/>
                <a:gd name="T22" fmla="*/ 18 w 75"/>
                <a:gd name="T23" fmla="*/ 102 h 117"/>
                <a:gd name="T24" fmla="*/ 71 w 75"/>
                <a:gd name="T25" fmla="*/ 21 h 117"/>
                <a:gd name="T26" fmla="*/ 18 w 75"/>
                <a:gd name="T27" fmla="*/ 110 h 117"/>
                <a:gd name="T28" fmla="*/ 5 w 75"/>
                <a:gd name="T29" fmla="*/ 89 h 117"/>
                <a:gd name="T30" fmla="*/ 61 w 75"/>
                <a:gd name="T31" fmla="*/ 4 h 117"/>
                <a:gd name="T32" fmla="*/ 71 w 75"/>
                <a:gd name="T33" fmla="*/ 10 h 117"/>
                <a:gd name="T34" fmla="*/ 60 w 75"/>
                <a:gd name="T35" fmla="*/ 0 h 117"/>
                <a:gd name="T36" fmla="*/ 30 w 75"/>
                <a:gd name="T37" fmla="*/ 46 h 117"/>
                <a:gd name="T38" fmla="*/ 1 w 75"/>
                <a:gd name="T39" fmla="*/ 88 h 117"/>
                <a:gd name="T40" fmla="*/ 1 w 75"/>
                <a:gd name="T41" fmla="*/ 88 h 117"/>
                <a:gd name="T42" fmla="*/ 0 w 75"/>
                <a:gd name="T43" fmla="*/ 89 h 117"/>
                <a:gd name="T44" fmla="*/ 1 w 75"/>
                <a:gd name="T45" fmla="*/ 95 h 117"/>
                <a:gd name="T46" fmla="*/ 1 w 75"/>
                <a:gd name="T47" fmla="*/ 104 h 117"/>
                <a:gd name="T48" fmla="*/ 2 w 75"/>
                <a:gd name="T49" fmla="*/ 106 h 117"/>
                <a:gd name="T50" fmla="*/ 15 w 75"/>
                <a:gd name="T51" fmla="*/ 117 h 117"/>
                <a:gd name="T52" fmla="*/ 16 w 75"/>
                <a:gd name="T53" fmla="*/ 117 h 117"/>
                <a:gd name="T54" fmla="*/ 16 w 75"/>
                <a:gd name="T55" fmla="*/ 117 h 117"/>
                <a:gd name="T56" fmla="*/ 17 w 75"/>
                <a:gd name="T57" fmla="*/ 117 h 117"/>
                <a:gd name="T58" fmla="*/ 18 w 75"/>
                <a:gd name="T59" fmla="*/ 117 h 117"/>
                <a:gd name="T60" fmla="*/ 18 w 75"/>
                <a:gd name="T61" fmla="*/ 117 h 117"/>
                <a:gd name="T62" fmla="*/ 75 w 75"/>
                <a:gd name="T63" fmla="*/ 25 h 117"/>
                <a:gd name="T64" fmla="*/ 75 w 75"/>
                <a:gd name="T65" fmla="*/ 21 h 117"/>
                <a:gd name="T66" fmla="*/ 75 w 75"/>
                <a:gd name="T67" fmla="*/ 10 h 117"/>
                <a:gd name="T68" fmla="*/ 75 w 75"/>
                <a:gd name="T69" fmla="*/ 9 h 117"/>
                <a:gd name="T70" fmla="*/ 74 w 75"/>
                <a:gd name="T71" fmla="*/ 9 h 117"/>
                <a:gd name="T72" fmla="*/ 74 w 75"/>
                <a:gd name="T73" fmla="*/ 8 h 117"/>
                <a:gd name="T74" fmla="*/ 60 w 75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117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4" name="Freeform 767"/>
            <p:cNvSpPr>
              <a:spLocks noEditPoints="1"/>
            </p:cNvSpPr>
            <p:nvPr/>
          </p:nvSpPr>
          <p:spPr bwMode="auto">
            <a:xfrm>
              <a:off x="5290" y="3015"/>
              <a:ext cx="339" cy="440"/>
            </a:xfrm>
            <a:custGeom>
              <a:avLst/>
              <a:gdLst>
                <a:gd name="T0" fmla="*/ 68 w 143"/>
                <a:gd name="T1" fmla="*/ 164 h 186"/>
                <a:gd name="T2" fmla="*/ 55 w 143"/>
                <a:gd name="T3" fmla="*/ 181 h 186"/>
                <a:gd name="T4" fmla="*/ 66 w 143"/>
                <a:gd name="T5" fmla="*/ 179 h 186"/>
                <a:gd name="T6" fmla="*/ 33 w 143"/>
                <a:gd name="T7" fmla="*/ 182 h 186"/>
                <a:gd name="T8" fmla="*/ 38 w 143"/>
                <a:gd name="T9" fmla="*/ 181 h 186"/>
                <a:gd name="T10" fmla="*/ 70 w 143"/>
                <a:gd name="T11" fmla="*/ 180 h 186"/>
                <a:gd name="T12" fmla="*/ 77 w 143"/>
                <a:gd name="T13" fmla="*/ 178 h 186"/>
                <a:gd name="T14" fmla="*/ 21 w 143"/>
                <a:gd name="T15" fmla="*/ 181 h 186"/>
                <a:gd name="T16" fmla="*/ 47 w 143"/>
                <a:gd name="T17" fmla="*/ 162 h 186"/>
                <a:gd name="T18" fmla="*/ 109 w 143"/>
                <a:gd name="T19" fmla="*/ 160 h 186"/>
                <a:gd name="T20" fmla="*/ 99 w 143"/>
                <a:gd name="T21" fmla="*/ 160 h 186"/>
                <a:gd name="T22" fmla="*/ 88 w 143"/>
                <a:gd name="T23" fmla="*/ 177 h 186"/>
                <a:gd name="T24" fmla="*/ 5 w 143"/>
                <a:gd name="T25" fmla="*/ 179 h 186"/>
                <a:gd name="T26" fmla="*/ 21 w 143"/>
                <a:gd name="T27" fmla="*/ 156 h 186"/>
                <a:gd name="T28" fmla="*/ 10 w 143"/>
                <a:gd name="T29" fmla="*/ 180 h 186"/>
                <a:gd name="T30" fmla="*/ 24 w 143"/>
                <a:gd name="T31" fmla="*/ 139 h 186"/>
                <a:gd name="T32" fmla="*/ 20 w 143"/>
                <a:gd name="T33" fmla="*/ 151 h 186"/>
                <a:gd name="T34" fmla="*/ 16 w 143"/>
                <a:gd name="T35" fmla="*/ 155 h 186"/>
                <a:gd name="T36" fmla="*/ 30 w 143"/>
                <a:gd name="T37" fmla="*/ 133 h 186"/>
                <a:gd name="T38" fmla="*/ 31 w 143"/>
                <a:gd name="T39" fmla="*/ 124 h 186"/>
                <a:gd name="T40" fmla="*/ 35 w 143"/>
                <a:gd name="T41" fmla="*/ 123 h 186"/>
                <a:gd name="T42" fmla="*/ 68 w 143"/>
                <a:gd name="T43" fmla="*/ 113 h 186"/>
                <a:gd name="T44" fmla="*/ 73 w 143"/>
                <a:gd name="T45" fmla="*/ 112 h 186"/>
                <a:gd name="T46" fmla="*/ 35 w 143"/>
                <a:gd name="T47" fmla="*/ 114 h 186"/>
                <a:gd name="T48" fmla="*/ 76 w 143"/>
                <a:gd name="T49" fmla="*/ 104 h 186"/>
                <a:gd name="T50" fmla="*/ 76 w 143"/>
                <a:gd name="T51" fmla="*/ 104 h 186"/>
                <a:gd name="T52" fmla="*/ 92 w 143"/>
                <a:gd name="T53" fmla="*/ 89 h 186"/>
                <a:gd name="T54" fmla="*/ 95 w 143"/>
                <a:gd name="T55" fmla="*/ 74 h 186"/>
                <a:gd name="T56" fmla="*/ 93 w 143"/>
                <a:gd name="T57" fmla="*/ 79 h 186"/>
                <a:gd name="T58" fmla="*/ 106 w 143"/>
                <a:gd name="T59" fmla="*/ 61 h 186"/>
                <a:gd name="T60" fmla="*/ 103 w 143"/>
                <a:gd name="T61" fmla="*/ 53 h 186"/>
                <a:gd name="T62" fmla="*/ 106 w 143"/>
                <a:gd name="T63" fmla="*/ 58 h 186"/>
                <a:gd name="T64" fmla="*/ 110 w 143"/>
                <a:gd name="T65" fmla="*/ 40 h 186"/>
                <a:gd name="T66" fmla="*/ 105 w 143"/>
                <a:gd name="T67" fmla="*/ 33 h 186"/>
                <a:gd name="T68" fmla="*/ 105 w 143"/>
                <a:gd name="T69" fmla="*/ 30 h 186"/>
                <a:gd name="T70" fmla="*/ 105 w 143"/>
                <a:gd name="T71" fmla="*/ 30 h 186"/>
                <a:gd name="T72" fmla="*/ 110 w 143"/>
                <a:gd name="T73" fmla="*/ 21 h 186"/>
                <a:gd name="T74" fmla="*/ 104 w 143"/>
                <a:gd name="T75" fmla="*/ 17 h 186"/>
                <a:gd name="T76" fmla="*/ 110 w 143"/>
                <a:gd name="T77" fmla="*/ 15 h 186"/>
                <a:gd name="T78" fmla="*/ 114 w 143"/>
                <a:gd name="T79" fmla="*/ 29 h 186"/>
                <a:gd name="T80" fmla="*/ 139 w 143"/>
                <a:gd name="T81" fmla="*/ 53 h 186"/>
                <a:gd name="T82" fmla="*/ 112 w 143"/>
                <a:gd name="T83" fmla="*/ 151 h 186"/>
                <a:gd name="T84" fmla="*/ 37 w 143"/>
                <a:gd name="T85" fmla="*/ 127 h 186"/>
                <a:gd name="T86" fmla="*/ 63 w 143"/>
                <a:gd name="T87" fmla="*/ 115 h 186"/>
                <a:gd name="T88" fmla="*/ 66 w 143"/>
                <a:gd name="T89" fmla="*/ 116 h 186"/>
                <a:gd name="T90" fmla="*/ 109 w 143"/>
                <a:gd name="T91" fmla="*/ 0 h 186"/>
                <a:gd name="T92" fmla="*/ 103 w 143"/>
                <a:gd name="T93" fmla="*/ 7 h 186"/>
                <a:gd name="T94" fmla="*/ 99 w 143"/>
                <a:gd name="T95" fmla="*/ 12 h 186"/>
                <a:gd name="T96" fmla="*/ 101 w 143"/>
                <a:gd name="T97" fmla="*/ 25 h 186"/>
                <a:gd name="T98" fmla="*/ 64 w 143"/>
                <a:gd name="T99" fmla="*/ 110 h 186"/>
                <a:gd name="T100" fmla="*/ 45 w 143"/>
                <a:gd name="T101" fmla="*/ 96 h 186"/>
                <a:gd name="T102" fmla="*/ 43 w 143"/>
                <a:gd name="T103" fmla="*/ 97 h 186"/>
                <a:gd name="T104" fmla="*/ 14 w 143"/>
                <a:gd name="T105" fmla="*/ 150 h 186"/>
                <a:gd name="T106" fmla="*/ 3 w 143"/>
                <a:gd name="T107" fmla="*/ 172 h 186"/>
                <a:gd name="T108" fmla="*/ 1 w 143"/>
                <a:gd name="T109" fmla="*/ 178 h 186"/>
                <a:gd name="T110" fmla="*/ 1 w 143"/>
                <a:gd name="T111" fmla="*/ 181 h 186"/>
                <a:gd name="T112" fmla="*/ 23 w 143"/>
                <a:gd name="T113" fmla="*/ 185 h 186"/>
                <a:gd name="T114" fmla="*/ 35 w 143"/>
                <a:gd name="T115" fmla="*/ 186 h 186"/>
                <a:gd name="T116" fmla="*/ 100 w 143"/>
                <a:gd name="T117" fmla="*/ 177 h 186"/>
                <a:gd name="T118" fmla="*/ 117 w 143"/>
                <a:gd name="T119" fmla="*/ 149 h 186"/>
                <a:gd name="T120" fmla="*/ 134 w 143"/>
                <a:gd name="T121" fmla="*/ 5 h 186"/>
                <a:gd name="T122" fmla="*/ 111 w 143"/>
                <a:gd name="T1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186">
                  <a:moveTo>
                    <a:pt x="42" y="182"/>
                  </a:moveTo>
                  <a:cubicBezTo>
                    <a:pt x="48" y="176"/>
                    <a:pt x="53" y="170"/>
                    <a:pt x="59" y="165"/>
                  </a:cubicBezTo>
                  <a:cubicBezTo>
                    <a:pt x="60" y="164"/>
                    <a:pt x="60" y="164"/>
                    <a:pt x="60" y="163"/>
                  </a:cubicBezTo>
                  <a:cubicBezTo>
                    <a:pt x="63" y="164"/>
                    <a:pt x="65" y="164"/>
                    <a:pt x="68" y="164"/>
                  </a:cubicBezTo>
                  <a:cubicBezTo>
                    <a:pt x="63" y="169"/>
                    <a:pt x="58" y="174"/>
                    <a:pt x="52" y="179"/>
                  </a:cubicBezTo>
                  <a:cubicBezTo>
                    <a:pt x="52" y="180"/>
                    <a:pt x="52" y="180"/>
                    <a:pt x="52" y="181"/>
                  </a:cubicBezTo>
                  <a:cubicBezTo>
                    <a:pt x="49" y="181"/>
                    <a:pt x="45" y="181"/>
                    <a:pt x="42" y="182"/>
                  </a:cubicBezTo>
                  <a:moveTo>
                    <a:pt x="55" y="181"/>
                  </a:moveTo>
                  <a:cubicBezTo>
                    <a:pt x="60" y="175"/>
                    <a:pt x="66" y="170"/>
                    <a:pt x="72" y="165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5" y="164"/>
                    <a:pt x="78" y="164"/>
                    <a:pt x="81" y="163"/>
                  </a:cubicBezTo>
                  <a:cubicBezTo>
                    <a:pt x="76" y="169"/>
                    <a:pt x="71" y="174"/>
                    <a:pt x="66" y="179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2" y="180"/>
                    <a:pt x="58" y="181"/>
                    <a:pt x="55" y="181"/>
                  </a:cubicBezTo>
                  <a:moveTo>
                    <a:pt x="33" y="182"/>
                  </a:moveTo>
                  <a:cubicBezTo>
                    <a:pt x="33" y="182"/>
                    <a:pt x="33" y="182"/>
                    <a:pt x="33" y="182"/>
                  </a:cubicBezTo>
                  <a:cubicBezTo>
                    <a:pt x="31" y="182"/>
                    <a:pt x="30" y="182"/>
                    <a:pt x="29" y="182"/>
                  </a:cubicBezTo>
                  <a:cubicBezTo>
                    <a:pt x="36" y="175"/>
                    <a:pt x="44" y="169"/>
                    <a:pt x="51" y="163"/>
                  </a:cubicBezTo>
                  <a:cubicBezTo>
                    <a:pt x="53" y="163"/>
                    <a:pt x="55" y="163"/>
                    <a:pt x="57" y="163"/>
                  </a:cubicBezTo>
                  <a:cubicBezTo>
                    <a:pt x="50" y="169"/>
                    <a:pt x="44" y="175"/>
                    <a:pt x="38" y="181"/>
                  </a:cubicBezTo>
                  <a:cubicBezTo>
                    <a:pt x="38" y="181"/>
                    <a:pt x="38" y="181"/>
                    <a:pt x="37" y="181"/>
                  </a:cubicBezTo>
                  <a:cubicBezTo>
                    <a:pt x="37" y="181"/>
                    <a:pt x="37" y="181"/>
                    <a:pt x="36" y="182"/>
                  </a:cubicBezTo>
                  <a:cubicBezTo>
                    <a:pt x="35" y="182"/>
                    <a:pt x="34" y="182"/>
                    <a:pt x="33" y="182"/>
                  </a:cubicBezTo>
                  <a:moveTo>
                    <a:pt x="70" y="180"/>
                  </a:moveTo>
                  <a:cubicBezTo>
                    <a:pt x="75" y="174"/>
                    <a:pt x="80" y="169"/>
                    <a:pt x="86" y="163"/>
                  </a:cubicBezTo>
                  <a:cubicBezTo>
                    <a:pt x="86" y="163"/>
                    <a:pt x="86" y="163"/>
                    <a:pt x="86" y="163"/>
                  </a:cubicBezTo>
                  <a:cubicBezTo>
                    <a:pt x="89" y="162"/>
                    <a:pt x="91" y="162"/>
                    <a:pt x="94" y="161"/>
                  </a:cubicBezTo>
                  <a:cubicBezTo>
                    <a:pt x="88" y="167"/>
                    <a:pt x="83" y="173"/>
                    <a:pt x="77" y="178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4" y="179"/>
                    <a:pt x="72" y="179"/>
                    <a:pt x="70" y="180"/>
                  </a:cubicBezTo>
                  <a:moveTo>
                    <a:pt x="24" y="181"/>
                  </a:moveTo>
                  <a:cubicBezTo>
                    <a:pt x="23" y="181"/>
                    <a:pt x="22" y="181"/>
                    <a:pt x="21" y="181"/>
                  </a:cubicBezTo>
                  <a:cubicBezTo>
                    <a:pt x="19" y="181"/>
                    <a:pt x="16" y="181"/>
                    <a:pt x="14" y="181"/>
                  </a:cubicBezTo>
                  <a:cubicBezTo>
                    <a:pt x="19" y="176"/>
                    <a:pt x="32" y="166"/>
                    <a:pt x="38" y="16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42" y="161"/>
                    <a:pt x="45" y="162"/>
                    <a:pt x="47" y="162"/>
                  </a:cubicBezTo>
                  <a:cubicBezTo>
                    <a:pt x="40" y="169"/>
                    <a:pt x="32" y="175"/>
                    <a:pt x="24" y="181"/>
                  </a:cubicBezTo>
                  <a:moveTo>
                    <a:pt x="92" y="176"/>
                  </a:moveTo>
                  <a:cubicBezTo>
                    <a:pt x="97" y="171"/>
                    <a:pt x="102" y="166"/>
                    <a:pt x="108" y="161"/>
                  </a:cubicBezTo>
                  <a:cubicBezTo>
                    <a:pt x="108" y="160"/>
                    <a:pt x="108" y="160"/>
                    <a:pt x="109" y="160"/>
                  </a:cubicBezTo>
                  <a:cubicBezTo>
                    <a:pt x="105" y="164"/>
                    <a:pt x="102" y="169"/>
                    <a:pt x="99" y="174"/>
                  </a:cubicBezTo>
                  <a:cubicBezTo>
                    <a:pt x="97" y="174"/>
                    <a:pt x="94" y="175"/>
                    <a:pt x="92" y="176"/>
                  </a:cubicBezTo>
                  <a:moveTo>
                    <a:pt x="82" y="178"/>
                  </a:moveTo>
                  <a:cubicBezTo>
                    <a:pt x="88" y="172"/>
                    <a:pt x="94" y="166"/>
                    <a:pt x="99" y="160"/>
                  </a:cubicBezTo>
                  <a:cubicBezTo>
                    <a:pt x="102" y="159"/>
                    <a:pt x="105" y="158"/>
                    <a:pt x="107" y="157"/>
                  </a:cubicBezTo>
                  <a:cubicBezTo>
                    <a:pt x="107" y="158"/>
                    <a:pt x="106" y="158"/>
                    <a:pt x="106" y="159"/>
                  </a:cubicBezTo>
                  <a:cubicBezTo>
                    <a:pt x="100" y="164"/>
                    <a:pt x="94" y="170"/>
                    <a:pt x="88" y="175"/>
                  </a:cubicBezTo>
                  <a:cubicBezTo>
                    <a:pt x="88" y="176"/>
                    <a:pt x="88" y="176"/>
                    <a:pt x="88" y="177"/>
                  </a:cubicBezTo>
                  <a:cubicBezTo>
                    <a:pt x="86" y="177"/>
                    <a:pt x="84" y="177"/>
                    <a:pt x="82" y="178"/>
                  </a:cubicBezTo>
                  <a:moveTo>
                    <a:pt x="10" y="180"/>
                  </a:moveTo>
                  <a:cubicBezTo>
                    <a:pt x="8" y="180"/>
                    <a:pt x="7" y="179"/>
                    <a:pt x="5" y="179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8" y="175"/>
                    <a:pt x="10" y="172"/>
                    <a:pt x="13" y="168"/>
                  </a:cubicBezTo>
                  <a:cubicBezTo>
                    <a:pt x="15" y="163"/>
                    <a:pt x="18" y="159"/>
                    <a:pt x="20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5" y="157"/>
                    <a:pt x="30" y="159"/>
                    <a:pt x="35" y="160"/>
                  </a:cubicBezTo>
                  <a:cubicBezTo>
                    <a:pt x="31" y="163"/>
                    <a:pt x="25" y="168"/>
                    <a:pt x="20" y="172"/>
                  </a:cubicBezTo>
                  <a:cubicBezTo>
                    <a:pt x="17" y="174"/>
                    <a:pt x="14" y="176"/>
                    <a:pt x="12" y="178"/>
                  </a:cubicBezTo>
                  <a:cubicBezTo>
                    <a:pt x="12" y="179"/>
                    <a:pt x="11" y="179"/>
                    <a:pt x="10" y="180"/>
                  </a:cubicBezTo>
                  <a:cubicBezTo>
                    <a:pt x="10" y="180"/>
                    <a:pt x="10" y="180"/>
                    <a:pt x="10" y="180"/>
                  </a:cubicBezTo>
                  <a:moveTo>
                    <a:pt x="16" y="155"/>
                  </a:moveTo>
                  <a:cubicBezTo>
                    <a:pt x="18" y="151"/>
                    <a:pt x="20" y="146"/>
                    <a:pt x="23" y="141"/>
                  </a:cubicBezTo>
                  <a:cubicBezTo>
                    <a:pt x="23" y="140"/>
                    <a:pt x="24" y="139"/>
                    <a:pt x="24" y="139"/>
                  </a:cubicBezTo>
                  <a:cubicBezTo>
                    <a:pt x="25" y="138"/>
                    <a:pt x="26" y="137"/>
                    <a:pt x="28" y="136"/>
                  </a:cubicBezTo>
                  <a:cubicBezTo>
                    <a:pt x="27" y="137"/>
                    <a:pt x="27" y="138"/>
                    <a:pt x="27" y="138"/>
                  </a:cubicBezTo>
                  <a:cubicBezTo>
                    <a:pt x="25" y="142"/>
                    <a:pt x="23" y="145"/>
                    <a:pt x="21" y="148"/>
                  </a:cubicBezTo>
                  <a:cubicBezTo>
                    <a:pt x="21" y="149"/>
                    <a:pt x="20" y="150"/>
                    <a:pt x="20" y="151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8" y="152"/>
                    <a:pt x="18" y="153"/>
                  </a:cubicBezTo>
                  <a:cubicBezTo>
                    <a:pt x="17" y="153"/>
                    <a:pt x="17" y="154"/>
                    <a:pt x="16" y="155"/>
                  </a:cubicBezTo>
                  <a:moveTo>
                    <a:pt x="26" y="134"/>
                  </a:moveTo>
                  <a:cubicBezTo>
                    <a:pt x="27" y="132"/>
                    <a:pt x="28" y="131"/>
                    <a:pt x="29" y="129"/>
                  </a:cubicBezTo>
                  <a:cubicBezTo>
                    <a:pt x="30" y="128"/>
                    <a:pt x="31" y="127"/>
                    <a:pt x="33" y="127"/>
                  </a:cubicBezTo>
                  <a:cubicBezTo>
                    <a:pt x="32" y="129"/>
                    <a:pt x="31" y="131"/>
                    <a:pt x="3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8" y="133"/>
                    <a:pt x="28" y="133"/>
                  </a:cubicBezTo>
                  <a:cubicBezTo>
                    <a:pt x="28" y="133"/>
                    <a:pt x="27" y="133"/>
                    <a:pt x="26" y="134"/>
                  </a:cubicBezTo>
                  <a:moveTo>
                    <a:pt x="31" y="124"/>
                  </a:moveTo>
                  <a:cubicBezTo>
                    <a:pt x="31" y="124"/>
                    <a:pt x="31" y="124"/>
                    <a:pt x="31" y="124"/>
                  </a:cubicBezTo>
                  <a:cubicBezTo>
                    <a:pt x="32" y="122"/>
                    <a:pt x="33" y="120"/>
                    <a:pt x="33" y="118"/>
                  </a:cubicBezTo>
                  <a:cubicBezTo>
                    <a:pt x="35" y="118"/>
                    <a:pt x="36" y="117"/>
                    <a:pt x="38" y="116"/>
                  </a:cubicBezTo>
                  <a:cubicBezTo>
                    <a:pt x="37" y="118"/>
                    <a:pt x="36" y="120"/>
                    <a:pt x="35" y="123"/>
                  </a:cubicBezTo>
                  <a:cubicBezTo>
                    <a:pt x="35" y="122"/>
                    <a:pt x="34" y="122"/>
                    <a:pt x="34" y="122"/>
                  </a:cubicBezTo>
                  <a:cubicBezTo>
                    <a:pt x="34" y="122"/>
                    <a:pt x="33" y="123"/>
                    <a:pt x="33" y="123"/>
                  </a:cubicBezTo>
                  <a:cubicBezTo>
                    <a:pt x="32" y="123"/>
                    <a:pt x="32" y="124"/>
                    <a:pt x="31" y="124"/>
                  </a:cubicBezTo>
                  <a:moveTo>
                    <a:pt x="68" y="113"/>
                  </a:moveTo>
                  <a:cubicBezTo>
                    <a:pt x="69" y="111"/>
                    <a:pt x="70" y="110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4" y="108"/>
                    <a:pt x="76" y="107"/>
                    <a:pt x="78" y="107"/>
                  </a:cubicBezTo>
                  <a:cubicBezTo>
                    <a:pt x="77" y="108"/>
                    <a:pt x="75" y="110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1" y="112"/>
                    <a:pt x="69" y="112"/>
                    <a:pt x="68" y="113"/>
                  </a:cubicBezTo>
                  <a:moveTo>
                    <a:pt x="35" y="114"/>
                  </a:moveTo>
                  <a:cubicBezTo>
                    <a:pt x="37" y="111"/>
                    <a:pt x="40" y="108"/>
                    <a:pt x="42" y="105"/>
                  </a:cubicBezTo>
                  <a:cubicBezTo>
                    <a:pt x="41" y="107"/>
                    <a:pt x="40" y="109"/>
                    <a:pt x="40" y="112"/>
                  </a:cubicBezTo>
                  <a:cubicBezTo>
                    <a:pt x="38" y="112"/>
                    <a:pt x="37" y="113"/>
                    <a:pt x="35" y="114"/>
                  </a:cubicBezTo>
                  <a:moveTo>
                    <a:pt x="76" y="104"/>
                  </a:moveTo>
                  <a:cubicBezTo>
                    <a:pt x="78" y="102"/>
                    <a:pt x="80" y="99"/>
                    <a:pt x="82" y="96"/>
                  </a:cubicBezTo>
                  <a:cubicBezTo>
                    <a:pt x="84" y="95"/>
                    <a:pt x="87" y="95"/>
                    <a:pt x="89" y="94"/>
                  </a:cubicBezTo>
                  <a:cubicBezTo>
                    <a:pt x="87" y="96"/>
                    <a:pt x="85" y="99"/>
                    <a:pt x="83" y="101"/>
                  </a:cubicBezTo>
                  <a:cubicBezTo>
                    <a:pt x="80" y="102"/>
                    <a:pt x="78" y="103"/>
                    <a:pt x="76" y="104"/>
                  </a:cubicBezTo>
                  <a:moveTo>
                    <a:pt x="85" y="92"/>
                  </a:moveTo>
                  <a:cubicBezTo>
                    <a:pt x="87" y="89"/>
                    <a:pt x="89" y="86"/>
                    <a:pt x="91" y="83"/>
                  </a:cubicBezTo>
                  <a:cubicBezTo>
                    <a:pt x="93" y="82"/>
                    <a:pt x="95" y="82"/>
                    <a:pt x="97" y="81"/>
                  </a:cubicBezTo>
                  <a:cubicBezTo>
                    <a:pt x="96" y="84"/>
                    <a:pt x="94" y="86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0" y="90"/>
                    <a:pt x="88" y="91"/>
                    <a:pt x="85" y="92"/>
                  </a:cubicBezTo>
                  <a:moveTo>
                    <a:pt x="93" y="79"/>
                  </a:moveTo>
                  <a:cubicBezTo>
                    <a:pt x="94" y="77"/>
                    <a:pt x="95" y="76"/>
                    <a:pt x="95" y="74"/>
                  </a:cubicBezTo>
                  <a:cubicBezTo>
                    <a:pt x="97" y="73"/>
                    <a:pt x="99" y="73"/>
                    <a:pt x="101" y="72"/>
                  </a:cubicBezTo>
                  <a:cubicBezTo>
                    <a:pt x="101" y="74"/>
                    <a:pt x="100" y="76"/>
                    <a:pt x="99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7" y="78"/>
                    <a:pt x="95" y="79"/>
                    <a:pt x="93" y="79"/>
                  </a:cubicBezTo>
                  <a:moveTo>
                    <a:pt x="97" y="71"/>
                  </a:moveTo>
                  <a:cubicBezTo>
                    <a:pt x="98" y="68"/>
                    <a:pt x="99" y="66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2" y="62"/>
                    <a:pt x="104" y="61"/>
                    <a:pt x="106" y="61"/>
                  </a:cubicBezTo>
                  <a:cubicBezTo>
                    <a:pt x="105" y="63"/>
                    <a:pt x="104" y="66"/>
                    <a:pt x="103" y="69"/>
                  </a:cubicBezTo>
                  <a:cubicBezTo>
                    <a:pt x="101" y="69"/>
                    <a:pt x="99" y="70"/>
                    <a:pt x="97" y="71"/>
                  </a:cubicBezTo>
                  <a:moveTo>
                    <a:pt x="101" y="59"/>
                  </a:moveTo>
                  <a:cubicBezTo>
                    <a:pt x="102" y="57"/>
                    <a:pt x="102" y="55"/>
                    <a:pt x="103" y="53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5" y="52"/>
                    <a:pt x="107" y="51"/>
                    <a:pt x="108" y="51"/>
                  </a:cubicBezTo>
                  <a:cubicBezTo>
                    <a:pt x="108" y="53"/>
                    <a:pt x="107" y="55"/>
                    <a:pt x="107" y="58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5" y="58"/>
                    <a:pt x="103" y="58"/>
                    <a:pt x="101" y="59"/>
                  </a:cubicBezTo>
                  <a:moveTo>
                    <a:pt x="103" y="49"/>
                  </a:moveTo>
                  <a:cubicBezTo>
                    <a:pt x="104" y="47"/>
                    <a:pt x="104" y="44"/>
                    <a:pt x="104" y="42"/>
                  </a:cubicBezTo>
                  <a:cubicBezTo>
                    <a:pt x="106" y="42"/>
                    <a:pt x="108" y="41"/>
                    <a:pt x="110" y="40"/>
                  </a:cubicBezTo>
                  <a:cubicBezTo>
                    <a:pt x="110" y="43"/>
                    <a:pt x="109" y="45"/>
                    <a:pt x="109" y="47"/>
                  </a:cubicBezTo>
                  <a:cubicBezTo>
                    <a:pt x="107" y="48"/>
                    <a:pt x="105" y="48"/>
                    <a:pt x="103" y="49"/>
                  </a:cubicBezTo>
                  <a:moveTo>
                    <a:pt x="105" y="39"/>
                  </a:moveTo>
                  <a:cubicBezTo>
                    <a:pt x="105" y="37"/>
                    <a:pt x="105" y="35"/>
                    <a:pt x="105" y="33"/>
                  </a:cubicBezTo>
                  <a:cubicBezTo>
                    <a:pt x="107" y="32"/>
                    <a:pt x="109" y="32"/>
                    <a:pt x="111" y="31"/>
                  </a:cubicBezTo>
                  <a:cubicBezTo>
                    <a:pt x="110" y="33"/>
                    <a:pt x="110" y="35"/>
                    <a:pt x="110" y="37"/>
                  </a:cubicBezTo>
                  <a:cubicBezTo>
                    <a:pt x="108" y="38"/>
                    <a:pt x="106" y="38"/>
                    <a:pt x="105" y="39"/>
                  </a:cubicBezTo>
                  <a:moveTo>
                    <a:pt x="105" y="30"/>
                  </a:moveTo>
                  <a:cubicBezTo>
                    <a:pt x="105" y="29"/>
                    <a:pt x="105" y="28"/>
                    <a:pt x="105" y="27"/>
                  </a:cubicBezTo>
                  <a:cubicBezTo>
                    <a:pt x="107" y="26"/>
                    <a:pt x="109" y="25"/>
                    <a:pt x="110" y="24"/>
                  </a:cubicBezTo>
                  <a:cubicBezTo>
                    <a:pt x="110" y="25"/>
                    <a:pt x="111" y="27"/>
                    <a:pt x="111" y="28"/>
                  </a:cubicBezTo>
                  <a:cubicBezTo>
                    <a:pt x="109" y="29"/>
                    <a:pt x="107" y="29"/>
                    <a:pt x="105" y="30"/>
                  </a:cubicBezTo>
                  <a:moveTo>
                    <a:pt x="105" y="24"/>
                  </a:moveTo>
                  <a:cubicBezTo>
                    <a:pt x="105" y="22"/>
                    <a:pt x="104" y="21"/>
                    <a:pt x="104" y="20"/>
                  </a:cubicBezTo>
                  <a:cubicBezTo>
                    <a:pt x="106" y="19"/>
                    <a:pt x="108" y="19"/>
                    <a:pt x="110" y="18"/>
                  </a:cubicBezTo>
                  <a:cubicBezTo>
                    <a:pt x="110" y="19"/>
                    <a:pt x="110" y="20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09" y="21"/>
                    <a:pt x="109" y="21"/>
                  </a:cubicBezTo>
                  <a:cubicBezTo>
                    <a:pt x="108" y="22"/>
                    <a:pt x="106" y="23"/>
                    <a:pt x="105" y="24"/>
                  </a:cubicBezTo>
                  <a:moveTo>
                    <a:pt x="104" y="17"/>
                  </a:moveTo>
                  <a:cubicBezTo>
                    <a:pt x="104" y="16"/>
                    <a:pt x="103" y="14"/>
                    <a:pt x="103" y="13"/>
                  </a:cubicBezTo>
                  <a:cubicBezTo>
                    <a:pt x="104" y="12"/>
                    <a:pt x="105" y="11"/>
                    <a:pt x="106" y="9"/>
                  </a:cubicBezTo>
                  <a:cubicBezTo>
                    <a:pt x="107" y="8"/>
                    <a:pt x="107" y="7"/>
                    <a:pt x="108" y="6"/>
                  </a:cubicBezTo>
                  <a:cubicBezTo>
                    <a:pt x="109" y="9"/>
                    <a:pt x="109" y="12"/>
                    <a:pt x="110" y="15"/>
                  </a:cubicBezTo>
                  <a:cubicBezTo>
                    <a:pt x="108" y="16"/>
                    <a:pt x="106" y="16"/>
                    <a:pt x="104" y="17"/>
                  </a:cubicBezTo>
                  <a:moveTo>
                    <a:pt x="70" y="119"/>
                  </a:moveTo>
                  <a:cubicBezTo>
                    <a:pt x="71" y="119"/>
                    <a:pt x="71" y="119"/>
                    <a:pt x="72" y="119"/>
                  </a:cubicBezTo>
                  <a:cubicBezTo>
                    <a:pt x="107" y="87"/>
                    <a:pt x="115" y="53"/>
                    <a:pt x="114" y="29"/>
                  </a:cubicBezTo>
                  <a:cubicBezTo>
                    <a:pt x="114" y="19"/>
                    <a:pt x="113" y="11"/>
                    <a:pt x="112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8" y="7"/>
                    <a:pt x="126" y="7"/>
                    <a:pt x="131" y="7"/>
                  </a:cubicBezTo>
                  <a:cubicBezTo>
                    <a:pt x="133" y="14"/>
                    <a:pt x="139" y="32"/>
                    <a:pt x="139" y="53"/>
                  </a:cubicBezTo>
                  <a:cubicBezTo>
                    <a:pt x="139" y="80"/>
                    <a:pt x="130" y="113"/>
                    <a:pt x="98" y="140"/>
                  </a:cubicBezTo>
                  <a:cubicBezTo>
                    <a:pt x="98" y="140"/>
                    <a:pt x="97" y="141"/>
                    <a:pt x="97" y="141"/>
                  </a:cubicBezTo>
                  <a:cubicBezTo>
                    <a:pt x="97" y="142"/>
                    <a:pt x="98" y="142"/>
                    <a:pt x="98" y="143"/>
                  </a:cubicBezTo>
                  <a:cubicBezTo>
                    <a:pt x="103" y="145"/>
                    <a:pt x="107" y="148"/>
                    <a:pt x="112" y="151"/>
                  </a:cubicBezTo>
                  <a:cubicBezTo>
                    <a:pt x="100" y="157"/>
                    <a:pt x="86" y="160"/>
                    <a:pt x="70" y="160"/>
                  </a:cubicBezTo>
                  <a:cubicBezTo>
                    <a:pt x="56" y="160"/>
                    <a:pt x="40" y="158"/>
                    <a:pt x="23" y="153"/>
                  </a:cubicBezTo>
                  <a:cubicBezTo>
                    <a:pt x="23" y="152"/>
                    <a:pt x="24" y="152"/>
                    <a:pt x="24" y="151"/>
                  </a:cubicBezTo>
                  <a:cubicBezTo>
                    <a:pt x="26" y="147"/>
                    <a:pt x="32" y="137"/>
                    <a:pt x="37" y="127"/>
                  </a:cubicBezTo>
                  <a:cubicBezTo>
                    <a:pt x="40" y="122"/>
                    <a:pt x="42" y="117"/>
                    <a:pt x="44" y="112"/>
                  </a:cubicBezTo>
                  <a:cubicBezTo>
                    <a:pt x="45" y="108"/>
                    <a:pt x="46" y="105"/>
                    <a:pt x="47" y="102"/>
                  </a:cubicBezTo>
                  <a:cubicBezTo>
                    <a:pt x="51" y="105"/>
                    <a:pt x="57" y="110"/>
                    <a:pt x="62" y="114"/>
                  </a:cubicBezTo>
                  <a:cubicBezTo>
                    <a:pt x="62" y="114"/>
                    <a:pt x="62" y="114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5" y="115"/>
                    <a:pt x="65" y="116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7" y="117"/>
                    <a:pt x="68" y="118"/>
                    <a:pt x="69" y="119"/>
                  </a:cubicBezTo>
                  <a:cubicBezTo>
                    <a:pt x="70" y="119"/>
                    <a:pt x="70" y="119"/>
                    <a:pt x="70" y="119"/>
                  </a:cubicBezTo>
                  <a:moveTo>
                    <a:pt x="11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6" y="3"/>
                    <a:pt x="104" y="5"/>
                    <a:pt x="103" y="7"/>
                  </a:cubicBezTo>
                  <a:cubicBezTo>
                    <a:pt x="101" y="9"/>
                    <a:pt x="100" y="11"/>
                    <a:pt x="100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0" y="15"/>
                    <a:pt x="101" y="19"/>
                    <a:pt x="101" y="25"/>
                  </a:cubicBezTo>
                  <a:cubicBezTo>
                    <a:pt x="101" y="25"/>
                    <a:pt x="100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29"/>
                    <a:pt x="101" y="31"/>
                  </a:cubicBezTo>
                  <a:cubicBezTo>
                    <a:pt x="101" y="50"/>
                    <a:pt x="95" y="81"/>
                    <a:pt x="64" y="110"/>
                  </a:cubicBezTo>
                  <a:cubicBezTo>
                    <a:pt x="58" y="105"/>
                    <a:pt x="51" y="100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37" y="104"/>
                    <a:pt x="32" y="112"/>
                    <a:pt x="27" y="120"/>
                  </a:cubicBezTo>
                  <a:cubicBezTo>
                    <a:pt x="26" y="121"/>
                    <a:pt x="26" y="122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4" y="130"/>
                    <a:pt x="19" y="140"/>
                    <a:pt x="14" y="150"/>
                  </a:cubicBezTo>
                  <a:cubicBezTo>
                    <a:pt x="11" y="157"/>
                    <a:pt x="7" y="164"/>
                    <a:pt x="5" y="169"/>
                  </a:cubicBezTo>
                  <a:cubicBezTo>
                    <a:pt x="5" y="170"/>
                    <a:pt x="4" y="170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3" y="172"/>
                    <a:pt x="3" y="173"/>
                    <a:pt x="3" y="173"/>
                  </a:cubicBezTo>
                  <a:cubicBezTo>
                    <a:pt x="2" y="174"/>
                    <a:pt x="2" y="176"/>
                    <a:pt x="1" y="177"/>
                  </a:cubicBezTo>
                  <a:cubicBezTo>
                    <a:pt x="1" y="177"/>
                    <a:pt x="1" y="177"/>
                    <a:pt x="1" y="178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1" y="179"/>
                    <a:pt x="0" y="179"/>
                    <a:pt x="0" y="179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80"/>
                    <a:pt x="1" y="181"/>
                    <a:pt x="1" y="181"/>
                  </a:cubicBezTo>
                  <a:cubicBezTo>
                    <a:pt x="1" y="182"/>
                    <a:pt x="2" y="182"/>
                    <a:pt x="2" y="182"/>
                  </a:cubicBezTo>
                  <a:cubicBezTo>
                    <a:pt x="3" y="183"/>
                    <a:pt x="3" y="183"/>
                    <a:pt x="4" y="183"/>
                  </a:cubicBezTo>
                  <a:cubicBezTo>
                    <a:pt x="9" y="184"/>
                    <a:pt x="15" y="185"/>
                    <a:pt x="21" y="185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7" y="186"/>
                    <a:pt x="30" y="186"/>
                    <a:pt x="33" y="186"/>
                  </a:cubicBezTo>
                  <a:cubicBezTo>
                    <a:pt x="33" y="186"/>
                    <a:pt x="34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6" y="186"/>
                    <a:pt x="36" y="186"/>
                  </a:cubicBezTo>
                  <a:cubicBezTo>
                    <a:pt x="36" y="186"/>
                    <a:pt x="37" y="186"/>
                    <a:pt x="37" y="186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58" y="185"/>
                    <a:pt x="84" y="183"/>
                    <a:pt x="100" y="177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7" y="169"/>
                    <a:pt x="113" y="160"/>
                    <a:pt x="119" y="152"/>
                  </a:cubicBezTo>
                  <a:cubicBezTo>
                    <a:pt x="119" y="151"/>
                    <a:pt x="119" y="150"/>
                    <a:pt x="118" y="149"/>
                  </a:cubicBezTo>
                  <a:cubicBezTo>
                    <a:pt x="118" y="149"/>
                    <a:pt x="117" y="149"/>
                    <a:pt x="117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2" y="146"/>
                    <a:pt x="107" y="143"/>
                    <a:pt x="103" y="141"/>
                  </a:cubicBezTo>
                  <a:cubicBezTo>
                    <a:pt x="134" y="113"/>
                    <a:pt x="143" y="80"/>
                    <a:pt x="143" y="53"/>
                  </a:cubicBezTo>
                  <a:cubicBezTo>
                    <a:pt x="143" y="30"/>
                    <a:pt x="137" y="11"/>
                    <a:pt x="134" y="5"/>
                  </a:cubicBezTo>
                  <a:cubicBezTo>
                    <a:pt x="134" y="4"/>
                    <a:pt x="133" y="4"/>
                    <a:pt x="132" y="4"/>
                  </a:cubicBezTo>
                  <a:cubicBezTo>
                    <a:pt x="130" y="3"/>
                    <a:pt x="125" y="3"/>
                    <a:pt x="120" y="3"/>
                  </a:cubicBezTo>
                  <a:cubicBezTo>
                    <a:pt x="118" y="2"/>
                    <a:pt x="116" y="2"/>
                    <a:pt x="114" y="2"/>
                  </a:cubicBezTo>
                  <a:cubicBezTo>
                    <a:pt x="112" y="1"/>
                    <a:pt x="111" y="1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5" name="Freeform 768"/>
            <p:cNvSpPr>
              <a:spLocks noEditPoints="1"/>
            </p:cNvSpPr>
            <p:nvPr/>
          </p:nvSpPr>
          <p:spPr bwMode="auto">
            <a:xfrm>
              <a:off x="3625" y="937"/>
              <a:ext cx="336" cy="326"/>
            </a:xfrm>
            <a:custGeom>
              <a:avLst/>
              <a:gdLst>
                <a:gd name="T0" fmla="*/ 80 w 142"/>
                <a:gd name="T1" fmla="*/ 133 h 138"/>
                <a:gd name="T2" fmla="*/ 80 w 142"/>
                <a:gd name="T3" fmla="*/ 133 h 138"/>
                <a:gd name="T4" fmla="*/ 78 w 142"/>
                <a:gd name="T5" fmla="*/ 133 h 138"/>
                <a:gd name="T6" fmla="*/ 83 w 142"/>
                <a:gd name="T7" fmla="*/ 95 h 138"/>
                <a:gd name="T8" fmla="*/ 77 w 142"/>
                <a:gd name="T9" fmla="*/ 92 h 138"/>
                <a:gd name="T10" fmla="*/ 53 w 142"/>
                <a:gd name="T11" fmla="*/ 74 h 138"/>
                <a:gd name="T12" fmla="*/ 65 w 142"/>
                <a:gd name="T13" fmla="*/ 91 h 138"/>
                <a:gd name="T14" fmla="*/ 52 w 142"/>
                <a:gd name="T15" fmla="*/ 83 h 138"/>
                <a:gd name="T16" fmla="*/ 49 w 142"/>
                <a:gd name="T17" fmla="*/ 74 h 138"/>
                <a:gd name="T18" fmla="*/ 137 w 142"/>
                <a:gd name="T19" fmla="*/ 82 h 138"/>
                <a:gd name="T20" fmla="*/ 124 w 142"/>
                <a:gd name="T21" fmla="*/ 83 h 138"/>
                <a:gd name="T22" fmla="*/ 132 w 142"/>
                <a:gd name="T23" fmla="*/ 56 h 138"/>
                <a:gd name="T24" fmla="*/ 125 w 142"/>
                <a:gd name="T25" fmla="*/ 83 h 138"/>
                <a:gd name="T26" fmla="*/ 124 w 142"/>
                <a:gd name="T27" fmla="*/ 59 h 138"/>
                <a:gd name="T28" fmla="*/ 120 w 142"/>
                <a:gd name="T29" fmla="*/ 76 h 138"/>
                <a:gd name="T30" fmla="*/ 84 w 142"/>
                <a:gd name="T31" fmla="*/ 49 h 138"/>
                <a:gd name="T32" fmla="*/ 56 w 142"/>
                <a:gd name="T33" fmla="*/ 35 h 138"/>
                <a:gd name="T34" fmla="*/ 126 w 142"/>
                <a:gd name="T35" fmla="*/ 33 h 138"/>
                <a:gd name="T36" fmla="*/ 29 w 142"/>
                <a:gd name="T37" fmla="*/ 64 h 138"/>
                <a:gd name="T38" fmla="*/ 75 w 142"/>
                <a:gd name="T39" fmla="*/ 31 h 138"/>
                <a:gd name="T40" fmla="*/ 111 w 142"/>
                <a:gd name="T41" fmla="*/ 30 h 138"/>
                <a:gd name="T42" fmla="*/ 50 w 142"/>
                <a:gd name="T43" fmla="*/ 66 h 138"/>
                <a:gd name="T44" fmla="*/ 54 w 142"/>
                <a:gd name="T45" fmla="*/ 65 h 138"/>
                <a:gd name="T46" fmla="*/ 25 w 142"/>
                <a:gd name="T47" fmla="*/ 47 h 138"/>
                <a:gd name="T48" fmla="*/ 121 w 142"/>
                <a:gd name="T49" fmla="*/ 40 h 138"/>
                <a:gd name="T50" fmla="*/ 55 w 142"/>
                <a:gd name="T51" fmla="*/ 22 h 138"/>
                <a:gd name="T52" fmla="*/ 28 w 142"/>
                <a:gd name="T53" fmla="*/ 61 h 138"/>
                <a:gd name="T54" fmla="*/ 115 w 142"/>
                <a:gd name="T55" fmla="*/ 19 h 138"/>
                <a:gd name="T56" fmla="*/ 65 w 142"/>
                <a:gd name="T57" fmla="*/ 12 h 138"/>
                <a:gd name="T58" fmla="*/ 84 w 142"/>
                <a:gd name="T59" fmla="*/ 16 h 138"/>
                <a:gd name="T60" fmla="*/ 97 w 142"/>
                <a:gd name="T61" fmla="*/ 24 h 138"/>
                <a:gd name="T62" fmla="*/ 110 w 142"/>
                <a:gd name="T63" fmla="*/ 19 h 138"/>
                <a:gd name="T64" fmla="*/ 111 w 142"/>
                <a:gd name="T65" fmla="*/ 31 h 138"/>
                <a:gd name="T66" fmla="*/ 124 w 142"/>
                <a:gd name="T67" fmla="*/ 46 h 138"/>
                <a:gd name="T68" fmla="*/ 134 w 142"/>
                <a:gd name="T69" fmla="*/ 52 h 138"/>
                <a:gd name="T70" fmla="*/ 127 w 142"/>
                <a:gd name="T71" fmla="*/ 52 h 138"/>
                <a:gd name="T72" fmla="*/ 119 w 142"/>
                <a:gd name="T73" fmla="*/ 86 h 138"/>
                <a:gd name="T74" fmla="*/ 129 w 142"/>
                <a:gd name="T75" fmla="*/ 86 h 138"/>
                <a:gd name="T76" fmla="*/ 128 w 142"/>
                <a:gd name="T77" fmla="*/ 104 h 138"/>
                <a:gd name="T78" fmla="*/ 100 w 142"/>
                <a:gd name="T79" fmla="*/ 98 h 138"/>
                <a:gd name="T80" fmla="*/ 63 w 142"/>
                <a:gd name="T81" fmla="*/ 83 h 138"/>
                <a:gd name="T82" fmla="*/ 75 w 142"/>
                <a:gd name="T83" fmla="*/ 52 h 138"/>
                <a:gd name="T84" fmla="*/ 92 w 142"/>
                <a:gd name="T85" fmla="*/ 41 h 138"/>
                <a:gd name="T86" fmla="*/ 71 w 142"/>
                <a:gd name="T87" fmla="*/ 25 h 138"/>
                <a:gd name="T88" fmla="*/ 57 w 142"/>
                <a:gd name="T89" fmla="*/ 17 h 138"/>
                <a:gd name="T90" fmla="*/ 21 w 142"/>
                <a:gd name="T91" fmla="*/ 48 h 138"/>
                <a:gd name="T92" fmla="*/ 25 w 142"/>
                <a:gd name="T93" fmla="*/ 70 h 138"/>
                <a:gd name="T94" fmla="*/ 51 w 142"/>
                <a:gd name="T95" fmla="*/ 88 h 138"/>
                <a:gd name="T96" fmla="*/ 55 w 142"/>
                <a:gd name="T97" fmla="*/ 114 h 138"/>
                <a:gd name="T98" fmla="*/ 61 w 142"/>
                <a:gd name="T99" fmla="*/ 119 h 138"/>
                <a:gd name="T100" fmla="*/ 60 w 142"/>
                <a:gd name="T101" fmla="*/ 132 h 138"/>
                <a:gd name="T102" fmla="*/ 97 w 142"/>
                <a:gd name="T103" fmla="*/ 18 h 138"/>
                <a:gd name="T104" fmla="*/ 38 w 142"/>
                <a:gd name="T105" fmla="*/ 15 h 138"/>
                <a:gd name="T106" fmla="*/ 38 w 142"/>
                <a:gd name="T107" fmla="*/ 15 h 138"/>
                <a:gd name="T108" fmla="*/ 91 w 142"/>
                <a:gd name="T109" fmla="*/ 15 h 138"/>
                <a:gd name="T110" fmla="*/ 75 w 142"/>
                <a:gd name="T111" fmla="*/ 8 h 138"/>
                <a:gd name="T112" fmla="*/ 62 w 142"/>
                <a:gd name="T113" fmla="*/ 6 h 138"/>
                <a:gd name="T114" fmla="*/ 71 w 142"/>
                <a:gd name="T115" fmla="*/ 0 h 138"/>
                <a:gd name="T116" fmla="*/ 23 w 142"/>
                <a:gd name="T117" fmla="*/ 18 h 138"/>
                <a:gd name="T118" fmla="*/ 141 w 142"/>
                <a:gd name="T119" fmla="*/ 82 h 138"/>
                <a:gd name="T120" fmla="*/ 117 w 142"/>
                <a:gd name="T12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" h="138">
                  <a:moveTo>
                    <a:pt x="90" y="131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94" y="121"/>
                    <a:pt x="99" y="112"/>
                    <a:pt x="103" y="103"/>
                  </a:cubicBezTo>
                  <a:cubicBezTo>
                    <a:pt x="114" y="112"/>
                    <a:pt x="97" y="126"/>
                    <a:pt x="91" y="131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90" y="131"/>
                    <a:pt x="90" y="131"/>
                    <a:pt x="90" y="131"/>
                  </a:cubicBezTo>
                  <a:moveTo>
                    <a:pt x="80" y="133"/>
                  </a:moveTo>
                  <a:cubicBezTo>
                    <a:pt x="84" y="123"/>
                    <a:pt x="89" y="112"/>
                    <a:pt x="93" y="102"/>
                  </a:cubicBezTo>
                  <a:cubicBezTo>
                    <a:pt x="95" y="102"/>
                    <a:pt x="98" y="103"/>
                    <a:pt x="100" y="103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6" y="112"/>
                    <a:pt x="92" y="121"/>
                    <a:pt x="88" y="130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8" y="131"/>
                    <a:pt x="87" y="131"/>
                    <a:pt x="87" y="132"/>
                  </a:cubicBezTo>
                  <a:cubicBezTo>
                    <a:pt x="85" y="132"/>
                    <a:pt x="83" y="133"/>
                    <a:pt x="80" y="133"/>
                  </a:cubicBezTo>
                  <a:moveTo>
                    <a:pt x="71" y="133"/>
                  </a:moveTo>
                  <a:cubicBezTo>
                    <a:pt x="70" y="133"/>
                    <a:pt x="69" y="133"/>
                    <a:pt x="68" y="133"/>
                  </a:cubicBezTo>
                  <a:cubicBezTo>
                    <a:pt x="74" y="121"/>
                    <a:pt x="79" y="109"/>
                    <a:pt x="85" y="97"/>
                  </a:cubicBezTo>
                  <a:cubicBezTo>
                    <a:pt x="86" y="99"/>
                    <a:pt x="87" y="100"/>
                    <a:pt x="85" y="101"/>
                  </a:cubicBezTo>
                  <a:cubicBezTo>
                    <a:pt x="85" y="101"/>
                    <a:pt x="86" y="101"/>
                    <a:pt x="87" y="101"/>
                  </a:cubicBezTo>
                  <a:cubicBezTo>
                    <a:pt x="88" y="101"/>
                    <a:pt x="89" y="101"/>
                    <a:pt x="91" y="102"/>
                  </a:cubicBezTo>
                  <a:cubicBezTo>
                    <a:pt x="86" y="112"/>
                    <a:pt x="82" y="123"/>
                    <a:pt x="78" y="133"/>
                  </a:cubicBezTo>
                  <a:cubicBezTo>
                    <a:pt x="76" y="133"/>
                    <a:pt x="73" y="133"/>
                    <a:pt x="71" y="133"/>
                  </a:cubicBezTo>
                  <a:moveTo>
                    <a:pt x="66" y="133"/>
                  </a:moveTo>
                  <a:cubicBezTo>
                    <a:pt x="65" y="133"/>
                    <a:pt x="65" y="133"/>
                    <a:pt x="64" y="133"/>
                  </a:cubicBezTo>
                  <a:cubicBezTo>
                    <a:pt x="66" y="126"/>
                    <a:pt x="69" y="120"/>
                    <a:pt x="65" y="116"/>
                  </a:cubicBezTo>
                  <a:cubicBezTo>
                    <a:pt x="68" y="110"/>
                    <a:pt x="71" y="104"/>
                    <a:pt x="75" y="98"/>
                  </a:cubicBezTo>
                  <a:cubicBezTo>
                    <a:pt x="76" y="96"/>
                    <a:pt x="78" y="94"/>
                    <a:pt x="79" y="93"/>
                  </a:cubicBezTo>
                  <a:cubicBezTo>
                    <a:pt x="81" y="94"/>
                    <a:pt x="82" y="95"/>
                    <a:pt x="83" y="95"/>
                  </a:cubicBezTo>
                  <a:cubicBezTo>
                    <a:pt x="77" y="108"/>
                    <a:pt x="72" y="121"/>
                    <a:pt x="66" y="133"/>
                  </a:cubicBezTo>
                  <a:moveTo>
                    <a:pt x="63" y="115"/>
                  </a:moveTo>
                  <a:cubicBezTo>
                    <a:pt x="61" y="114"/>
                    <a:pt x="60" y="112"/>
                    <a:pt x="59" y="111"/>
                  </a:cubicBezTo>
                  <a:cubicBezTo>
                    <a:pt x="62" y="104"/>
                    <a:pt x="65" y="97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1" y="90"/>
                    <a:pt x="74" y="91"/>
                    <a:pt x="77" y="92"/>
                  </a:cubicBezTo>
                  <a:cubicBezTo>
                    <a:pt x="75" y="93"/>
                    <a:pt x="74" y="95"/>
                    <a:pt x="73" y="97"/>
                  </a:cubicBezTo>
                  <a:cubicBezTo>
                    <a:pt x="69" y="103"/>
                    <a:pt x="66" y="109"/>
                    <a:pt x="63" y="115"/>
                  </a:cubicBezTo>
                  <a:moveTo>
                    <a:pt x="50" y="75"/>
                  </a:moveTo>
                  <a:cubicBezTo>
                    <a:pt x="51" y="75"/>
                    <a:pt x="51" y="74"/>
                    <a:pt x="52" y="74"/>
                  </a:cubicBezTo>
                  <a:cubicBezTo>
                    <a:pt x="52" y="74"/>
                    <a:pt x="52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6" y="76"/>
                    <a:pt x="57" y="80"/>
                    <a:pt x="56" y="82"/>
                  </a:cubicBezTo>
                  <a:cubicBezTo>
                    <a:pt x="56" y="82"/>
                    <a:pt x="60" y="85"/>
                    <a:pt x="60" y="87"/>
                  </a:cubicBezTo>
                  <a:cubicBezTo>
                    <a:pt x="61" y="87"/>
                    <a:pt x="62" y="87"/>
                    <a:pt x="63" y="87"/>
                  </a:cubicBezTo>
                  <a:cubicBezTo>
                    <a:pt x="63" y="88"/>
                    <a:pt x="63" y="89"/>
                    <a:pt x="63" y="90"/>
                  </a:cubicBezTo>
                  <a:cubicBezTo>
                    <a:pt x="63" y="90"/>
                    <a:pt x="64" y="91"/>
                    <a:pt x="64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2" y="97"/>
                    <a:pt x="60" y="102"/>
                    <a:pt x="58" y="108"/>
                  </a:cubicBezTo>
                  <a:cubicBezTo>
                    <a:pt x="57" y="105"/>
                    <a:pt x="57" y="102"/>
                    <a:pt x="58" y="99"/>
                  </a:cubicBezTo>
                  <a:cubicBezTo>
                    <a:pt x="58" y="96"/>
                    <a:pt x="58" y="93"/>
                    <a:pt x="61" y="91"/>
                  </a:cubicBezTo>
                  <a:cubicBezTo>
                    <a:pt x="60" y="91"/>
                    <a:pt x="59" y="90"/>
                    <a:pt x="58" y="89"/>
                  </a:cubicBezTo>
                  <a:cubicBezTo>
                    <a:pt x="58" y="89"/>
                    <a:pt x="57" y="89"/>
                    <a:pt x="57" y="89"/>
                  </a:cubicBezTo>
                  <a:cubicBezTo>
                    <a:pt x="56" y="88"/>
                    <a:pt x="57" y="87"/>
                    <a:pt x="57" y="87"/>
                  </a:cubicBezTo>
                  <a:cubicBezTo>
                    <a:pt x="55" y="87"/>
                    <a:pt x="54" y="84"/>
                    <a:pt x="52" y="83"/>
                  </a:cubicBezTo>
                  <a:cubicBezTo>
                    <a:pt x="53" y="81"/>
                    <a:pt x="54" y="80"/>
                    <a:pt x="55" y="78"/>
                  </a:cubicBezTo>
                  <a:cubicBezTo>
                    <a:pt x="55" y="77"/>
                    <a:pt x="55" y="77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3" y="76"/>
                    <a:pt x="53" y="77"/>
                    <a:pt x="53" y="77"/>
                  </a:cubicBezTo>
                  <a:cubicBezTo>
                    <a:pt x="52" y="79"/>
                    <a:pt x="51" y="81"/>
                    <a:pt x="50" y="82"/>
                  </a:cubicBezTo>
                  <a:cubicBezTo>
                    <a:pt x="49" y="82"/>
                    <a:pt x="48" y="81"/>
                    <a:pt x="46" y="81"/>
                  </a:cubicBezTo>
                  <a:cubicBezTo>
                    <a:pt x="48" y="79"/>
                    <a:pt x="48" y="77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moveTo>
                    <a:pt x="128" y="82"/>
                  </a:moveTo>
                  <a:cubicBezTo>
                    <a:pt x="128" y="82"/>
                    <a:pt x="128" y="82"/>
                    <a:pt x="128" y="82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30" y="75"/>
                    <a:pt x="133" y="68"/>
                    <a:pt x="136" y="62"/>
                  </a:cubicBezTo>
                  <a:cubicBezTo>
                    <a:pt x="137" y="64"/>
                    <a:pt x="138" y="67"/>
                    <a:pt x="138" y="70"/>
                  </a:cubicBezTo>
                  <a:cubicBezTo>
                    <a:pt x="138" y="74"/>
                    <a:pt x="137" y="78"/>
                    <a:pt x="137" y="82"/>
                  </a:cubicBezTo>
                  <a:cubicBezTo>
                    <a:pt x="136" y="83"/>
                    <a:pt x="136" y="85"/>
                    <a:pt x="136" y="86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5"/>
                    <a:pt x="134" y="83"/>
                    <a:pt x="133" y="83"/>
                  </a:cubicBezTo>
                  <a:cubicBezTo>
                    <a:pt x="132" y="82"/>
                    <a:pt x="131" y="82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29" y="82"/>
                    <a:pt x="128" y="82"/>
                    <a:pt x="128" y="82"/>
                  </a:cubicBezTo>
                  <a:moveTo>
                    <a:pt x="124" y="83"/>
                  </a:moveTo>
                  <a:cubicBezTo>
                    <a:pt x="123" y="83"/>
                    <a:pt x="122" y="83"/>
                    <a:pt x="122" y="83"/>
                  </a:cubicBezTo>
                  <a:cubicBezTo>
                    <a:pt x="122" y="82"/>
                    <a:pt x="121" y="82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3" y="72"/>
                    <a:pt x="126" y="65"/>
                    <a:pt x="130" y="5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31" y="57"/>
                    <a:pt x="132" y="57"/>
                    <a:pt x="132" y="56"/>
                  </a:cubicBezTo>
                  <a:cubicBezTo>
                    <a:pt x="133" y="56"/>
                    <a:pt x="133" y="56"/>
                    <a:pt x="134" y="56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9"/>
                    <a:pt x="134" y="59"/>
                    <a:pt x="134" y="60"/>
                  </a:cubicBezTo>
                  <a:cubicBezTo>
                    <a:pt x="131" y="67"/>
                    <a:pt x="128" y="74"/>
                    <a:pt x="125" y="81"/>
                  </a:cubicBezTo>
                  <a:cubicBezTo>
                    <a:pt x="125" y="81"/>
                    <a:pt x="125" y="82"/>
                    <a:pt x="125" y="82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5" y="83"/>
                    <a:pt x="125" y="83"/>
                    <a:pt x="124" y="83"/>
                  </a:cubicBezTo>
                  <a:cubicBezTo>
                    <a:pt x="124" y="83"/>
                    <a:pt x="124" y="83"/>
                    <a:pt x="124" y="83"/>
                  </a:cubicBezTo>
                  <a:moveTo>
                    <a:pt x="120" y="76"/>
                  </a:moveTo>
                  <a:cubicBezTo>
                    <a:pt x="120" y="76"/>
                    <a:pt x="120" y="75"/>
                    <a:pt x="120" y="74"/>
                  </a:cubicBezTo>
                  <a:cubicBezTo>
                    <a:pt x="120" y="72"/>
                    <a:pt x="120" y="70"/>
                    <a:pt x="120" y="68"/>
                  </a:cubicBezTo>
                  <a:cubicBezTo>
                    <a:pt x="120" y="66"/>
                    <a:pt x="121" y="65"/>
                    <a:pt x="121" y="64"/>
                  </a:cubicBezTo>
                  <a:cubicBezTo>
                    <a:pt x="122" y="63"/>
                    <a:pt x="123" y="61"/>
                    <a:pt x="124" y="59"/>
                  </a:cubicBezTo>
                  <a:cubicBezTo>
                    <a:pt x="125" y="58"/>
                    <a:pt x="125" y="57"/>
                    <a:pt x="126" y="57"/>
                  </a:cubicBezTo>
                  <a:cubicBezTo>
                    <a:pt x="126" y="56"/>
                    <a:pt x="127" y="56"/>
                    <a:pt x="127" y="56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5" y="63"/>
                    <a:pt x="122" y="70"/>
                    <a:pt x="120" y="76"/>
                  </a:cubicBezTo>
                  <a:moveTo>
                    <a:pt x="75" y="48"/>
                  </a:moveTo>
                  <a:cubicBezTo>
                    <a:pt x="77" y="44"/>
                    <a:pt x="79" y="40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3" y="37"/>
                    <a:pt x="87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40"/>
                    <a:pt x="82" y="47"/>
                    <a:pt x="84" y="49"/>
                  </a:cubicBezTo>
                  <a:cubicBezTo>
                    <a:pt x="82" y="48"/>
                    <a:pt x="79" y="48"/>
                    <a:pt x="76" y="48"/>
                  </a:cubicBezTo>
                  <a:cubicBezTo>
                    <a:pt x="76" y="48"/>
                    <a:pt x="75" y="48"/>
                    <a:pt x="75" y="48"/>
                  </a:cubicBezTo>
                  <a:moveTo>
                    <a:pt x="44" y="80"/>
                  </a:moveTo>
                  <a:cubicBezTo>
                    <a:pt x="42" y="79"/>
                    <a:pt x="40" y="78"/>
                    <a:pt x="39" y="77"/>
                  </a:cubicBezTo>
                  <a:cubicBezTo>
                    <a:pt x="38" y="77"/>
                    <a:pt x="36" y="74"/>
                    <a:pt x="34" y="72"/>
                  </a:cubicBezTo>
                  <a:cubicBezTo>
                    <a:pt x="41" y="59"/>
                    <a:pt x="48" y="47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6"/>
                    <a:pt x="59" y="37"/>
                    <a:pt x="61" y="38"/>
                  </a:cubicBezTo>
                  <a:cubicBezTo>
                    <a:pt x="56" y="47"/>
                    <a:pt x="51" y="56"/>
                    <a:pt x="46" y="65"/>
                  </a:cubicBezTo>
                  <a:cubicBezTo>
                    <a:pt x="46" y="66"/>
                    <a:pt x="46" y="66"/>
                    <a:pt x="45" y="66"/>
                  </a:cubicBezTo>
                  <a:cubicBezTo>
                    <a:pt x="43" y="68"/>
                    <a:pt x="46" y="71"/>
                    <a:pt x="47" y="72"/>
                  </a:cubicBezTo>
                  <a:cubicBezTo>
                    <a:pt x="47" y="75"/>
                    <a:pt x="46" y="78"/>
                    <a:pt x="44" y="80"/>
                  </a:cubicBezTo>
                  <a:moveTo>
                    <a:pt x="124" y="37"/>
                  </a:moveTo>
                  <a:cubicBezTo>
                    <a:pt x="125" y="36"/>
                    <a:pt x="125" y="34"/>
                    <a:pt x="126" y="33"/>
                  </a:cubicBezTo>
                  <a:cubicBezTo>
                    <a:pt x="127" y="34"/>
                    <a:pt x="128" y="36"/>
                    <a:pt x="128" y="38"/>
                  </a:cubicBezTo>
                  <a:cubicBezTo>
                    <a:pt x="128" y="37"/>
                    <a:pt x="127" y="37"/>
                    <a:pt x="126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4" y="37"/>
                    <a:pt x="124" y="37"/>
                    <a:pt x="124" y="37"/>
                  </a:cubicBezTo>
                  <a:moveTo>
                    <a:pt x="33" y="70"/>
                  </a:moveTo>
                  <a:cubicBezTo>
                    <a:pt x="31" y="68"/>
                    <a:pt x="30" y="66"/>
                    <a:pt x="29" y="64"/>
                  </a:cubicBezTo>
                  <a:cubicBezTo>
                    <a:pt x="35" y="53"/>
                    <a:pt x="44" y="43"/>
                    <a:pt x="49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2" y="34"/>
                    <a:pt x="53" y="33"/>
                    <a:pt x="54" y="34"/>
                  </a:cubicBezTo>
                  <a:cubicBezTo>
                    <a:pt x="46" y="45"/>
                    <a:pt x="39" y="57"/>
                    <a:pt x="33" y="70"/>
                  </a:cubicBezTo>
                  <a:moveTo>
                    <a:pt x="59" y="69"/>
                  </a:moveTo>
                  <a:cubicBezTo>
                    <a:pt x="58" y="69"/>
                    <a:pt x="58" y="68"/>
                    <a:pt x="57" y="67"/>
                  </a:cubicBezTo>
                  <a:cubicBezTo>
                    <a:pt x="62" y="54"/>
                    <a:pt x="68" y="43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7" y="32"/>
                    <a:pt x="80" y="31"/>
                    <a:pt x="81" y="34"/>
                  </a:cubicBezTo>
                  <a:cubicBezTo>
                    <a:pt x="78" y="39"/>
                    <a:pt x="75" y="43"/>
                    <a:pt x="72" y="48"/>
                  </a:cubicBezTo>
                  <a:cubicBezTo>
                    <a:pt x="71" y="49"/>
                    <a:pt x="71" y="49"/>
                    <a:pt x="71" y="50"/>
                  </a:cubicBezTo>
                  <a:cubicBezTo>
                    <a:pt x="71" y="51"/>
                    <a:pt x="59" y="69"/>
                    <a:pt x="59" y="69"/>
                  </a:cubicBezTo>
                  <a:moveTo>
                    <a:pt x="111" y="30"/>
                  </a:move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moveTo>
                    <a:pt x="61" y="32"/>
                  </a:moveTo>
                  <a:cubicBezTo>
                    <a:pt x="60" y="32"/>
                    <a:pt x="59" y="32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0"/>
                    <a:pt x="60" y="30"/>
                    <a:pt x="61" y="29"/>
                  </a:cubicBezTo>
                  <a:cubicBezTo>
                    <a:pt x="61" y="30"/>
                    <a:pt x="61" y="31"/>
                    <a:pt x="61" y="32"/>
                  </a:cubicBezTo>
                  <a:moveTo>
                    <a:pt x="50" y="66"/>
                  </a:moveTo>
                  <a:cubicBezTo>
                    <a:pt x="49" y="65"/>
                    <a:pt x="49" y="65"/>
                    <a:pt x="49" y="65"/>
                  </a:cubicBezTo>
                  <a:cubicBezTo>
                    <a:pt x="54" y="56"/>
                    <a:pt x="59" y="47"/>
                    <a:pt x="64" y="38"/>
                  </a:cubicBezTo>
                  <a:cubicBezTo>
                    <a:pt x="65" y="38"/>
                    <a:pt x="66" y="37"/>
                    <a:pt x="65" y="34"/>
                  </a:cubicBezTo>
                  <a:cubicBezTo>
                    <a:pt x="65" y="29"/>
                    <a:pt x="65" y="28"/>
                    <a:pt x="66" y="28"/>
                  </a:cubicBezTo>
                  <a:cubicBezTo>
                    <a:pt x="67" y="28"/>
                    <a:pt x="69" y="30"/>
                    <a:pt x="72" y="31"/>
                  </a:cubicBezTo>
                  <a:cubicBezTo>
                    <a:pt x="66" y="42"/>
                    <a:pt x="60" y="53"/>
                    <a:pt x="55" y="65"/>
                  </a:cubicBezTo>
                  <a:cubicBezTo>
                    <a:pt x="55" y="65"/>
                    <a:pt x="55" y="65"/>
                    <a:pt x="54" y="65"/>
                  </a:cubicBezTo>
                  <a:cubicBezTo>
                    <a:pt x="54" y="65"/>
                    <a:pt x="53" y="65"/>
                    <a:pt x="51" y="65"/>
                  </a:cubicBezTo>
                  <a:cubicBezTo>
                    <a:pt x="51" y="65"/>
                    <a:pt x="50" y="66"/>
                    <a:pt x="50" y="66"/>
                  </a:cubicBezTo>
                  <a:moveTo>
                    <a:pt x="25" y="47"/>
                  </a:moveTo>
                  <a:cubicBezTo>
                    <a:pt x="25" y="45"/>
                    <a:pt x="24" y="43"/>
                    <a:pt x="24" y="42"/>
                  </a:cubicBezTo>
                  <a:cubicBezTo>
                    <a:pt x="27" y="37"/>
                    <a:pt x="34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5" y="33"/>
                    <a:pt x="30" y="40"/>
                    <a:pt x="25" y="47"/>
                  </a:cubicBezTo>
                  <a:moveTo>
                    <a:pt x="121" y="40"/>
                  </a:moveTo>
                  <a:cubicBezTo>
                    <a:pt x="121" y="40"/>
                    <a:pt x="120" y="39"/>
                    <a:pt x="120" y="39"/>
                  </a:cubicBezTo>
                  <a:cubicBezTo>
                    <a:pt x="119" y="38"/>
                    <a:pt x="119" y="37"/>
                    <a:pt x="118" y="35"/>
                  </a:cubicBezTo>
                  <a:cubicBezTo>
                    <a:pt x="119" y="32"/>
                    <a:pt x="120" y="29"/>
                    <a:pt x="121" y="25"/>
                  </a:cubicBezTo>
                  <a:cubicBezTo>
                    <a:pt x="122" y="27"/>
                    <a:pt x="123" y="28"/>
                    <a:pt x="124" y="3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3" y="33"/>
                    <a:pt x="122" y="37"/>
                    <a:pt x="121" y="40"/>
                  </a:cubicBezTo>
                  <a:moveTo>
                    <a:pt x="28" y="61"/>
                  </a:moveTo>
                  <a:cubicBezTo>
                    <a:pt x="26" y="58"/>
                    <a:pt x="26" y="56"/>
                    <a:pt x="26" y="55"/>
                  </a:cubicBezTo>
                  <a:cubicBezTo>
                    <a:pt x="26" y="53"/>
                    <a:pt x="26" y="51"/>
                    <a:pt x="26" y="50"/>
                  </a:cubicBezTo>
                  <a:cubicBezTo>
                    <a:pt x="31" y="42"/>
                    <a:pt x="37" y="35"/>
                    <a:pt x="42" y="27"/>
                  </a:cubicBezTo>
                  <a:cubicBezTo>
                    <a:pt x="42" y="27"/>
                    <a:pt x="43" y="26"/>
                    <a:pt x="43" y="26"/>
                  </a:cubicBezTo>
                  <a:cubicBezTo>
                    <a:pt x="46" y="25"/>
                    <a:pt x="52" y="22"/>
                    <a:pt x="55" y="20"/>
                  </a:cubicBezTo>
                  <a:cubicBezTo>
                    <a:pt x="54" y="21"/>
                    <a:pt x="55" y="21"/>
                    <a:pt x="55" y="22"/>
                  </a:cubicBezTo>
                  <a:cubicBezTo>
                    <a:pt x="56" y="23"/>
                    <a:pt x="57" y="24"/>
                    <a:pt x="58" y="25"/>
                  </a:cubicBezTo>
                  <a:cubicBezTo>
                    <a:pt x="59" y="26"/>
                    <a:pt x="52" y="28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8" y="29"/>
                    <a:pt x="48" y="29"/>
                  </a:cubicBezTo>
                  <a:cubicBezTo>
                    <a:pt x="43" y="41"/>
                    <a:pt x="34" y="50"/>
                    <a:pt x="28" y="61"/>
                  </a:cubicBezTo>
                  <a:moveTo>
                    <a:pt x="117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116" y="31"/>
                    <a:pt x="116" y="30"/>
                    <a:pt x="115" y="29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7"/>
                    <a:pt x="115" y="25"/>
                    <a:pt x="115" y="24"/>
                  </a:cubicBezTo>
                  <a:cubicBezTo>
                    <a:pt x="115" y="22"/>
                    <a:pt x="115" y="21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20"/>
                    <a:pt x="118" y="22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8" y="27"/>
                    <a:pt x="118" y="30"/>
                    <a:pt x="117" y="32"/>
                  </a:cubicBezTo>
                  <a:moveTo>
                    <a:pt x="38" y="20"/>
                  </a:moveTo>
                  <a:cubicBezTo>
                    <a:pt x="42" y="20"/>
                    <a:pt x="45" y="18"/>
                    <a:pt x="48" y="17"/>
                  </a:cubicBezTo>
                  <a:cubicBezTo>
                    <a:pt x="53" y="13"/>
                    <a:pt x="59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71" y="12"/>
                    <a:pt x="76" y="13"/>
                    <a:pt x="81" y="15"/>
                  </a:cubicBezTo>
                  <a:cubicBezTo>
                    <a:pt x="81" y="15"/>
                    <a:pt x="81" y="16"/>
                    <a:pt x="81" y="16"/>
                  </a:cubicBezTo>
                  <a:cubicBezTo>
                    <a:pt x="81" y="17"/>
                    <a:pt x="81" y="17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7"/>
                    <a:pt x="83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7" y="18"/>
                    <a:pt x="89" y="19"/>
                    <a:pt x="91" y="20"/>
                  </a:cubicBezTo>
                  <a:cubicBezTo>
                    <a:pt x="92" y="20"/>
                    <a:pt x="93" y="20"/>
                    <a:pt x="93" y="21"/>
                  </a:cubicBezTo>
                  <a:cubicBezTo>
                    <a:pt x="94" y="21"/>
                    <a:pt x="94" y="22"/>
                    <a:pt x="95" y="23"/>
                  </a:cubicBezTo>
                  <a:cubicBezTo>
                    <a:pt x="95" y="23"/>
                    <a:pt x="96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9" y="23"/>
                    <a:pt x="99" y="22"/>
                  </a:cubicBezTo>
                  <a:cubicBezTo>
                    <a:pt x="99" y="22"/>
                    <a:pt x="101" y="20"/>
                    <a:pt x="102" y="18"/>
                  </a:cubicBezTo>
                  <a:cubicBezTo>
                    <a:pt x="104" y="17"/>
                    <a:pt x="106" y="16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9" y="15"/>
                    <a:pt x="110" y="16"/>
                    <a:pt x="110" y="16"/>
                  </a:cubicBezTo>
                  <a:cubicBezTo>
                    <a:pt x="110" y="17"/>
                    <a:pt x="110" y="18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1" y="20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25"/>
                    <a:pt x="111" y="27"/>
                    <a:pt x="110" y="27"/>
                  </a:cubicBezTo>
                  <a:cubicBezTo>
                    <a:pt x="110" y="28"/>
                    <a:pt x="110" y="29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1"/>
                  </a:cubicBezTo>
                  <a:cubicBezTo>
                    <a:pt x="112" y="32"/>
                    <a:pt x="113" y="35"/>
                    <a:pt x="114" y="38"/>
                  </a:cubicBezTo>
                  <a:cubicBezTo>
                    <a:pt x="115" y="39"/>
                    <a:pt x="116" y="40"/>
                    <a:pt x="116" y="41"/>
                  </a:cubicBezTo>
                  <a:cubicBezTo>
                    <a:pt x="117" y="43"/>
                    <a:pt x="118" y="44"/>
                    <a:pt x="118" y="44"/>
                  </a:cubicBezTo>
                  <a:cubicBezTo>
                    <a:pt x="119" y="45"/>
                    <a:pt x="119" y="45"/>
                    <a:pt x="120" y="46"/>
                  </a:cubicBezTo>
                  <a:cubicBezTo>
                    <a:pt x="121" y="46"/>
                    <a:pt x="121" y="46"/>
                    <a:pt x="122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3" y="46"/>
                    <a:pt x="123" y="46"/>
                    <a:pt x="124" y="46"/>
                  </a:cubicBezTo>
                  <a:cubicBezTo>
                    <a:pt x="125" y="45"/>
                    <a:pt x="125" y="44"/>
                    <a:pt x="125" y="44"/>
                  </a:cubicBezTo>
                  <a:cubicBezTo>
                    <a:pt x="126" y="43"/>
                    <a:pt x="126" y="42"/>
                    <a:pt x="126" y="42"/>
                  </a:cubicBezTo>
                  <a:cubicBezTo>
                    <a:pt x="127" y="42"/>
                    <a:pt x="128" y="42"/>
                    <a:pt x="129" y="43"/>
                  </a:cubicBezTo>
                  <a:cubicBezTo>
                    <a:pt x="131" y="44"/>
                    <a:pt x="132" y="46"/>
                    <a:pt x="133" y="47"/>
                  </a:cubicBezTo>
                  <a:cubicBezTo>
                    <a:pt x="134" y="48"/>
                    <a:pt x="134" y="48"/>
                    <a:pt x="135" y="48"/>
                  </a:cubicBezTo>
                  <a:cubicBezTo>
                    <a:pt x="135" y="49"/>
                    <a:pt x="135" y="51"/>
                    <a:pt x="136" y="52"/>
                  </a:cubicBezTo>
                  <a:cubicBezTo>
                    <a:pt x="135" y="52"/>
                    <a:pt x="134" y="52"/>
                    <a:pt x="134" y="52"/>
                  </a:cubicBezTo>
                  <a:cubicBezTo>
                    <a:pt x="133" y="52"/>
                    <a:pt x="132" y="52"/>
                    <a:pt x="132" y="52"/>
                  </a:cubicBezTo>
                  <a:cubicBezTo>
                    <a:pt x="131" y="52"/>
                    <a:pt x="130" y="52"/>
                    <a:pt x="130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8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6" y="52"/>
                    <a:pt x="124" y="52"/>
                    <a:pt x="123" y="53"/>
                  </a:cubicBezTo>
                  <a:cubicBezTo>
                    <a:pt x="122" y="55"/>
                    <a:pt x="120" y="56"/>
                    <a:pt x="119" y="58"/>
                  </a:cubicBezTo>
                  <a:cubicBezTo>
                    <a:pt x="118" y="60"/>
                    <a:pt x="117" y="61"/>
                    <a:pt x="117" y="63"/>
                  </a:cubicBezTo>
                  <a:cubicBezTo>
                    <a:pt x="116" y="64"/>
                    <a:pt x="116" y="65"/>
                    <a:pt x="116" y="67"/>
                  </a:cubicBezTo>
                  <a:cubicBezTo>
                    <a:pt x="115" y="69"/>
                    <a:pt x="115" y="72"/>
                    <a:pt x="115" y="74"/>
                  </a:cubicBezTo>
                  <a:cubicBezTo>
                    <a:pt x="115" y="77"/>
                    <a:pt x="116" y="80"/>
                    <a:pt x="117" y="83"/>
                  </a:cubicBezTo>
                  <a:cubicBezTo>
                    <a:pt x="117" y="84"/>
                    <a:pt x="118" y="85"/>
                    <a:pt x="119" y="86"/>
                  </a:cubicBezTo>
                  <a:cubicBezTo>
                    <a:pt x="121" y="87"/>
                    <a:pt x="122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6" y="87"/>
                    <a:pt x="128" y="87"/>
                    <a:pt x="128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30" y="86"/>
                    <a:pt x="131" y="87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131" y="88"/>
                    <a:pt x="132" y="88"/>
                    <a:pt x="132" y="89"/>
                  </a:cubicBezTo>
                  <a:cubicBezTo>
                    <a:pt x="132" y="91"/>
                    <a:pt x="131" y="94"/>
                    <a:pt x="130" y="97"/>
                  </a:cubicBezTo>
                  <a:cubicBezTo>
                    <a:pt x="130" y="99"/>
                    <a:pt x="129" y="102"/>
                    <a:pt x="128" y="103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2" y="114"/>
                    <a:pt x="113" y="122"/>
                    <a:pt x="102" y="127"/>
                  </a:cubicBezTo>
                  <a:cubicBezTo>
                    <a:pt x="107" y="122"/>
                    <a:pt x="111" y="117"/>
                    <a:pt x="111" y="111"/>
                  </a:cubicBezTo>
                  <a:cubicBezTo>
                    <a:pt x="111" y="106"/>
                    <a:pt x="109" y="102"/>
                    <a:pt x="106" y="99"/>
                  </a:cubicBezTo>
                  <a:cubicBezTo>
                    <a:pt x="105" y="99"/>
                    <a:pt x="104" y="98"/>
                    <a:pt x="103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1" y="98"/>
                    <a:pt x="101" y="98"/>
                    <a:pt x="100" y="98"/>
                  </a:cubicBezTo>
                  <a:cubicBezTo>
                    <a:pt x="98" y="98"/>
                    <a:pt x="96" y="98"/>
                    <a:pt x="94" y="98"/>
                  </a:cubicBezTo>
                  <a:cubicBezTo>
                    <a:pt x="92" y="97"/>
                    <a:pt x="91" y="97"/>
                    <a:pt x="90" y="97"/>
                  </a:cubicBezTo>
                  <a:cubicBezTo>
                    <a:pt x="87" y="90"/>
                    <a:pt x="74" y="85"/>
                    <a:pt x="68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4"/>
                    <a:pt x="65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2" y="82"/>
                    <a:pt x="61" y="81"/>
                    <a:pt x="61" y="80"/>
                  </a:cubicBezTo>
                  <a:cubicBezTo>
                    <a:pt x="61" y="79"/>
                    <a:pt x="61" y="78"/>
                    <a:pt x="61" y="77"/>
                  </a:cubicBezTo>
                  <a:cubicBezTo>
                    <a:pt x="60" y="76"/>
                    <a:pt x="60" y="74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2" y="73"/>
                    <a:pt x="63" y="72"/>
                    <a:pt x="64" y="70"/>
                  </a:cubicBezTo>
                  <a:cubicBezTo>
                    <a:pt x="65" y="68"/>
                    <a:pt x="68" y="63"/>
                    <a:pt x="70" y="60"/>
                  </a:cubicBezTo>
                  <a:cubicBezTo>
                    <a:pt x="73" y="56"/>
                    <a:pt x="74" y="54"/>
                    <a:pt x="75" y="52"/>
                  </a:cubicBezTo>
                  <a:cubicBezTo>
                    <a:pt x="75" y="52"/>
                    <a:pt x="76" y="52"/>
                    <a:pt x="76" y="52"/>
                  </a:cubicBezTo>
                  <a:cubicBezTo>
                    <a:pt x="79" y="52"/>
                    <a:pt x="82" y="53"/>
                    <a:pt x="83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5" y="53"/>
                    <a:pt x="87" y="52"/>
                    <a:pt x="87" y="51"/>
                  </a:cubicBezTo>
                  <a:cubicBezTo>
                    <a:pt x="88" y="50"/>
                    <a:pt x="88" y="49"/>
                    <a:pt x="88" y="48"/>
                  </a:cubicBezTo>
                  <a:cubicBezTo>
                    <a:pt x="88" y="47"/>
                    <a:pt x="89" y="45"/>
                    <a:pt x="91" y="42"/>
                  </a:cubicBezTo>
                  <a:cubicBezTo>
                    <a:pt x="91" y="42"/>
                    <a:pt x="92" y="41"/>
                    <a:pt x="92" y="41"/>
                  </a:cubicBezTo>
                  <a:cubicBezTo>
                    <a:pt x="93" y="39"/>
                    <a:pt x="92" y="37"/>
                    <a:pt x="91" y="36"/>
                  </a:cubicBezTo>
                  <a:cubicBezTo>
                    <a:pt x="90" y="35"/>
                    <a:pt x="89" y="35"/>
                    <a:pt x="88" y="34"/>
                  </a:cubicBezTo>
                  <a:cubicBezTo>
                    <a:pt x="88" y="34"/>
                    <a:pt x="87" y="34"/>
                    <a:pt x="87" y="34"/>
                  </a:cubicBezTo>
                  <a:cubicBezTo>
                    <a:pt x="86" y="34"/>
                    <a:pt x="86" y="34"/>
                    <a:pt x="86" y="33"/>
                  </a:cubicBezTo>
                  <a:cubicBezTo>
                    <a:pt x="84" y="28"/>
                    <a:pt x="80" y="27"/>
                    <a:pt x="77" y="27"/>
                  </a:cubicBezTo>
                  <a:cubicBezTo>
                    <a:pt x="76" y="27"/>
                    <a:pt x="75" y="27"/>
                    <a:pt x="74" y="27"/>
                  </a:cubicBezTo>
                  <a:cubicBezTo>
                    <a:pt x="73" y="26"/>
                    <a:pt x="72" y="26"/>
                    <a:pt x="71" y="25"/>
                  </a:cubicBezTo>
                  <a:cubicBezTo>
                    <a:pt x="69" y="24"/>
                    <a:pt x="68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5" y="23"/>
                    <a:pt x="64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3"/>
                    <a:pt x="62" y="22"/>
                    <a:pt x="61" y="22"/>
                  </a:cubicBezTo>
                  <a:cubicBezTo>
                    <a:pt x="60" y="21"/>
                    <a:pt x="60" y="20"/>
                    <a:pt x="59" y="20"/>
                  </a:cubicBezTo>
                  <a:cubicBezTo>
                    <a:pt x="59" y="18"/>
                    <a:pt x="58" y="17"/>
                    <a:pt x="57" y="17"/>
                  </a:cubicBezTo>
                  <a:cubicBezTo>
                    <a:pt x="56" y="16"/>
                    <a:pt x="56" y="16"/>
                    <a:pt x="55" y="16"/>
                  </a:cubicBezTo>
                  <a:cubicBezTo>
                    <a:pt x="54" y="16"/>
                    <a:pt x="53" y="16"/>
                    <a:pt x="52" y="17"/>
                  </a:cubicBezTo>
                  <a:cubicBezTo>
                    <a:pt x="49" y="19"/>
                    <a:pt x="41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2" y="22"/>
                    <a:pt x="26" y="30"/>
                    <a:pt x="21" y="39"/>
                  </a:cubicBezTo>
                  <a:cubicBezTo>
                    <a:pt x="20" y="40"/>
                    <a:pt x="20" y="40"/>
                    <a:pt x="20" y="41"/>
                  </a:cubicBezTo>
                  <a:cubicBezTo>
                    <a:pt x="20" y="43"/>
                    <a:pt x="20" y="45"/>
                    <a:pt x="21" y="48"/>
                  </a:cubicBezTo>
                  <a:cubicBezTo>
                    <a:pt x="21" y="49"/>
                    <a:pt x="21" y="51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3"/>
                    <a:pt x="21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7"/>
                    <a:pt x="22" y="61"/>
                    <a:pt x="25" y="66"/>
                  </a:cubicBezTo>
                  <a:cubicBezTo>
                    <a:pt x="25" y="67"/>
                    <a:pt x="25" y="68"/>
                    <a:pt x="24" y="68"/>
                  </a:cubicBezTo>
                  <a:cubicBezTo>
                    <a:pt x="24" y="69"/>
                    <a:pt x="24" y="69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71"/>
                    <a:pt x="33" y="79"/>
                    <a:pt x="37" y="81"/>
                  </a:cubicBezTo>
                  <a:cubicBezTo>
                    <a:pt x="40" y="83"/>
                    <a:pt x="46" y="86"/>
                    <a:pt x="50" y="87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9"/>
                    <a:pt x="52" y="89"/>
                    <a:pt x="52" y="90"/>
                  </a:cubicBezTo>
                  <a:cubicBezTo>
                    <a:pt x="53" y="90"/>
                    <a:pt x="53" y="91"/>
                    <a:pt x="53" y="92"/>
                  </a:cubicBezTo>
                  <a:cubicBezTo>
                    <a:pt x="54" y="92"/>
                    <a:pt x="54" y="92"/>
                    <a:pt x="54" y="93"/>
                  </a:cubicBezTo>
                  <a:cubicBezTo>
                    <a:pt x="54" y="94"/>
                    <a:pt x="54" y="96"/>
                    <a:pt x="54" y="97"/>
                  </a:cubicBezTo>
                  <a:cubicBezTo>
                    <a:pt x="54" y="97"/>
                    <a:pt x="53" y="98"/>
                    <a:pt x="53" y="99"/>
                  </a:cubicBezTo>
                  <a:cubicBezTo>
                    <a:pt x="53" y="101"/>
                    <a:pt x="52" y="108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5" y="115"/>
                    <a:pt x="55" y="115"/>
                    <a:pt x="55" y="116"/>
                  </a:cubicBezTo>
                  <a:cubicBezTo>
                    <a:pt x="55" y="116"/>
                    <a:pt x="55" y="117"/>
                    <a:pt x="56" y="117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7" y="118"/>
                    <a:pt x="57" y="117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9" y="117"/>
                    <a:pt x="60" y="118"/>
                    <a:pt x="61" y="119"/>
                  </a:cubicBezTo>
                  <a:cubicBezTo>
                    <a:pt x="61" y="119"/>
                    <a:pt x="60" y="120"/>
                    <a:pt x="60" y="121"/>
                  </a:cubicBezTo>
                  <a:cubicBezTo>
                    <a:pt x="60" y="121"/>
                    <a:pt x="60" y="122"/>
                    <a:pt x="61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1" y="122"/>
                    <a:pt x="62" y="122"/>
                    <a:pt x="62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3" y="122"/>
                    <a:pt x="62" y="124"/>
                    <a:pt x="61" y="127"/>
                  </a:cubicBezTo>
                  <a:cubicBezTo>
                    <a:pt x="61" y="129"/>
                    <a:pt x="60" y="131"/>
                    <a:pt x="60" y="132"/>
                  </a:cubicBezTo>
                  <a:cubicBezTo>
                    <a:pt x="31" y="128"/>
                    <a:pt x="5" y="107"/>
                    <a:pt x="5" y="69"/>
                  </a:cubicBezTo>
                  <a:cubicBezTo>
                    <a:pt x="5" y="46"/>
                    <a:pt x="15" y="29"/>
                    <a:pt x="29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19"/>
                    <a:pt x="33" y="19"/>
                  </a:cubicBezTo>
                  <a:cubicBezTo>
                    <a:pt x="34" y="19"/>
                    <a:pt x="35" y="19"/>
                    <a:pt x="35" y="20"/>
                  </a:cubicBezTo>
                  <a:cubicBezTo>
                    <a:pt x="36" y="20"/>
                    <a:pt x="37" y="20"/>
                    <a:pt x="38" y="20"/>
                  </a:cubicBezTo>
                  <a:moveTo>
                    <a:pt x="97" y="18"/>
                  </a:moveTo>
                  <a:cubicBezTo>
                    <a:pt x="96" y="17"/>
                    <a:pt x="96" y="17"/>
                    <a:pt x="96" y="17"/>
                  </a:cubicBezTo>
                  <a:cubicBezTo>
                    <a:pt x="95" y="17"/>
                    <a:pt x="94" y="16"/>
                    <a:pt x="93" y="16"/>
                  </a:cubicBezTo>
                  <a:cubicBezTo>
                    <a:pt x="94" y="14"/>
                    <a:pt x="95" y="12"/>
                    <a:pt x="96" y="10"/>
                  </a:cubicBezTo>
                  <a:cubicBezTo>
                    <a:pt x="98" y="11"/>
                    <a:pt x="100" y="12"/>
                    <a:pt x="102" y="13"/>
                  </a:cubicBezTo>
                  <a:cubicBezTo>
                    <a:pt x="101" y="14"/>
                    <a:pt x="99" y="15"/>
                    <a:pt x="98" y="16"/>
                  </a:cubicBezTo>
                  <a:cubicBezTo>
                    <a:pt x="98" y="17"/>
                    <a:pt x="97" y="17"/>
                    <a:pt x="97" y="18"/>
                  </a:cubicBezTo>
                  <a:moveTo>
                    <a:pt x="38" y="15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5"/>
                    <a:pt x="37" y="15"/>
                  </a:cubicBezTo>
                  <a:cubicBezTo>
                    <a:pt x="36" y="15"/>
                    <a:pt x="35" y="15"/>
                    <a:pt x="34" y="15"/>
                  </a:cubicBezTo>
                  <a:cubicBezTo>
                    <a:pt x="38" y="12"/>
                    <a:pt x="43" y="10"/>
                    <a:pt x="47" y="9"/>
                  </a:cubicBezTo>
                  <a:cubicBezTo>
                    <a:pt x="47" y="10"/>
                    <a:pt x="46" y="11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3" y="14"/>
                    <a:pt x="41" y="15"/>
                    <a:pt x="38" y="15"/>
                  </a:cubicBezTo>
                  <a:moveTo>
                    <a:pt x="91" y="15"/>
                  </a:moveTo>
                  <a:cubicBezTo>
                    <a:pt x="89" y="14"/>
                    <a:pt x="88" y="13"/>
                    <a:pt x="87" y="12"/>
                  </a:cubicBezTo>
                  <a:cubicBezTo>
                    <a:pt x="87" y="12"/>
                    <a:pt x="86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10"/>
                    <a:pt x="87" y="9"/>
                    <a:pt x="88" y="7"/>
                  </a:cubicBezTo>
                  <a:cubicBezTo>
                    <a:pt x="90" y="8"/>
                    <a:pt x="92" y="8"/>
                    <a:pt x="94" y="9"/>
                  </a:cubicBezTo>
                  <a:cubicBezTo>
                    <a:pt x="93" y="11"/>
                    <a:pt x="92" y="13"/>
                    <a:pt x="91" y="15"/>
                  </a:cubicBezTo>
                  <a:moveTo>
                    <a:pt x="49" y="11"/>
                  </a:moveTo>
                  <a:cubicBezTo>
                    <a:pt x="49" y="10"/>
                    <a:pt x="49" y="9"/>
                    <a:pt x="49" y="8"/>
                  </a:cubicBezTo>
                  <a:cubicBezTo>
                    <a:pt x="52" y="7"/>
                    <a:pt x="55" y="7"/>
                    <a:pt x="58" y="6"/>
                  </a:cubicBezTo>
                  <a:cubicBezTo>
                    <a:pt x="58" y="7"/>
                    <a:pt x="58" y="7"/>
                    <a:pt x="58" y="8"/>
                  </a:cubicBezTo>
                  <a:cubicBezTo>
                    <a:pt x="55" y="9"/>
                    <a:pt x="52" y="10"/>
                    <a:pt x="49" y="11"/>
                  </a:cubicBezTo>
                  <a:moveTo>
                    <a:pt x="83" y="11"/>
                  </a:moveTo>
                  <a:cubicBezTo>
                    <a:pt x="81" y="10"/>
                    <a:pt x="78" y="9"/>
                    <a:pt x="75" y="8"/>
                  </a:cubicBezTo>
                  <a:cubicBezTo>
                    <a:pt x="75" y="7"/>
                    <a:pt x="76" y="6"/>
                    <a:pt x="77" y="5"/>
                  </a:cubicBezTo>
                  <a:cubicBezTo>
                    <a:pt x="79" y="6"/>
                    <a:pt x="82" y="6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5" y="7"/>
                    <a:pt x="86" y="7"/>
                  </a:cubicBezTo>
                  <a:cubicBezTo>
                    <a:pt x="85" y="8"/>
                    <a:pt x="84" y="10"/>
                    <a:pt x="83" y="11"/>
                  </a:cubicBezTo>
                  <a:moveTo>
                    <a:pt x="61" y="8"/>
                  </a:moveTo>
                  <a:cubicBezTo>
                    <a:pt x="61" y="7"/>
                    <a:pt x="61" y="6"/>
                    <a:pt x="62" y="6"/>
                  </a:cubicBezTo>
                  <a:cubicBezTo>
                    <a:pt x="63" y="5"/>
                    <a:pt x="64" y="5"/>
                    <a:pt x="65" y="5"/>
                  </a:cubicBezTo>
                  <a:cubicBezTo>
                    <a:pt x="66" y="5"/>
                    <a:pt x="68" y="5"/>
                    <a:pt x="69" y="5"/>
                  </a:cubicBezTo>
                  <a:cubicBezTo>
                    <a:pt x="71" y="5"/>
                    <a:pt x="73" y="5"/>
                    <a:pt x="74" y="5"/>
                  </a:cubicBezTo>
                  <a:cubicBezTo>
                    <a:pt x="74" y="6"/>
                    <a:pt x="73" y="7"/>
                    <a:pt x="73" y="8"/>
                  </a:cubicBezTo>
                  <a:cubicBezTo>
                    <a:pt x="70" y="8"/>
                    <a:pt x="67" y="7"/>
                    <a:pt x="65" y="7"/>
                  </a:cubicBezTo>
                  <a:cubicBezTo>
                    <a:pt x="64" y="7"/>
                    <a:pt x="62" y="7"/>
                    <a:pt x="61" y="8"/>
                  </a:cubicBezTo>
                  <a:moveTo>
                    <a:pt x="71" y="0"/>
                  </a:moveTo>
                  <a:cubicBezTo>
                    <a:pt x="69" y="0"/>
                    <a:pt x="68" y="1"/>
                    <a:pt x="66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3" y="2"/>
                    <a:pt x="41" y="5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5"/>
                    <a:pt x="26" y="15"/>
                  </a:cubicBezTo>
                  <a:cubicBezTo>
                    <a:pt x="25" y="16"/>
                    <a:pt x="24" y="17"/>
                    <a:pt x="23" y="18"/>
                  </a:cubicBezTo>
                  <a:cubicBezTo>
                    <a:pt x="8" y="30"/>
                    <a:pt x="0" y="48"/>
                    <a:pt x="0" y="69"/>
                  </a:cubicBezTo>
                  <a:cubicBezTo>
                    <a:pt x="0" y="110"/>
                    <a:pt x="30" y="133"/>
                    <a:pt x="62" y="137"/>
                  </a:cubicBezTo>
                  <a:cubicBezTo>
                    <a:pt x="62" y="138"/>
                    <a:pt x="63" y="138"/>
                    <a:pt x="64" y="138"/>
                  </a:cubicBezTo>
                  <a:cubicBezTo>
                    <a:pt x="64" y="138"/>
                    <a:pt x="67" y="138"/>
                    <a:pt x="72" y="138"/>
                  </a:cubicBezTo>
                  <a:cubicBezTo>
                    <a:pt x="85" y="138"/>
                    <a:pt x="90" y="136"/>
                    <a:pt x="92" y="135"/>
                  </a:cubicBezTo>
                  <a:cubicBezTo>
                    <a:pt x="103" y="132"/>
                    <a:pt x="112" y="127"/>
                    <a:pt x="120" y="121"/>
                  </a:cubicBezTo>
                  <a:cubicBezTo>
                    <a:pt x="131" y="111"/>
                    <a:pt x="138" y="98"/>
                    <a:pt x="141" y="82"/>
                  </a:cubicBezTo>
                  <a:cubicBezTo>
                    <a:pt x="142" y="79"/>
                    <a:pt x="142" y="75"/>
                    <a:pt x="142" y="72"/>
                  </a:cubicBezTo>
                  <a:cubicBezTo>
                    <a:pt x="142" y="71"/>
                    <a:pt x="142" y="71"/>
                    <a:pt x="142" y="70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2" y="49"/>
                    <a:pt x="135" y="32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0" y="18"/>
                    <a:pt x="119" y="17"/>
                    <a:pt x="118" y="16"/>
                  </a:cubicBezTo>
                  <a:cubicBezTo>
                    <a:pt x="118" y="15"/>
                    <a:pt x="117" y="15"/>
                    <a:pt x="117" y="15"/>
                  </a:cubicBezTo>
                  <a:cubicBezTo>
                    <a:pt x="104" y="6"/>
                    <a:pt x="88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6" name="Rectangle 779"/>
            <p:cNvSpPr>
              <a:spLocks noChangeArrowheads="1"/>
            </p:cNvSpPr>
            <p:nvPr/>
          </p:nvSpPr>
          <p:spPr bwMode="auto">
            <a:xfrm>
              <a:off x="3016" y="3310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7" name="Freeform 780"/>
            <p:cNvSpPr>
              <a:spLocks/>
            </p:cNvSpPr>
            <p:nvPr/>
          </p:nvSpPr>
          <p:spPr bwMode="auto">
            <a:xfrm>
              <a:off x="3016" y="33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8" name="Freeform 781"/>
            <p:cNvSpPr>
              <a:spLocks/>
            </p:cNvSpPr>
            <p:nvPr/>
          </p:nvSpPr>
          <p:spPr bwMode="auto">
            <a:xfrm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9" name="Freeform 782"/>
            <p:cNvSpPr>
              <a:spLocks/>
            </p:cNvSpPr>
            <p:nvPr/>
          </p:nvSpPr>
          <p:spPr bwMode="auto">
            <a:xfrm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0" name="Freeform 783"/>
            <p:cNvSpPr>
              <a:spLocks noEditPoints="1"/>
            </p:cNvSpPr>
            <p:nvPr/>
          </p:nvSpPr>
          <p:spPr bwMode="auto">
            <a:xfrm>
              <a:off x="3035" y="2513"/>
              <a:ext cx="171" cy="68"/>
            </a:xfrm>
            <a:custGeom>
              <a:avLst/>
              <a:gdLst>
                <a:gd name="T0" fmla="*/ 35 w 72"/>
                <a:gd name="T1" fmla="*/ 25 h 29"/>
                <a:gd name="T2" fmla="*/ 51 w 72"/>
                <a:gd name="T3" fmla="*/ 16 h 29"/>
                <a:gd name="T4" fmla="*/ 56 w 72"/>
                <a:gd name="T5" fmla="*/ 13 h 29"/>
                <a:gd name="T6" fmla="*/ 63 w 72"/>
                <a:gd name="T7" fmla="*/ 16 h 29"/>
                <a:gd name="T8" fmla="*/ 47 w 72"/>
                <a:gd name="T9" fmla="*/ 24 h 29"/>
                <a:gd name="T10" fmla="*/ 48 w 72"/>
                <a:gd name="T11" fmla="*/ 21 h 29"/>
                <a:gd name="T12" fmla="*/ 45 w 72"/>
                <a:gd name="T13" fmla="*/ 17 h 29"/>
                <a:gd name="T14" fmla="*/ 39 w 72"/>
                <a:gd name="T15" fmla="*/ 13 h 29"/>
                <a:gd name="T16" fmla="*/ 41 w 72"/>
                <a:gd name="T17" fmla="*/ 13 h 29"/>
                <a:gd name="T18" fmla="*/ 49 w 72"/>
                <a:gd name="T19" fmla="*/ 16 h 29"/>
                <a:gd name="T20" fmla="*/ 9 w 72"/>
                <a:gd name="T21" fmla="*/ 16 h 29"/>
                <a:gd name="T22" fmla="*/ 26 w 72"/>
                <a:gd name="T23" fmla="*/ 12 h 29"/>
                <a:gd name="T24" fmla="*/ 27 w 72"/>
                <a:gd name="T25" fmla="*/ 14 h 29"/>
                <a:gd name="T26" fmla="*/ 25 w 72"/>
                <a:gd name="T27" fmla="*/ 15 h 29"/>
                <a:gd name="T28" fmla="*/ 17 w 72"/>
                <a:gd name="T29" fmla="*/ 17 h 29"/>
                <a:gd name="T30" fmla="*/ 16 w 72"/>
                <a:gd name="T31" fmla="*/ 19 h 29"/>
                <a:gd name="T32" fmla="*/ 21 w 72"/>
                <a:gd name="T33" fmla="*/ 22 h 29"/>
                <a:gd name="T34" fmla="*/ 23 w 72"/>
                <a:gd name="T35" fmla="*/ 25 h 29"/>
                <a:gd name="T36" fmla="*/ 6 w 72"/>
                <a:gd name="T37" fmla="*/ 19 h 29"/>
                <a:gd name="T38" fmla="*/ 9 w 72"/>
                <a:gd name="T39" fmla="*/ 16 h 29"/>
                <a:gd name="T40" fmla="*/ 41 w 72"/>
                <a:gd name="T41" fmla="*/ 9 h 29"/>
                <a:gd name="T42" fmla="*/ 45 w 72"/>
                <a:gd name="T43" fmla="*/ 8 h 29"/>
                <a:gd name="T44" fmla="*/ 51 w 72"/>
                <a:gd name="T45" fmla="*/ 12 h 29"/>
                <a:gd name="T46" fmla="*/ 50 w 72"/>
                <a:gd name="T47" fmla="*/ 13 h 29"/>
                <a:gd name="T48" fmla="*/ 45 w 72"/>
                <a:gd name="T49" fmla="*/ 12 h 29"/>
                <a:gd name="T50" fmla="*/ 37 w 72"/>
                <a:gd name="T51" fmla="*/ 11 h 29"/>
                <a:gd name="T52" fmla="*/ 36 w 72"/>
                <a:gd name="T53" fmla="*/ 12 h 29"/>
                <a:gd name="T54" fmla="*/ 38 w 72"/>
                <a:gd name="T55" fmla="*/ 16 h 29"/>
                <a:gd name="T56" fmla="*/ 45 w 72"/>
                <a:gd name="T57" fmla="*/ 21 h 29"/>
                <a:gd name="T58" fmla="*/ 38 w 72"/>
                <a:gd name="T59" fmla="*/ 23 h 29"/>
                <a:gd name="T60" fmla="*/ 34 w 72"/>
                <a:gd name="T61" fmla="*/ 23 h 29"/>
                <a:gd name="T62" fmla="*/ 30 w 72"/>
                <a:gd name="T63" fmla="*/ 25 h 29"/>
                <a:gd name="T64" fmla="*/ 29 w 72"/>
                <a:gd name="T65" fmla="*/ 25 h 29"/>
                <a:gd name="T66" fmla="*/ 27 w 72"/>
                <a:gd name="T67" fmla="*/ 23 h 29"/>
                <a:gd name="T68" fmla="*/ 27 w 72"/>
                <a:gd name="T69" fmla="*/ 21 h 29"/>
                <a:gd name="T70" fmla="*/ 24 w 72"/>
                <a:gd name="T71" fmla="*/ 18 h 29"/>
                <a:gd name="T72" fmla="*/ 36 w 72"/>
                <a:gd name="T73" fmla="*/ 20 h 29"/>
                <a:gd name="T74" fmla="*/ 37 w 72"/>
                <a:gd name="T75" fmla="*/ 17 h 29"/>
                <a:gd name="T76" fmla="*/ 30 w 72"/>
                <a:gd name="T77" fmla="*/ 14 h 29"/>
                <a:gd name="T78" fmla="*/ 29 w 72"/>
                <a:gd name="T79" fmla="*/ 13 h 29"/>
                <a:gd name="T80" fmla="*/ 31 w 72"/>
                <a:gd name="T81" fmla="*/ 10 h 29"/>
                <a:gd name="T82" fmla="*/ 37 w 72"/>
                <a:gd name="T83" fmla="*/ 9 h 29"/>
                <a:gd name="T84" fmla="*/ 40 w 72"/>
                <a:gd name="T85" fmla="*/ 9 h 29"/>
                <a:gd name="T86" fmla="*/ 4 w 72"/>
                <a:gd name="T87" fmla="*/ 15 h 29"/>
                <a:gd name="T88" fmla="*/ 61 w 72"/>
                <a:gd name="T89" fmla="*/ 7 h 29"/>
                <a:gd name="T90" fmla="*/ 68 w 72"/>
                <a:gd name="T91" fmla="*/ 15 h 29"/>
                <a:gd name="T92" fmla="*/ 58 w 72"/>
                <a:gd name="T93" fmla="*/ 10 h 29"/>
                <a:gd name="T94" fmla="*/ 49 w 72"/>
                <a:gd name="T95" fmla="*/ 8 h 29"/>
                <a:gd name="T96" fmla="*/ 42 w 72"/>
                <a:gd name="T97" fmla="*/ 5 h 29"/>
                <a:gd name="T98" fmla="*/ 40 w 72"/>
                <a:gd name="T99" fmla="*/ 7 h 29"/>
                <a:gd name="T100" fmla="*/ 31 w 72"/>
                <a:gd name="T101" fmla="*/ 7 h 29"/>
                <a:gd name="T102" fmla="*/ 8 w 72"/>
                <a:gd name="T103" fmla="*/ 12 h 29"/>
                <a:gd name="T104" fmla="*/ 8 w 72"/>
                <a:gd name="T105" fmla="*/ 13 h 29"/>
                <a:gd name="T106" fmla="*/ 4 w 72"/>
                <a:gd name="T107" fmla="*/ 16 h 29"/>
                <a:gd name="T108" fmla="*/ 0 w 72"/>
                <a:gd name="T109" fmla="*/ 14 h 29"/>
                <a:gd name="T110" fmla="*/ 32 w 72"/>
                <a:gd name="T111" fmla="*/ 29 h 29"/>
                <a:gd name="T112" fmla="*/ 71 w 72"/>
                <a:gd name="T113" fmla="*/ 16 h 29"/>
                <a:gd name="T114" fmla="*/ 62 w 72"/>
                <a:gd name="T11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29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1" name="Freeform 784"/>
            <p:cNvSpPr>
              <a:spLocks noEditPoints="1"/>
            </p:cNvSpPr>
            <p:nvPr/>
          </p:nvSpPr>
          <p:spPr bwMode="auto">
            <a:xfrm>
              <a:off x="3009" y="2501"/>
              <a:ext cx="220" cy="128"/>
            </a:xfrm>
            <a:custGeom>
              <a:avLst/>
              <a:gdLst>
                <a:gd name="T0" fmla="*/ 43 w 93"/>
                <a:gd name="T1" fmla="*/ 41 h 54"/>
                <a:gd name="T2" fmla="*/ 42 w 93"/>
                <a:gd name="T3" fmla="*/ 51 h 54"/>
                <a:gd name="T4" fmla="*/ 35 w 93"/>
                <a:gd name="T5" fmla="*/ 50 h 54"/>
                <a:gd name="T6" fmla="*/ 41 w 93"/>
                <a:gd name="T7" fmla="*/ 47 h 54"/>
                <a:gd name="T8" fmla="*/ 48 w 93"/>
                <a:gd name="T9" fmla="*/ 41 h 54"/>
                <a:gd name="T10" fmla="*/ 52 w 93"/>
                <a:gd name="T11" fmla="*/ 47 h 54"/>
                <a:gd name="T12" fmla="*/ 54 w 93"/>
                <a:gd name="T13" fmla="*/ 50 h 54"/>
                <a:gd name="T14" fmla="*/ 54 w 93"/>
                <a:gd name="T15" fmla="*/ 47 h 54"/>
                <a:gd name="T16" fmla="*/ 55 w 93"/>
                <a:gd name="T17" fmla="*/ 50 h 54"/>
                <a:gd name="T18" fmla="*/ 28 w 93"/>
                <a:gd name="T19" fmla="*/ 50 h 54"/>
                <a:gd name="T20" fmla="*/ 33 w 93"/>
                <a:gd name="T21" fmla="*/ 41 h 54"/>
                <a:gd name="T22" fmla="*/ 57 w 93"/>
                <a:gd name="T23" fmla="*/ 49 h 54"/>
                <a:gd name="T24" fmla="*/ 58 w 93"/>
                <a:gd name="T25" fmla="*/ 49 h 54"/>
                <a:gd name="T26" fmla="*/ 60 w 93"/>
                <a:gd name="T27" fmla="*/ 39 h 54"/>
                <a:gd name="T28" fmla="*/ 63 w 93"/>
                <a:gd name="T29" fmla="*/ 48 h 54"/>
                <a:gd name="T30" fmla="*/ 26 w 93"/>
                <a:gd name="T31" fmla="*/ 49 h 54"/>
                <a:gd name="T32" fmla="*/ 21 w 93"/>
                <a:gd name="T33" fmla="*/ 38 h 54"/>
                <a:gd name="T34" fmla="*/ 26 w 93"/>
                <a:gd name="T35" fmla="*/ 49 h 54"/>
                <a:gd name="T36" fmla="*/ 64 w 93"/>
                <a:gd name="T37" fmla="*/ 47 h 54"/>
                <a:gd name="T38" fmla="*/ 67 w 93"/>
                <a:gd name="T39" fmla="*/ 43 h 54"/>
                <a:gd name="T40" fmla="*/ 69 w 93"/>
                <a:gd name="T41" fmla="*/ 47 h 54"/>
                <a:gd name="T42" fmla="*/ 70 w 93"/>
                <a:gd name="T43" fmla="*/ 37 h 54"/>
                <a:gd name="T44" fmla="*/ 73 w 93"/>
                <a:gd name="T45" fmla="*/ 46 h 54"/>
                <a:gd name="T46" fmla="*/ 13 w 93"/>
                <a:gd name="T47" fmla="*/ 44 h 54"/>
                <a:gd name="T48" fmla="*/ 19 w 93"/>
                <a:gd name="T49" fmla="*/ 44 h 54"/>
                <a:gd name="T50" fmla="*/ 75 w 93"/>
                <a:gd name="T51" fmla="*/ 45 h 54"/>
                <a:gd name="T52" fmla="*/ 78 w 93"/>
                <a:gd name="T53" fmla="*/ 44 h 54"/>
                <a:gd name="T54" fmla="*/ 9 w 93"/>
                <a:gd name="T55" fmla="*/ 42 h 54"/>
                <a:gd name="T56" fmla="*/ 11 w 93"/>
                <a:gd name="T57" fmla="*/ 35 h 54"/>
                <a:gd name="T58" fmla="*/ 79 w 93"/>
                <a:gd name="T59" fmla="*/ 34 h 54"/>
                <a:gd name="T60" fmla="*/ 84 w 93"/>
                <a:gd name="T61" fmla="*/ 40 h 54"/>
                <a:gd name="T62" fmla="*/ 7 w 93"/>
                <a:gd name="T63" fmla="*/ 40 h 54"/>
                <a:gd name="T64" fmla="*/ 6 w 93"/>
                <a:gd name="T65" fmla="*/ 31 h 54"/>
                <a:gd name="T66" fmla="*/ 4 w 93"/>
                <a:gd name="T67" fmla="*/ 32 h 54"/>
                <a:gd name="T68" fmla="*/ 4 w 93"/>
                <a:gd name="T69" fmla="*/ 29 h 54"/>
                <a:gd name="T70" fmla="*/ 86 w 93"/>
                <a:gd name="T71" fmla="*/ 30 h 54"/>
                <a:gd name="T72" fmla="*/ 89 w 93"/>
                <a:gd name="T73" fmla="*/ 35 h 54"/>
                <a:gd name="T74" fmla="*/ 8 w 93"/>
                <a:gd name="T75" fmla="*/ 28 h 54"/>
                <a:gd name="T76" fmla="*/ 7 w 93"/>
                <a:gd name="T77" fmla="*/ 17 h 54"/>
                <a:gd name="T78" fmla="*/ 79 w 93"/>
                <a:gd name="T79" fmla="*/ 9 h 54"/>
                <a:gd name="T80" fmla="*/ 89 w 93"/>
                <a:gd name="T81" fmla="*/ 21 h 54"/>
                <a:gd name="T82" fmla="*/ 41 w 93"/>
                <a:gd name="T83" fmla="*/ 38 h 54"/>
                <a:gd name="T84" fmla="*/ 10 w 93"/>
                <a:gd name="T85" fmla="*/ 9 h 54"/>
                <a:gd name="T86" fmla="*/ 2 w 93"/>
                <a:gd name="T87" fmla="*/ 21 h 54"/>
                <a:gd name="T88" fmla="*/ 1 w 93"/>
                <a:gd name="T89" fmla="*/ 36 h 54"/>
                <a:gd name="T90" fmla="*/ 41 w 93"/>
                <a:gd name="T91" fmla="*/ 54 h 54"/>
                <a:gd name="T92" fmla="*/ 79 w 93"/>
                <a:gd name="T93" fmla="*/ 47 h 54"/>
                <a:gd name="T94" fmla="*/ 84 w 93"/>
                <a:gd name="T95" fmla="*/ 45 h 54"/>
                <a:gd name="T96" fmla="*/ 86 w 93"/>
                <a:gd name="T97" fmla="*/ 43 h 54"/>
                <a:gd name="T98" fmla="*/ 92 w 93"/>
                <a:gd name="T99" fmla="*/ 32 h 54"/>
                <a:gd name="T100" fmla="*/ 89 w 93"/>
                <a:gd name="T10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54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2" name="Freeform 785"/>
            <p:cNvSpPr>
              <a:spLocks noEditPoints="1"/>
            </p:cNvSpPr>
            <p:nvPr/>
          </p:nvSpPr>
          <p:spPr bwMode="auto">
            <a:xfrm>
              <a:off x="3009" y="2596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2 h 37"/>
                <a:gd name="T32" fmla="*/ 63 w 93"/>
                <a:gd name="T33" fmla="*/ 31 h 37"/>
                <a:gd name="T34" fmla="*/ 20 w 93"/>
                <a:gd name="T35" fmla="*/ 31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6 w 93"/>
                <a:gd name="T81" fmla="*/ 10 h 37"/>
                <a:gd name="T82" fmla="*/ 4 w 93"/>
                <a:gd name="T83" fmla="*/ 4 h 37"/>
                <a:gd name="T84" fmla="*/ 1 w 93"/>
                <a:gd name="T85" fmla="*/ 4 h 37"/>
                <a:gd name="T86" fmla="*/ 0 w 93"/>
                <a:gd name="T87" fmla="*/ 10 h 37"/>
                <a:gd name="T88" fmla="*/ 5 w 93"/>
                <a:gd name="T89" fmla="*/ 26 h 37"/>
                <a:gd name="T90" fmla="*/ 79 w 93"/>
                <a:gd name="T91" fmla="*/ 30 h 37"/>
                <a:gd name="T92" fmla="*/ 80 w 93"/>
                <a:gd name="T93" fmla="*/ 30 h 37"/>
                <a:gd name="T94" fmla="*/ 86 w 93"/>
                <a:gd name="T95" fmla="*/ 26 h 37"/>
                <a:gd name="T96" fmla="*/ 93 w 93"/>
                <a:gd name="T97" fmla="*/ 17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3" name="Freeform 786"/>
            <p:cNvSpPr>
              <a:spLocks noEditPoints="1"/>
            </p:cNvSpPr>
            <p:nvPr/>
          </p:nvSpPr>
          <p:spPr bwMode="auto">
            <a:xfrm>
              <a:off x="3009" y="2648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4" name="Freeform 787"/>
            <p:cNvSpPr>
              <a:spLocks noEditPoints="1"/>
            </p:cNvSpPr>
            <p:nvPr/>
          </p:nvSpPr>
          <p:spPr bwMode="auto">
            <a:xfrm>
              <a:off x="3009" y="2700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5" name="Freeform 788"/>
            <p:cNvSpPr>
              <a:spLocks noEditPoints="1"/>
            </p:cNvSpPr>
            <p:nvPr/>
          </p:nvSpPr>
          <p:spPr bwMode="auto">
            <a:xfrm>
              <a:off x="3009" y="2752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89 w 93"/>
                <a:gd name="T79" fmla="*/ 6 h 37"/>
                <a:gd name="T80" fmla="*/ 32 w 93"/>
                <a:gd name="T81" fmla="*/ 19 h 37"/>
                <a:gd name="T82" fmla="*/ 4 w 93"/>
                <a:gd name="T83" fmla="*/ 5 h 37"/>
                <a:gd name="T84" fmla="*/ 2 w 93"/>
                <a:gd name="T85" fmla="*/ 3 h 37"/>
                <a:gd name="T86" fmla="*/ 1 w 93"/>
                <a:gd name="T87" fmla="*/ 8 h 37"/>
                <a:gd name="T88" fmla="*/ 2 w 93"/>
                <a:gd name="T89" fmla="*/ 20 h 37"/>
                <a:gd name="T90" fmla="*/ 70 w 93"/>
                <a:gd name="T91" fmla="*/ 33 h 37"/>
                <a:gd name="T92" fmla="*/ 80 w 93"/>
                <a:gd name="T93" fmla="*/ 29 h 37"/>
                <a:gd name="T94" fmla="*/ 86 w 93"/>
                <a:gd name="T95" fmla="*/ 26 h 37"/>
                <a:gd name="T96" fmla="*/ 92 w 93"/>
                <a:gd name="T97" fmla="*/ 18 h 37"/>
                <a:gd name="T98" fmla="*/ 93 w 93"/>
                <a:gd name="T9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6" name="Freeform 789"/>
            <p:cNvSpPr>
              <a:spLocks noEditPoints="1"/>
            </p:cNvSpPr>
            <p:nvPr/>
          </p:nvSpPr>
          <p:spPr bwMode="auto">
            <a:xfrm>
              <a:off x="3343" y="896"/>
              <a:ext cx="258" cy="223"/>
            </a:xfrm>
            <a:custGeom>
              <a:avLst/>
              <a:gdLst>
                <a:gd name="T0" fmla="*/ 77 w 109"/>
                <a:gd name="T1" fmla="*/ 90 h 94"/>
                <a:gd name="T2" fmla="*/ 60 w 109"/>
                <a:gd name="T3" fmla="*/ 73 h 94"/>
                <a:gd name="T4" fmla="*/ 63 w 109"/>
                <a:gd name="T5" fmla="*/ 70 h 94"/>
                <a:gd name="T6" fmla="*/ 72 w 109"/>
                <a:gd name="T7" fmla="*/ 64 h 94"/>
                <a:gd name="T8" fmla="*/ 77 w 109"/>
                <a:gd name="T9" fmla="*/ 90 h 94"/>
                <a:gd name="T10" fmla="*/ 79 w 109"/>
                <a:gd name="T11" fmla="*/ 84 h 94"/>
                <a:gd name="T12" fmla="*/ 75 w 109"/>
                <a:gd name="T13" fmla="*/ 63 h 94"/>
                <a:gd name="T14" fmla="*/ 75 w 109"/>
                <a:gd name="T15" fmla="*/ 62 h 94"/>
                <a:gd name="T16" fmla="*/ 75 w 109"/>
                <a:gd name="T17" fmla="*/ 61 h 94"/>
                <a:gd name="T18" fmla="*/ 19 w 109"/>
                <a:gd name="T19" fmla="*/ 13 h 94"/>
                <a:gd name="T20" fmla="*/ 55 w 109"/>
                <a:gd name="T21" fmla="*/ 37 h 94"/>
                <a:gd name="T22" fmla="*/ 83 w 109"/>
                <a:gd name="T23" fmla="*/ 56 h 94"/>
                <a:gd name="T24" fmla="*/ 79 w 109"/>
                <a:gd name="T25" fmla="*/ 84 h 94"/>
                <a:gd name="T26" fmla="*/ 43 w 109"/>
                <a:gd name="T27" fmla="*/ 81 h 94"/>
                <a:gd name="T28" fmla="*/ 33 w 109"/>
                <a:gd name="T29" fmla="*/ 64 h 94"/>
                <a:gd name="T30" fmla="*/ 13 w 109"/>
                <a:gd name="T31" fmla="*/ 24 h 94"/>
                <a:gd name="T32" fmla="*/ 5 w 109"/>
                <a:gd name="T33" fmla="*/ 9 h 94"/>
                <a:gd name="T34" fmla="*/ 4 w 109"/>
                <a:gd name="T35" fmla="*/ 5 h 94"/>
                <a:gd name="T36" fmla="*/ 71 w 109"/>
                <a:gd name="T37" fmla="*/ 61 h 94"/>
                <a:gd name="T38" fmla="*/ 57 w 109"/>
                <a:gd name="T39" fmla="*/ 72 h 94"/>
                <a:gd name="T40" fmla="*/ 50 w 109"/>
                <a:gd name="T41" fmla="*/ 78 h 94"/>
                <a:gd name="T42" fmla="*/ 43 w 109"/>
                <a:gd name="T43" fmla="*/ 81 h 94"/>
                <a:gd name="T44" fmla="*/ 85 w 109"/>
                <a:gd name="T45" fmla="*/ 54 h 94"/>
                <a:gd name="T46" fmla="*/ 56 w 109"/>
                <a:gd name="T47" fmla="*/ 35 h 94"/>
                <a:gd name="T48" fmla="*/ 10 w 109"/>
                <a:gd name="T49" fmla="*/ 4 h 94"/>
                <a:gd name="T50" fmla="*/ 35 w 109"/>
                <a:gd name="T51" fmla="*/ 13 h 94"/>
                <a:gd name="T52" fmla="*/ 105 w 109"/>
                <a:gd name="T53" fmla="*/ 42 h 94"/>
                <a:gd name="T54" fmla="*/ 85 w 109"/>
                <a:gd name="T55" fmla="*/ 54 h 94"/>
                <a:gd name="T56" fmla="*/ 2 w 109"/>
                <a:gd name="T57" fmla="*/ 0 h 94"/>
                <a:gd name="T58" fmla="*/ 1 w 109"/>
                <a:gd name="T59" fmla="*/ 1 h 94"/>
                <a:gd name="T60" fmla="*/ 1 w 109"/>
                <a:gd name="T61" fmla="*/ 1 h 94"/>
                <a:gd name="T62" fmla="*/ 0 w 109"/>
                <a:gd name="T63" fmla="*/ 1 h 94"/>
                <a:gd name="T64" fmla="*/ 0 w 109"/>
                <a:gd name="T65" fmla="*/ 1 h 94"/>
                <a:gd name="T66" fmla="*/ 0 w 109"/>
                <a:gd name="T67" fmla="*/ 1 h 94"/>
                <a:gd name="T68" fmla="*/ 0 w 109"/>
                <a:gd name="T69" fmla="*/ 1 h 94"/>
                <a:gd name="T70" fmla="*/ 0 w 109"/>
                <a:gd name="T71" fmla="*/ 1 h 94"/>
                <a:gd name="T72" fmla="*/ 0 w 109"/>
                <a:gd name="T73" fmla="*/ 2 h 94"/>
                <a:gd name="T74" fmla="*/ 0 w 109"/>
                <a:gd name="T75" fmla="*/ 2 h 94"/>
                <a:gd name="T76" fmla="*/ 0 w 109"/>
                <a:gd name="T77" fmla="*/ 3 h 94"/>
                <a:gd name="T78" fmla="*/ 0 w 109"/>
                <a:gd name="T79" fmla="*/ 4 h 94"/>
                <a:gd name="T80" fmla="*/ 19 w 109"/>
                <a:gd name="T81" fmla="*/ 43 h 94"/>
                <a:gd name="T82" fmla="*/ 42 w 109"/>
                <a:gd name="T83" fmla="*/ 83 h 94"/>
                <a:gd name="T84" fmla="*/ 43 w 109"/>
                <a:gd name="T85" fmla="*/ 84 h 94"/>
                <a:gd name="T86" fmla="*/ 43 w 109"/>
                <a:gd name="T87" fmla="*/ 84 h 94"/>
                <a:gd name="T88" fmla="*/ 52 w 109"/>
                <a:gd name="T89" fmla="*/ 80 h 94"/>
                <a:gd name="T90" fmla="*/ 58 w 109"/>
                <a:gd name="T91" fmla="*/ 75 h 94"/>
                <a:gd name="T92" fmla="*/ 77 w 109"/>
                <a:gd name="T93" fmla="*/ 94 h 94"/>
                <a:gd name="T94" fmla="*/ 78 w 109"/>
                <a:gd name="T95" fmla="*/ 94 h 94"/>
                <a:gd name="T96" fmla="*/ 78 w 109"/>
                <a:gd name="T97" fmla="*/ 94 h 94"/>
                <a:gd name="T98" fmla="*/ 79 w 109"/>
                <a:gd name="T99" fmla="*/ 94 h 94"/>
                <a:gd name="T100" fmla="*/ 79 w 109"/>
                <a:gd name="T101" fmla="*/ 94 h 94"/>
                <a:gd name="T102" fmla="*/ 80 w 109"/>
                <a:gd name="T103" fmla="*/ 93 h 94"/>
                <a:gd name="T104" fmla="*/ 86 w 109"/>
                <a:gd name="T105" fmla="*/ 56 h 94"/>
                <a:gd name="T106" fmla="*/ 109 w 109"/>
                <a:gd name="T107" fmla="*/ 43 h 94"/>
                <a:gd name="T108" fmla="*/ 109 w 109"/>
                <a:gd name="T109" fmla="*/ 42 h 94"/>
                <a:gd name="T110" fmla="*/ 109 w 109"/>
                <a:gd name="T111" fmla="*/ 41 h 94"/>
                <a:gd name="T112" fmla="*/ 36 w 109"/>
                <a:gd name="T113" fmla="*/ 11 h 94"/>
                <a:gd name="T114" fmla="*/ 3 w 109"/>
                <a:gd name="T115" fmla="*/ 0 h 94"/>
                <a:gd name="T116" fmla="*/ 2 w 109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" h="94">
                  <a:moveTo>
                    <a:pt x="77" y="90"/>
                  </a:moveTo>
                  <a:cubicBezTo>
                    <a:pt x="71" y="84"/>
                    <a:pt x="66" y="79"/>
                    <a:pt x="60" y="73"/>
                  </a:cubicBezTo>
                  <a:cubicBezTo>
                    <a:pt x="61" y="72"/>
                    <a:pt x="62" y="71"/>
                    <a:pt x="63" y="70"/>
                  </a:cubicBezTo>
                  <a:cubicBezTo>
                    <a:pt x="66" y="67"/>
                    <a:pt x="69" y="65"/>
                    <a:pt x="72" y="64"/>
                  </a:cubicBezTo>
                  <a:cubicBezTo>
                    <a:pt x="74" y="70"/>
                    <a:pt x="75" y="78"/>
                    <a:pt x="77" y="90"/>
                  </a:cubicBezTo>
                  <a:moveTo>
                    <a:pt x="79" y="84"/>
                  </a:moveTo>
                  <a:cubicBezTo>
                    <a:pt x="77" y="75"/>
                    <a:pt x="76" y="68"/>
                    <a:pt x="75" y="63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1"/>
                    <a:pt x="75" y="61"/>
                  </a:cubicBezTo>
                  <a:cubicBezTo>
                    <a:pt x="53" y="42"/>
                    <a:pt x="39" y="29"/>
                    <a:pt x="19" y="13"/>
                  </a:cubicBezTo>
                  <a:cubicBezTo>
                    <a:pt x="30" y="21"/>
                    <a:pt x="39" y="28"/>
                    <a:pt x="55" y="37"/>
                  </a:cubicBezTo>
                  <a:cubicBezTo>
                    <a:pt x="64" y="43"/>
                    <a:pt x="75" y="49"/>
                    <a:pt x="83" y="56"/>
                  </a:cubicBezTo>
                  <a:cubicBezTo>
                    <a:pt x="82" y="65"/>
                    <a:pt x="80" y="75"/>
                    <a:pt x="79" y="84"/>
                  </a:cubicBezTo>
                  <a:moveTo>
                    <a:pt x="43" y="81"/>
                  </a:moveTo>
                  <a:cubicBezTo>
                    <a:pt x="41" y="78"/>
                    <a:pt x="37" y="71"/>
                    <a:pt x="33" y="64"/>
                  </a:cubicBezTo>
                  <a:cubicBezTo>
                    <a:pt x="27" y="52"/>
                    <a:pt x="19" y="37"/>
                    <a:pt x="13" y="24"/>
                  </a:cubicBezTo>
                  <a:cubicBezTo>
                    <a:pt x="10" y="18"/>
                    <a:pt x="7" y="13"/>
                    <a:pt x="5" y="9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30" y="24"/>
                    <a:pt x="46" y="39"/>
                    <a:pt x="71" y="61"/>
                  </a:cubicBezTo>
                  <a:cubicBezTo>
                    <a:pt x="66" y="63"/>
                    <a:pt x="61" y="67"/>
                    <a:pt x="57" y="72"/>
                  </a:cubicBezTo>
                  <a:cubicBezTo>
                    <a:pt x="55" y="74"/>
                    <a:pt x="53" y="76"/>
                    <a:pt x="50" y="78"/>
                  </a:cubicBezTo>
                  <a:cubicBezTo>
                    <a:pt x="48" y="80"/>
                    <a:pt x="46" y="81"/>
                    <a:pt x="43" y="81"/>
                  </a:cubicBezTo>
                  <a:moveTo>
                    <a:pt x="85" y="54"/>
                  </a:moveTo>
                  <a:cubicBezTo>
                    <a:pt x="76" y="47"/>
                    <a:pt x="66" y="40"/>
                    <a:pt x="56" y="35"/>
                  </a:cubicBezTo>
                  <a:cubicBezTo>
                    <a:pt x="36" y="23"/>
                    <a:pt x="27" y="14"/>
                    <a:pt x="10" y="4"/>
                  </a:cubicBezTo>
                  <a:cubicBezTo>
                    <a:pt x="20" y="7"/>
                    <a:pt x="23" y="8"/>
                    <a:pt x="35" y="13"/>
                  </a:cubicBezTo>
                  <a:cubicBezTo>
                    <a:pt x="59" y="23"/>
                    <a:pt x="84" y="33"/>
                    <a:pt x="105" y="42"/>
                  </a:cubicBezTo>
                  <a:cubicBezTo>
                    <a:pt x="98" y="46"/>
                    <a:pt x="92" y="49"/>
                    <a:pt x="85" y="54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9"/>
                    <a:pt x="11" y="26"/>
                    <a:pt x="19" y="43"/>
                  </a:cubicBezTo>
                  <a:cubicBezTo>
                    <a:pt x="28" y="60"/>
                    <a:pt x="37" y="77"/>
                    <a:pt x="42" y="83"/>
                  </a:cubicBezTo>
                  <a:cubicBezTo>
                    <a:pt x="42" y="84"/>
                    <a:pt x="42" y="84"/>
                    <a:pt x="43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6" y="84"/>
                    <a:pt x="49" y="82"/>
                    <a:pt x="52" y="80"/>
                  </a:cubicBezTo>
                  <a:cubicBezTo>
                    <a:pt x="54" y="79"/>
                    <a:pt x="56" y="77"/>
                    <a:pt x="58" y="75"/>
                  </a:cubicBezTo>
                  <a:cubicBezTo>
                    <a:pt x="64" y="81"/>
                    <a:pt x="69" y="86"/>
                    <a:pt x="77" y="94"/>
                  </a:cubicBezTo>
                  <a:cubicBezTo>
                    <a:pt x="77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4"/>
                    <a:pt x="80" y="94"/>
                    <a:pt x="80" y="93"/>
                  </a:cubicBezTo>
                  <a:cubicBezTo>
                    <a:pt x="82" y="81"/>
                    <a:pt x="84" y="69"/>
                    <a:pt x="86" y="56"/>
                  </a:cubicBezTo>
                  <a:cubicBezTo>
                    <a:pt x="94" y="50"/>
                    <a:pt x="100" y="48"/>
                    <a:pt x="109" y="43"/>
                  </a:cubicBezTo>
                  <a:cubicBezTo>
                    <a:pt x="109" y="43"/>
                    <a:pt x="109" y="43"/>
                    <a:pt x="109" y="42"/>
                  </a:cubicBezTo>
                  <a:cubicBezTo>
                    <a:pt x="109" y="42"/>
                    <a:pt x="109" y="41"/>
                    <a:pt x="109" y="41"/>
                  </a:cubicBezTo>
                  <a:cubicBezTo>
                    <a:pt x="87" y="32"/>
                    <a:pt x="61" y="21"/>
                    <a:pt x="36" y="11"/>
                  </a:cubicBezTo>
                  <a:cubicBezTo>
                    <a:pt x="21" y="5"/>
                    <a:pt x="20" y="4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7" name="Freeform 790"/>
            <p:cNvSpPr>
              <a:spLocks noEditPoints="1"/>
            </p:cNvSpPr>
            <p:nvPr/>
          </p:nvSpPr>
          <p:spPr bwMode="auto">
            <a:xfrm>
              <a:off x="3080" y="733"/>
              <a:ext cx="263" cy="225"/>
            </a:xfrm>
            <a:custGeom>
              <a:avLst/>
              <a:gdLst>
                <a:gd name="T0" fmla="*/ 78 w 111"/>
                <a:gd name="T1" fmla="*/ 89 h 95"/>
                <a:gd name="T2" fmla="*/ 62 w 111"/>
                <a:gd name="T3" fmla="*/ 74 h 95"/>
                <a:gd name="T4" fmla="*/ 64 w 111"/>
                <a:gd name="T5" fmla="*/ 71 h 95"/>
                <a:gd name="T6" fmla="*/ 73 w 111"/>
                <a:gd name="T7" fmla="*/ 65 h 95"/>
                <a:gd name="T8" fmla="*/ 78 w 111"/>
                <a:gd name="T9" fmla="*/ 89 h 95"/>
                <a:gd name="T10" fmla="*/ 80 w 111"/>
                <a:gd name="T11" fmla="*/ 82 h 95"/>
                <a:gd name="T12" fmla="*/ 76 w 111"/>
                <a:gd name="T13" fmla="*/ 64 h 95"/>
                <a:gd name="T14" fmla="*/ 77 w 111"/>
                <a:gd name="T15" fmla="*/ 63 h 95"/>
                <a:gd name="T16" fmla="*/ 76 w 111"/>
                <a:gd name="T17" fmla="*/ 61 h 95"/>
                <a:gd name="T18" fmla="*/ 31 w 111"/>
                <a:gd name="T19" fmla="*/ 22 h 95"/>
                <a:gd name="T20" fmla="*/ 56 w 111"/>
                <a:gd name="T21" fmla="*/ 38 h 95"/>
                <a:gd name="T22" fmla="*/ 84 w 111"/>
                <a:gd name="T23" fmla="*/ 57 h 95"/>
                <a:gd name="T24" fmla="*/ 80 w 111"/>
                <a:gd name="T25" fmla="*/ 82 h 95"/>
                <a:gd name="T26" fmla="*/ 45 w 111"/>
                <a:gd name="T27" fmla="*/ 81 h 95"/>
                <a:gd name="T28" fmla="*/ 35 w 111"/>
                <a:gd name="T29" fmla="*/ 64 h 95"/>
                <a:gd name="T30" fmla="*/ 14 w 111"/>
                <a:gd name="T31" fmla="*/ 25 h 95"/>
                <a:gd name="T32" fmla="*/ 7 w 111"/>
                <a:gd name="T33" fmla="*/ 9 h 95"/>
                <a:gd name="T34" fmla="*/ 6 w 111"/>
                <a:gd name="T35" fmla="*/ 7 h 95"/>
                <a:gd name="T36" fmla="*/ 71 w 111"/>
                <a:gd name="T37" fmla="*/ 62 h 95"/>
                <a:gd name="T38" fmla="*/ 66 w 111"/>
                <a:gd name="T39" fmla="*/ 65 h 95"/>
                <a:gd name="T40" fmla="*/ 55 w 111"/>
                <a:gd name="T41" fmla="*/ 75 h 95"/>
                <a:gd name="T42" fmla="*/ 45 w 111"/>
                <a:gd name="T43" fmla="*/ 81 h 95"/>
                <a:gd name="T44" fmla="*/ 86 w 111"/>
                <a:gd name="T45" fmla="*/ 54 h 95"/>
                <a:gd name="T46" fmla="*/ 58 w 111"/>
                <a:gd name="T47" fmla="*/ 35 h 95"/>
                <a:gd name="T48" fmla="*/ 31 w 111"/>
                <a:gd name="T49" fmla="*/ 17 h 95"/>
                <a:gd name="T50" fmla="*/ 14 w 111"/>
                <a:gd name="T51" fmla="*/ 6 h 95"/>
                <a:gd name="T52" fmla="*/ 20 w 111"/>
                <a:gd name="T53" fmla="*/ 8 h 95"/>
                <a:gd name="T54" fmla="*/ 36 w 111"/>
                <a:gd name="T55" fmla="*/ 14 h 95"/>
                <a:gd name="T56" fmla="*/ 105 w 111"/>
                <a:gd name="T57" fmla="*/ 43 h 95"/>
                <a:gd name="T58" fmla="*/ 86 w 111"/>
                <a:gd name="T59" fmla="*/ 54 h 95"/>
                <a:gd name="T60" fmla="*/ 4 w 111"/>
                <a:gd name="T61" fmla="*/ 0 h 95"/>
                <a:gd name="T62" fmla="*/ 2 w 111"/>
                <a:gd name="T63" fmla="*/ 1 h 95"/>
                <a:gd name="T64" fmla="*/ 1 w 111"/>
                <a:gd name="T65" fmla="*/ 1 h 95"/>
                <a:gd name="T66" fmla="*/ 1 w 111"/>
                <a:gd name="T67" fmla="*/ 1 h 95"/>
                <a:gd name="T68" fmla="*/ 1 w 111"/>
                <a:gd name="T69" fmla="*/ 1 h 95"/>
                <a:gd name="T70" fmla="*/ 1 w 111"/>
                <a:gd name="T71" fmla="*/ 1 h 95"/>
                <a:gd name="T72" fmla="*/ 1 w 111"/>
                <a:gd name="T73" fmla="*/ 1 h 95"/>
                <a:gd name="T74" fmla="*/ 0 w 111"/>
                <a:gd name="T75" fmla="*/ 2 h 95"/>
                <a:gd name="T76" fmla="*/ 0 w 111"/>
                <a:gd name="T77" fmla="*/ 3 h 95"/>
                <a:gd name="T78" fmla="*/ 0 w 111"/>
                <a:gd name="T79" fmla="*/ 3 h 95"/>
                <a:gd name="T80" fmla="*/ 1 w 111"/>
                <a:gd name="T81" fmla="*/ 5 h 95"/>
                <a:gd name="T82" fmla="*/ 20 w 111"/>
                <a:gd name="T83" fmla="*/ 44 h 95"/>
                <a:gd name="T84" fmla="*/ 33 w 111"/>
                <a:gd name="T85" fmla="*/ 68 h 95"/>
                <a:gd name="T86" fmla="*/ 42 w 111"/>
                <a:gd name="T87" fmla="*/ 84 h 95"/>
                <a:gd name="T88" fmla="*/ 44 w 111"/>
                <a:gd name="T89" fmla="*/ 85 h 95"/>
                <a:gd name="T90" fmla="*/ 44 w 111"/>
                <a:gd name="T91" fmla="*/ 85 h 95"/>
                <a:gd name="T92" fmla="*/ 53 w 111"/>
                <a:gd name="T93" fmla="*/ 81 h 95"/>
                <a:gd name="T94" fmla="*/ 59 w 111"/>
                <a:gd name="T95" fmla="*/ 76 h 95"/>
                <a:gd name="T96" fmla="*/ 78 w 111"/>
                <a:gd name="T97" fmla="*/ 94 h 95"/>
                <a:gd name="T98" fmla="*/ 79 w 111"/>
                <a:gd name="T99" fmla="*/ 95 h 95"/>
                <a:gd name="T100" fmla="*/ 80 w 111"/>
                <a:gd name="T101" fmla="*/ 95 h 95"/>
                <a:gd name="T102" fmla="*/ 80 w 111"/>
                <a:gd name="T103" fmla="*/ 95 h 95"/>
                <a:gd name="T104" fmla="*/ 82 w 111"/>
                <a:gd name="T105" fmla="*/ 94 h 95"/>
                <a:gd name="T106" fmla="*/ 88 w 111"/>
                <a:gd name="T107" fmla="*/ 57 h 95"/>
                <a:gd name="T108" fmla="*/ 110 w 111"/>
                <a:gd name="T109" fmla="*/ 44 h 95"/>
                <a:gd name="T110" fmla="*/ 111 w 111"/>
                <a:gd name="T111" fmla="*/ 43 h 95"/>
                <a:gd name="T112" fmla="*/ 110 w 111"/>
                <a:gd name="T113" fmla="*/ 41 h 95"/>
                <a:gd name="T114" fmla="*/ 37 w 111"/>
                <a:gd name="T115" fmla="*/ 11 h 95"/>
                <a:gd name="T116" fmla="*/ 22 w 111"/>
                <a:gd name="T117" fmla="*/ 5 h 95"/>
                <a:gd name="T118" fmla="*/ 4 w 111"/>
                <a:gd name="T119" fmla="*/ 0 h 95"/>
                <a:gd name="T120" fmla="*/ 4 w 111"/>
                <a:gd name="T1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" h="95">
                  <a:moveTo>
                    <a:pt x="78" y="89"/>
                  </a:moveTo>
                  <a:cubicBezTo>
                    <a:pt x="72" y="84"/>
                    <a:pt x="67" y="79"/>
                    <a:pt x="62" y="74"/>
                  </a:cubicBezTo>
                  <a:cubicBezTo>
                    <a:pt x="62" y="73"/>
                    <a:pt x="63" y="72"/>
                    <a:pt x="64" y="71"/>
                  </a:cubicBezTo>
                  <a:cubicBezTo>
                    <a:pt x="67" y="68"/>
                    <a:pt x="70" y="66"/>
                    <a:pt x="73" y="65"/>
                  </a:cubicBezTo>
                  <a:cubicBezTo>
                    <a:pt x="74" y="71"/>
                    <a:pt x="76" y="78"/>
                    <a:pt x="78" y="89"/>
                  </a:cubicBezTo>
                  <a:moveTo>
                    <a:pt x="80" y="82"/>
                  </a:moveTo>
                  <a:cubicBezTo>
                    <a:pt x="79" y="74"/>
                    <a:pt x="78" y="69"/>
                    <a:pt x="76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2"/>
                    <a:pt x="77" y="61"/>
                    <a:pt x="76" y="61"/>
                  </a:cubicBezTo>
                  <a:cubicBezTo>
                    <a:pt x="59" y="46"/>
                    <a:pt x="46" y="34"/>
                    <a:pt x="31" y="22"/>
                  </a:cubicBezTo>
                  <a:cubicBezTo>
                    <a:pt x="38" y="27"/>
                    <a:pt x="46" y="32"/>
                    <a:pt x="56" y="38"/>
                  </a:cubicBezTo>
                  <a:cubicBezTo>
                    <a:pt x="65" y="44"/>
                    <a:pt x="76" y="50"/>
                    <a:pt x="84" y="57"/>
                  </a:cubicBezTo>
                  <a:cubicBezTo>
                    <a:pt x="83" y="65"/>
                    <a:pt x="81" y="74"/>
                    <a:pt x="80" y="82"/>
                  </a:cubicBezTo>
                  <a:moveTo>
                    <a:pt x="45" y="81"/>
                  </a:moveTo>
                  <a:cubicBezTo>
                    <a:pt x="42" y="78"/>
                    <a:pt x="39" y="72"/>
                    <a:pt x="35" y="64"/>
                  </a:cubicBezTo>
                  <a:cubicBezTo>
                    <a:pt x="28" y="52"/>
                    <a:pt x="21" y="37"/>
                    <a:pt x="14" y="25"/>
                  </a:cubicBezTo>
                  <a:cubicBezTo>
                    <a:pt x="11" y="18"/>
                    <a:pt x="9" y="13"/>
                    <a:pt x="7" y="9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31" y="25"/>
                    <a:pt x="47" y="40"/>
                    <a:pt x="71" y="62"/>
                  </a:cubicBezTo>
                  <a:cubicBezTo>
                    <a:pt x="69" y="62"/>
                    <a:pt x="67" y="63"/>
                    <a:pt x="66" y="65"/>
                  </a:cubicBezTo>
                  <a:cubicBezTo>
                    <a:pt x="62" y="68"/>
                    <a:pt x="58" y="72"/>
                    <a:pt x="55" y="75"/>
                  </a:cubicBezTo>
                  <a:cubicBezTo>
                    <a:pt x="51" y="79"/>
                    <a:pt x="48" y="81"/>
                    <a:pt x="45" y="81"/>
                  </a:cubicBezTo>
                  <a:moveTo>
                    <a:pt x="86" y="54"/>
                  </a:moveTo>
                  <a:cubicBezTo>
                    <a:pt x="77" y="47"/>
                    <a:pt x="67" y="40"/>
                    <a:pt x="58" y="35"/>
                  </a:cubicBezTo>
                  <a:cubicBezTo>
                    <a:pt x="46" y="28"/>
                    <a:pt x="38" y="22"/>
                    <a:pt x="31" y="17"/>
                  </a:cubicBezTo>
                  <a:cubicBezTo>
                    <a:pt x="25" y="13"/>
                    <a:pt x="20" y="10"/>
                    <a:pt x="14" y="6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4" y="10"/>
                    <a:pt x="29" y="11"/>
                    <a:pt x="36" y="14"/>
                  </a:cubicBezTo>
                  <a:cubicBezTo>
                    <a:pt x="59" y="23"/>
                    <a:pt x="84" y="34"/>
                    <a:pt x="105" y="43"/>
                  </a:cubicBezTo>
                  <a:cubicBezTo>
                    <a:pt x="98" y="46"/>
                    <a:pt x="93" y="49"/>
                    <a:pt x="86" y="54"/>
                  </a:cubicBezTo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3" y="10"/>
                    <a:pt x="11" y="27"/>
                    <a:pt x="20" y="44"/>
                  </a:cubicBezTo>
                  <a:cubicBezTo>
                    <a:pt x="24" y="52"/>
                    <a:pt x="29" y="61"/>
                    <a:pt x="33" y="68"/>
                  </a:cubicBezTo>
                  <a:cubicBezTo>
                    <a:pt x="37" y="75"/>
                    <a:pt x="40" y="81"/>
                    <a:pt x="42" y="84"/>
                  </a:cubicBezTo>
                  <a:cubicBezTo>
                    <a:pt x="43" y="85"/>
                    <a:pt x="43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7" y="85"/>
                    <a:pt x="51" y="83"/>
                    <a:pt x="53" y="81"/>
                  </a:cubicBezTo>
                  <a:cubicBezTo>
                    <a:pt x="55" y="80"/>
                    <a:pt x="57" y="78"/>
                    <a:pt x="59" y="76"/>
                  </a:cubicBezTo>
                  <a:cubicBezTo>
                    <a:pt x="65" y="82"/>
                    <a:pt x="70" y="87"/>
                    <a:pt x="78" y="94"/>
                  </a:cubicBezTo>
                  <a:cubicBezTo>
                    <a:pt x="78" y="95"/>
                    <a:pt x="79" y="95"/>
                    <a:pt x="79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1" y="95"/>
                    <a:pt x="82" y="95"/>
                    <a:pt x="82" y="94"/>
                  </a:cubicBezTo>
                  <a:cubicBezTo>
                    <a:pt x="84" y="82"/>
                    <a:pt x="86" y="69"/>
                    <a:pt x="88" y="57"/>
                  </a:cubicBezTo>
                  <a:cubicBezTo>
                    <a:pt x="95" y="51"/>
                    <a:pt x="101" y="49"/>
                    <a:pt x="110" y="44"/>
                  </a:cubicBezTo>
                  <a:cubicBezTo>
                    <a:pt x="111" y="44"/>
                    <a:pt x="111" y="44"/>
                    <a:pt x="111" y="43"/>
                  </a:cubicBezTo>
                  <a:cubicBezTo>
                    <a:pt x="111" y="42"/>
                    <a:pt x="111" y="41"/>
                    <a:pt x="110" y="41"/>
                  </a:cubicBezTo>
                  <a:cubicBezTo>
                    <a:pt x="89" y="32"/>
                    <a:pt x="62" y="21"/>
                    <a:pt x="37" y="11"/>
                  </a:cubicBezTo>
                  <a:cubicBezTo>
                    <a:pt x="30" y="8"/>
                    <a:pt x="26" y="6"/>
                    <a:pt x="22" y="5"/>
                  </a:cubicBezTo>
                  <a:cubicBezTo>
                    <a:pt x="17" y="3"/>
                    <a:pt x="13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8" name="Freeform 791"/>
            <p:cNvSpPr>
              <a:spLocks noEditPoints="1"/>
            </p:cNvSpPr>
            <p:nvPr/>
          </p:nvSpPr>
          <p:spPr bwMode="auto">
            <a:xfrm>
              <a:off x="4941" y="2542"/>
              <a:ext cx="362" cy="344"/>
            </a:xfrm>
            <a:custGeom>
              <a:avLst/>
              <a:gdLst>
                <a:gd name="T0" fmla="*/ 43 w 153"/>
                <a:gd name="T1" fmla="*/ 141 h 145"/>
                <a:gd name="T2" fmla="*/ 13 w 153"/>
                <a:gd name="T3" fmla="*/ 127 h 145"/>
                <a:gd name="T4" fmla="*/ 85 w 153"/>
                <a:gd name="T5" fmla="*/ 135 h 145"/>
                <a:gd name="T6" fmla="*/ 93 w 153"/>
                <a:gd name="T7" fmla="*/ 134 h 145"/>
                <a:gd name="T8" fmla="*/ 101 w 153"/>
                <a:gd name="T9" fmla="*/ 114 h 145"/>
                <a:gd name="T10" fmla="*/ 106 w 153"/>
                <a:gd name="T11" fmla="*/ 74 h 145"/>
                <a:gd name="T12" fmla="*/ 108 w 153"/>
                <a:gd name="T13" fmla="*/ 53 h 145"/>
                <a:gd name="T14" fmla="*/ 126 w 153"/>
                <a:gd name="T15" fmla="*/ 42 h 145"/>
                <a:gd name="T16" fmla="*/ 137 w 153"/>
                <a:gd name="T17" fmla="*/ 49 h 145"/>
                <a:gd name="T18" fmla="*/ 118 w 153"/>
                <a:gd name="T19" fmla="*/ 78 h 145"/>
                <a:gd name="T20" fmla="*/ 107 w 153"/>
                <a:gd name="T21" fmla="*/ 41 h 145"/>
                <a:gd name="T22" fmla="*/ 124 w 153"/>
                <a:gd name="T23" fmla="*/ 29 h 145"/>
                <a:gd name="T24" fmla="*/ 137 w 153"/>
                <a:gd name="T25" fmla="*/ 32 h 145"/>
                <a:gd name="T26" fmla="*/ 140 w 153"/>
                <a:gd name="T27" fmla="*/ 83 h 145"/>
                <a:gd name="T28" fmla="*/ 106 w 153"/>
                <a:gd name="T29" fmla="*/ 89 h 145"/>
                <a:gd name="T30" fmla="*/ 118 w 153"/>
                <a:gd name="T31" fmla="*/ 82 h 145"/>
                <a:gd name="T32" fmla="*/ 140 w 153"/>
                <a:gd name="T33" fmla="*/ 47 h 145"/>
                <a:gd name="T34" fmla="*/ 126 w 153"/>
                <a:gd name="T35" fmla="*/ 39 h 145"/>
                <a:gd name="T36" fmla="*/ 126 w 153"/>
                <a:gd name="T37" fmla="*/ 39 h 145"/>
                <a:gd name="T38" fmla="*/ 125 w 153"/>
                <a:gd name="T39" fmla="*/ 39 h 145"/>
                <a:gd name="T40" fmla="*/ 107 w 153"/>
                <a:gd name="T41" fmla="*/ 48 h 145"/>
                <a:gd name="T42" fmla="*/ 86 w 153"/>
                <a:gd name="T43" fmla="*/ 45 h 145"/>
                <a:gd name="T44" fmla="*/ 104 w 153"/>
                <a:gd name="T45" fmla="*/ 28 h 145"/>
                <a:gd name="T46" fmla="*/ 86 w 153"/>
                <a:gd name="T47" fmla="*/ 56 h 145"/>
                <a:gd name="T48" fmla="*/ 90 w 153"/>
                <a:gd name="T49" fmla="*/ 52 h 145"/>
                <a:gd name="T50" fmla="*/ 102 w 153"/>
                <a:gd name="T51" fmla="*/ 60 h 145"/>
                <a:gd name="T52" fmla="*/ 89 w 153"/>
                <a:gd name="T53" fmla="*/ 80 h 145"/>
                <a:gd name="T54" fmla="*/ 102 w 153"/>
                <a:gd name="T55" fmla="*/ 74 h 145"/>
                <a:gd name="T56" fmla="*/ 87 w 153"/>
                <a:gd name="T57" fmla="*/ 92 h 145"/>
                <a:gd name="T58" fmla="*/ 88 w 153"/>
                <a:gd name="T59" fmla="*/ 93 h 145"/>
                <a:gd name="T60" fmla="*/ 99 w 153"/>
                <a:gd name="T61" fmla="*/ 113 h 145"/>
                <a:gd name="T62" fmla="*/ 84 w 153"/>
                <a:gd name="T63" fmla="*/ 131 h 145"/>
                <a:gd name="T64" fmla="*/ 51 w 153"/>
                <a:gd name="T65" fmla="*/ 136 h 145"/>
                <a:gd name="T66" fmla="*/ 6 w 153"/>
                <a:gd name="T67" fmla="*/ 29 h 145"/>
                <a:gd name="T68" fmla="*/ 81 w 153"/>
                <a:gd name="T69" fmla="*/ 36 h 145"/>
                <a:gd name="T70" fmla="*/ 85 w 153"/>
                <a:gd name="T71" fmla="*/ 43 h 145"/>
                <a:gd name="T72" fmla="*/ 15 w 153"/>
                <a:gd name="T73" fmla="*/ 29 h 145"/>
                <a:gd name="T74" fmla="*/ 5 w 153"/>
                <a:gd name="T75" fmla="*/ 22 h 145"/>
                <a:gd name="T76" fmla="*/ 33 w 153"/>
                <a:gd name="T77" fmla="*/ 6 h 145"/>
                <a:gd name="T78" fmla="*/ 91 w 153"/>
                <a:gd name="T79" fmla="*/ 7 h 145"/>
                <a:gd name="T80" fmla="*/ 104 w 153"/>
                <a:gd name="T81" fmla="*/ 20 h 145"/>
                <a:gd name="T82" fmla="*/ 58 w 153"/>
                <a:gd name="T83" fmla="*/ 17 h 145"/>
                <a:gd name="T84" fmla="*/ 57 w 153"/>
                <a:gd name="T85" fmla="*/ 0 h 145"/>
                <a:gd name="T86" fmla="*/ 5 w 153"/>
                <a:gd name="T87" fmla="*/ 15 h 145"/>
                <a:gd name="T88" fmla="*/ 0 w 153"/>
                <a:gd name="T89" fmla="*/ 23 h 145"/>
                <a:gd name="T90" fmla="*/ 10 w 153"/>
                <a:gd name="T91" fmla="*/ 124 h 145"/>
                <a:gd name="T92" fmla="*/ 10 w 153"/>
                <a:gd name="T93" fmla="*/ 131 h 145"/>
                <a:gd name="T94" fmla="*/ 11 w 153"/>
                <a:gd name="T95" fmla="*/ 133 h 145"/>
                <a:gd name="T96" fmla="*/ 43 w 153"/>
                <a:gd name="T97" fmla="*/ 144 h 145"/>
                <a:gd name="T98" fmla="*/ 95 w 153"/>
                <a:gd name="T99" fmla="*/ 137 h 145"/>
                <a:gd name="T100" fmla="*/ 98 w 153"/>
                <a:gd name="T101" fmla="*/ 132 h 145"/>
                <a:gd name="T102" fmla="*/ 104 w 153"/>
                <a:gd name="T103" fmla="*/ 123 h 145"/>
                <a:gd name="T104" fmla="*/ 104 w 153"/>
                <a:gd name="T105" fmla="*/ 122 h 145"/>
                <a:gd name="T106" fmla="*/ 119 w 153"/>
                <a:gd name="T107" fmla="*/ 96 h 145"/>
                <a:gd name="T108" fmla="*/ 138 w 153"/>
                <a:gd name="T109" fmla="*/ 28 h 145"/>
                <a:gd name="T110" fmla="*/ 113 w 153"/>
                <a:gd name="T111" fmla="*/ 28 h 145"/>
                <a:gd name="T112" fmla="*/ 107 w 153"/>
                <a:gd name="T113" fmla="*/ 32 h 145"/>
                <a:gd name="T114" fmla="*/ 108 w 153"/>
                <a:gd name="T115" fmla="*/ 19 h 145"/>
                <a:gd name="T116" fmla="*/ 79 w 153"/>
                <a:gd name="T11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" h="145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9" name="Freeform 792"/>
            <p:cNvSpPr>
              <a:spLocks/>
            </p:cNvSpPr>
            <p:nvPr/>
          </p:nvSpPr>
          <p:spPr bwMode="auto">
            <a:xfrm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30" name="Freeform 793"/>
            <p:cNvSpPr>
              <a:spLocks/>
            </p:cNvSpPr>
            <p:nvPr/>
          </p:nvSpPr>
          <p:spPr bwMode="auto">
            <a:xfrm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31" name="Rectangle 794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32" name="Rectangle 795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33" name="Rectangle 796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34" name="Freeform 797"/>
            <p:cNvSpPr>
              <a:spLocks/>
            </p:cNvSpPr>
            <p:nvPr/>
          </p:nvSpPr>
          <p:spPr bwMode="auto">
            <a:xfrm>
              <a:off x="3752" y="3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35" name="Freeform 798"/>
            <p:cNvSpPr>
              <a:spLocks/>
            </p:cNvSpPr>
            <p:nvPr/>
          </p:nvSpPr>
          <p:spPr bwMode="auto">
            <a:xfrm>
              <a:off x="3662" y="3507"/>
              <a:ext cx="36" cy="45"/>
            </a:xfrm>
            <a:custGeom>
              <a:avLst/>
              <a:gdLst>
                <a:gd name="T0" fmla="*/ 14 w 15"/>
                <a:gd name="T1" fmla="*/ 0 h 19"/>
                <a:gd name="T2" fmla="*/ 13 w 15"/>
                <a:gd name="T3" fmla="*/ 0 h 19"/>
                <a:gd name="T4" fmla="*/ 1 w 15"/>
                <a:gd name="T5" fmla="*/ 17 h 19"/>
                <a:gd name="T6" fmla="*/ 1 w 15"/>
                <a:gd name="T7" fmla="*/ 19 h 19"/>
                <a:gd name="T8" fmla="*/ 1 w 15"/>
                <a:gd name="T9" fmla="*/ 19 h 19"/>
                <a:gd name="T10" fmla="*/ 2 w 15"/>
                <a:gd name="T11" fmla="*/ 18 h 19"/>
                <a:gd name="T12" fmla="*/ 15 w 15"/>
                <a:gd name="T13" fmla="*/ 1 h 19"/>
                <a:gd name="T14" fmla="*/ 14 w 15"/>
                <a:gd name="T15" fmla="*/ 0 h 19"/>
                <a:gd name="T16" fmla="*/ 14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36" name="Freeform 799"/>
            <p:cNvSpPr>
              <a:spLocks/>
            </p:cNvSpPr>
            <p:nvPr/>
          </p:nvSpPr>
          <p:spPr bwMode="auto">
            <a:xfrm>
              <a:off x="3660" y="3608"/>
              <a:ext cx="31" cy="38"/>
            </a:xfrm>
            <a:custGeom>
              <a:avLst/>
              <a:gdLst>
                <a:gd name="T0" fmla="*/ 12 w 13"/>
                <a:gd name="T1" fmla="*/ 0 h 16"/>
                <a:gd name="T2" fmla="*/ 11 w 13"/>
                <a:gd name="T3" fmla="*/ 0 h 16"/>
                <a:gd name="T4" fmla="*/ 1 w 13"/>
                <a:gd name="T5" fmla="*/ 15 h 16"/>
                <a:gd name="T6" fmla="*/ 1 w 13"/>
                <a:gd name="T7" fmla="*/ 16 h 16"/>
                <a:gd name="T8" fmla="*/ 1 w 13"/>
                <a:gd name="T9" fmla="*/ 16 h 16"/>
                <a:gd name="T10" fmla="*/ 2 w 13"/>
                <a:gd name="T11" fmla="*/ 16 h 16"/>
                <a:gd name="T12" fmla="*/ 13 w 13"/>
                <a:gd name="T13" fmla="*/ 1 h 16"/>
                <a:gd name="T14" fmla="*/ 13 w 13"/>
                <a:gd name="T15" fmla="*/ 0 h 16"/>
                <a:gd name="T16" fmla="*/ 12 w 1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37" name="Freeform 800"/>
            <p:cNvSpPr>
              <a:spLocks/>
            </p:cNvSpPr>
            <p:nvPr/>
          </p:nvSpPr>
          <p:spPr bwMode="auto">
            <a:xfrm>
              <a:off x="3658" y="3639"/>
              <a:ext cx="33" cy="40"/>
            </a:xfrm>
            <a:custGeom>
              <a:avLst/>
              <a:gdLst>
                <a:gd name="T0" fmla="*/ 13 w 14"/>
                <a:gd name="T1" fmla="*/ 0 h 17"/>
                <a:gd name="T2" fmla="*/ 13 w 14"/>
                <a:gd name="T3" fmla="*/ 0 h 17"/>
                <a:gd name="T4" fmla="*/ 0 w 14"/>
                <a:gd name="T5" fmla="*/ 15 h 17"/>
                <a:gd name="T6" fmla="*/ 0 w 14"/>
                <a:gd name="T7" fmla="*/ 16 h 17"/>
                <a:gd name="T8" fmla="*/ 1 w 14"/>
                <a:gd name="T9" fmla="*/ 17 h 17"/>
                <a:gd name="T10" fmla="*/ 1 w 14"/>
                <a:gd name="T11" fmla="*/ 16 h 17"/>
                <a:gd name="T12" fmla="*/ 14 w 14"/>
                <a:gd name="T13" fmla="*/ 1 h 17"/>
                <a:gd name="T14" fmla="*/ 14 w 14"/>
                <a:gd name="T15" fmla="*/ 0 h 17"/>
                <a:gd name="T16" fmla="*/ 13 w 1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38" name="Freeform 801"/>
            <p:cNvSpPr>
              <a:spLocks/>
            </p:cNvSpPr>
            <p:nvPr/>
          </p:nvSpPr>
          <p:spPr bwMode="auto">
            <a:xfrm>
              <a:off x="3035" y="3485"/>
              <a:ext cx="391" cy="310"/>
            </a:xfrm>
            <a:custGeom>
              <a:avLst/>
              <a:gdLst>
                <a:gd name="T0" fmla="*/ 15 w 165"/>
                <a:gd name="T1" fmla="*/ 0 h 131"/>
                <a:gd name="T2" fmla="*/ 13 w 165"/>
                <a:gd name="T3" fmla="*/ 2 h 131"/>
                <a:gd name="T4" fmla="*/ 13 w 165"/>
                <a:gd name="T5" fmla="*/ 14 h 131"/>
                <a:gd name="T6" fmla="*/ 9 w 165"/>
                <a:gd name="T7" fmla="*/ 14 h 131"/>
                <a:gd name="T8" fmla="*/ 7 w 165"/>
                <a:gd name="T9" fmla="*/ 16 h 131"/>
                <a:gd name="T10" fmla="*/ 9 w 165"/>
                <a:gd name="T11" fmla="*/ 18 h 131"/>
                <a:gd name="T12" fmla="*/ 13 w 165"/>
                <a:gd name="T13" fmla="*/ 18 h 131"/>
                <a:gd name="T14" fmla="*/ 13 w 165"/>
                <a:gd name="T15" fmla="*/ 29 h 131"/>
                <a:gd name="T16" fmla="*/ 9 w 165"/>
                <a:gd name="T17" fmla="*/ 29 h 131"/>
                <a:gd name="T18" fmla="*/ 7 w 165"/>
                <a:gd name="T19" fmla="*/ 31 h 131"/>
                <a:gd name="T20" fmla="*/ 9 w 165"/>
                <a:gd name="T21" fmla="*/ 32 h 131"/>
                <a:gd name="T22" fmla="*/ 13 w 165"/>
                <a:gd name="T23" fmla="*/ 32 h 131"/>
                <a:gd name="T24" fmla="*/ 13 w 165"/>
                <a:gd name="T25" fmla="*/ 45 h 131"/>
                <a:gd name="T26" fmla="*/ 9 w 165"/>
                <a:gd name="T27" fmla="*/ 45 h 131"/>
                <a:gd name="T28" fmla="*/ 7 w 165"/>
                <a:gd name="T29" fmla="*/ 46 h 131"/>
                <a:gd name="T30" fmla="*/ 9 w 165"/>
                <a:gd name="T31" fmla="*/ 48 h 131"/>
                <a:gd name="T32" fmla="*/ 13 w 165"/>
                <a:gd name="T33" fmla="*/ 48 h 131"/>
                <a:gd name="T34" fmla="*/ 13 w 165"/>
                <a:gd name="T35" fmla="*/ 62 h 131"/>
                <a:gd name="T36" fmla="*/ 9 w 165"/>
                <a:gd name="T37" fmla="*/ 62 h 131"/>
                <a:gd name="T38" fmla="*/ 7 w 165"/>
                <a:gd name="T39" fmla="*/ 64 h 131"/>
                <a:gd name="T40" fmla="*/ 9 w 165"/>
                <a:gd name="T41" fmla="*/ 66 h 131"/>
                <a:gd name="T42" fmla="*/ 13 w 165"/>
                <a:gd name="T43" fmla="*/ 66 h 131"/>
                <a:gd name="T44" fmla="*/ 13 w 165"/>
                <a:gd name="T45" fmla="*/ 79 h 131"/>
                <a:gd name="T46" fmla="*/ 9 w 165"/>
                <a:gd name="T47" fmla="*/ 79 h 131"/>
                <a:gd name="T48" fmla="*/ 7 w 165"/>
                <a:gd name="T49" fmla="*/ 80 h 131"/>
                <a:gd name="T50" fmla="*/ 9 w 165"/>
                <a:gd name="T51" fmla="*/ 82 h 131"/>
                <a:gd name="T52" fmla="*/ 13 w 165"/>
                <a:gd name="T53" fmla="*/ 82 h 131"/>
                <a:gd name="T54" fmla="*/ 13 w 165"/>
                <a:gd name="T55" fmla="*/ 96 h 131"/>
                <a:gd name="T56" fmla="*/ 9 w 165"/>
                <a:gd name="T57" fmla="*/ 96 h 131"/>
                <a:gd name="T58" fmla="*/ 7 w 165"/>
                <a:gd name="T59" fmla="*/ 98 h 131"/>
                <a:gd name="T60" fmla="*/ 9 w 165"/>
                <a:gd name="T61" fmla="*/ 100 h 131"/>
                <a:gd name="T62" fmla="*/ 13 w 165"/>
                <a:gd name="T63" fmla="*/ 100 h 131"/>
                <a:gd name="T64" fmla="*/ 13 w 165"/>
                <a:gd name="T65" fmla="*/ 113 h 131"/>
                <a:gd name="T66" fmla="*/ 2 w 165"/>
                <a:gd name="T67" fmla="*/ 113 h 131"/>
                <a:gd name="T68" fmla="*/ 0 w 165"/>
                <a:gd name="T69" fmla="*/ 115 h 131"/>
                <a:gd name="T70" fmla="*/ 2 w 165"/>
                <a:gd name="T71" fmla="*/ 116 h 131"/>
                <a:gd name="T72" fmla="*/ 13 w 165"/>
                <a:gd name="T73" fmla="*/ 116 h 131"/>
                <a:gd name="T74" fmla="*/ 13 w 165"/>
                <a:gd name="T75" fmla="*/ 129 h 131"/>
                <a:gd name="T76" fmla="*/ 15 w 165"/>
                <a:gd name="T77" fmla="*/ 131 h 131"/>
                <a:gd name="T78" fmla="*/ 16 w 165"/>
                <a:gd name="T79" fmla="*/ 129 h 131"/>
                <a:gd name="T80" fmla="*/ 16 w 165"/>
                <a:gd name="T81" fmla="*/ 116 h 131"/>
                <a:gd name="T82" fmla="*/ 163 w 165"/>
                <a:gd name="T83" fmla="*/ 116 h 131"/>
                <a:gd name="T84" fmla="*/ 165 w 165"/>
                <a:gd name="T85" fmla="*/ 115 h 131"/>
                <a:gd name="T86" fmla="*/ 163 w 165"/>
                <a:gd name="T87" fmla="*/ 113 h 131"/>
                <a:gd name="T88" fmla="*/ 16 w 165"/>
                <a:gd name="T89" fmla="*/ 113 h 131"/>
                <a:gd name="T90" fmla="*/ 16 w 165"/>
                <a:gd name="T91" fmla="*/ 2 h 131"/>
                <a:gd name="T92" fmla="*/ 15 w 165"/>
                <a:gd name="T9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31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39" name="Freeform 802"/>
            <p:cNvSpPr>
              <a:spLocks noEditPoints="1"/>
            </p:cNvSpPr>
            <p:nvPr/>
          </p:nvSpPr>
          <p:spPr bwMode="auto">
            <a:xfrm>
              <a:off x="3177" y="3511"/>
              <a:ext cx="74" cy="225"/>
            </a:xfrm>
            <a:custGeom>
              <a:avLst/>
              <a:gdLst>
                <a:gd name="T0" fmla="*/ 28 w 31"/>
                <a:gd name="T1" fmla="*/ 85 h 95"/>
                <a:gd name="T2" fmla="*/ 27 w 31"/>
                <a:gd name="T3" fmla="*/ 87 h 95"/>
                <a:gd name="T4" fmla="*/ 21 w 31"/>
                <a:gd name="T5" fmla="*/ 88 h 95"/>
                <a:gd name="T6" fmla="*/ 28 w 31"/>
                <a:gd name="T7" fmla="*/ 82 h 95"/>
                <a:gd name="T8" fmla="*/ 27 w 31"/>
                <a:gd name="T9" fmla="*/ 83 h 95"/>
                <a:gd name="T10" fmla="*/ 21 w 31"/>
                <a:gd name="T11" fmla="*/ 91 h 95"/>
                <a:gd name="T12" fmla="*/ 21 w 31"/>
                <a:gd name="T13" fmla="*/ 80 h 95"/>
                <a:gd name="T14" fmla="*/ 28 w 31"/>
                <a:gd name="T15" fmla="*/ 70 h 95"/>
                <a:gd name="T16" fmla="*/ 21 w 31"/>
                <a:gd name="T17" fmla="*/ 84 h 95"/>
                <a:gd name="T18" fmla="*/ 21 w 31"/>
                <a:gd name="T19" fmla="*/ 72 h 95"/>
                <a:gd name="T20" fmla="*/ 27 w 31"/>
                <a:gd name="T21" fmla="*/ 68 h 95"/>
                <a:gd name="T22" fmla="*/ 21 w 31"/>
                <a:gd name="T23" fmla="*/ 77 h 95"/>
                <a:gd name="T24" fmla="*/ 21 w 31"/>
                <a:gd name="T25" fmla="*/ 64 h 95"/>
                <a:gd name="T26" fmla="*/ 27 w 31"/>
                <a:gd name="T27" fmla="*/ 53 h 95"/>
                <a:gd name="T28" fmla="*/ 27 w 31"/>
                <a:gd name="T29" fmla="*/ 59 h 95"/>
                <a:gd name="T30" fmla="*/ 21 w 31"/>
                <a:gd name="T31" fmla="*/ 61 h 95"/>
                <a:gd name="T32" fmla="*/ 27 w 31"/>
                <a:gd name="T33" fmla="*/ 42 h 95"/>
                <a:gd name="T34" fmla="*/ 21 w 31"/>
                <a:gd name="T35" fmla="*/ 61 h 95"/>
                <a:gd name="T36" fmla="*/ 20 w 31"/>
                <a:gd name="T37" fmla="*/ 43 h 95"/>
                <a:gd name="T38" fmla="*/ 27 w 31"/>
                <a:gd name="T39" fmla="*/ 39 h 95"/>
                <a:gd name="T40" fmla="*/ 21 w 31"/>
                <a:gd name="T41" fmla="*/ 49 h 95"/>
                <a:gd name="T42" fmla="*/ 20 w 31"/>
                <a:gd name="T43" fmla="*/ 38 h 95"/>
                <a:gd name="T44" fmla="*/ 21 w 31"/>
                <a:gd name="T45" fmla="*/ 36 h 95"/>
                <a:gd name="T46" fmla="*/ 27 w 31"/>
                <a:gd name="T47" fmla="*/ 26 h 95"/>
                <a:gd name="T48" fmla="*/ 26 w 31"/>
                <a:gd name="T49" fmla="*/ 32 h 95"/>
                <a:gd name="T50" fmla="*/ 17 w 31"/>
                <a:gd name="T51" fmla="*/ 92 h 95"/>
                <a:gd name="T52" fmla="*/ 4 w 31"/>
                <a:gd name="T53" fmla="*/ 57 h 95"/>
                <a:gd name="T54" fmla="*/ 12 w 31"/>
                <a:gd name="T55" fmla="*/ 13 h 95"/>
                <a:gd name="T56" fmla="*/ 17 w 31"/>
                <a:gd name="T57" fmla="*/ 36 h 95"/>
                <a:gd name="T58" fmla="*/ 17 w 31"/>
                <a:gd name="T59" fmla="*/ 92 h 95"/>
                <a:gd name="T60" fmla="*/ 20 w 31"/>
                <a:gd name="T61" fmla="*/ 25 h 95"/>
                <a:gd name="T62" fmla="*/ 27 w 31"/>
                <a:gd name="T63" fmla="*/ 23 h 95"/>
                <a:gd name="T64" fmla="*/ 20 w 31"/>
                <a:gd name="T65" fmla="*/ 21 h 95"/>
                <a:gd name="T66" fmla="*/ 20 w 31"/>
                <a:gd name="T67" fmla="*/ 13 h 95"/>
                <a:gd name="T68" fmla="*/ 27 w 31"/>
                <a:gd name="T69" fmla="*/ 7 h 95"/>
                <a:gd name="T70" fmla="*/ 27 w 31"/>
                <a:gd name="T71" fmla="*/ 10 h 95"/>
                <a:gd name="T72" fmla="*/ 18 w 31"/>
                <a:gd name="T73" fmla="*/ 10 h 95"/>
                <a:gd name="T74" fmla="*/ 14 w 31"/>
                <a:gd name="T75" fmla="*/ 4 h 95"/>
                <a:gd name="T76" fmla="*/ 25 w 31"/>
                <a:gd name="T77" fmla="*/ 4 h 95"/>
                <a:gd name="T78" fmla="*/ 23 w 31"/>
                <a:gd name="T79" fmla="*/ 0 h 95"/>
                <a:gd name="T80" fmla="*/ 12 w 31"/>
                <a:gd name="T81" fmla="*/ 1 h 95"/>
                <a:gd name="T82" fmla="*/ 1 w 31"/>
                <a:gd name="T83" fmla="*/ 10 h 95"/>
                <a:gd name="T84" fmla="*/ 1 w 31"/>
                <a:gd name="T85" fmla="*/ 10 h 95"/>
                <a:gd name="T86" fmla="*/ 0 w 31"/>
                <a:gd name="T87" fmla="*/ 11 h 95"/>
                <a:gd name="T88" fmla="*/ 0 w 31"/>
                <a:gd name="T89" fmla="*/ 11 h 95"/>
                <a:gd name="T90" fmla="*/ 0 w 31"/>
                <a:gd name="T91" fmla="*/ 57 h 95"/>
                <a:gd name="T92" fmla="*/ 1 w 31"/>
                <a:gd name="T93" fmla="*/ 93 h 95"/>
                <a:gd name="T94" fmla="*/ 18 w 31"/>
                <a:gd name="T95" fmla="*/ 95 h 95"/>
                <a:gd name="T96" fmla="*/ 20 w 31"/>
                <a:gd name="T97" fmla="*/ 95 h 95"/>
                <a:gd name="T98" fmla="*/ 30 w 31"/>
                <a:gd name="T99" fmla="*/ 89 h 95"/>
                <a:gd name="T100" fmla="*/ 31 w 31"/>
                <a:gd name="T101" fmla="*/ 88 h 95"/>
                <a:gd name="T102" fmla="*/ 31 w 31"/>
                <a:gd name="T103" fmla="*/ 87 h 95"/>
                <a:gd name="T104" fmla="*/ 31 w 31"/>
                <a:gd name="T105" fmla="*/ 3 h 95"/>
                <a:gd name="T106" fmla="*/ 31 w 31"/>
                <a:gd name="T107" fmla="*/ 2 h 95"/>
                <a:gd name="T108" fmla="*/ 31 w 31"/>
                <a:gd name="T109" fmla="*/ 2 h 95"/>
                <a:gd name="T110" fmla="*/ 31 w 31"/>
                <a:gd name="T111" fmla="*/ 1 h 95"/>
                <a:gd name="T112" fmla="*/ 30 w 31"/>
                <a:gd name="T113" fmla="*/ 1 h 95"/>
                <a:gd name="T114" fmla="*/ 23 w 31"/>
                <a:gd name="T1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95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40" name="Freeform 803"/>
            <p:cNvSpPr>
              <a:spLocks noEditPoints="1"/>
            </p:cNvSpPr>
            <p:nvPr/>
          </p:nvSpPr>
          <p:spPr bwMode="auto">
            <a:xfrm>
              <a:off x="3258" y="3448"/>
              <a:ext cx="73" cy="288"/>
            </a:xfrm>
            <a:custGeom>
              <a:avLst/>
              <a:gdLst>
                <a:gd name="T0" fmla="*/ 28 w 31"/>
                <a:gd name="T1" fmla="*/ 109 h 122"/>
                <a:gd name="T2" fmla="*/ 22 w 31"/>
                <a:gd name="T3" fmla="*/ 117 h 122"/>
                <a:gd name="T4" fmla="*/ 21 w 31"/>
                <a:gd name="T5" fmla="*/ 110 h 122"/>
                <a:gd name="T6" fmla="*/ 28 w 31"/>
                <a:gd name="T7" fmla="*/ 101 h 122"/>
                <a:gd name="T8" fmla="*/ 21 w 31"/>
                <a:gd name="T9" fmla="*/ 115 h 122"/>
                <a:gd name="T10" fmla="*/ 21 w 31"/>
                <a:gd name="T11" fmla="*/ 104 h 122"/>
                <a:gd name="T12" fmla="*/ 28 w 31"/>
                <a:gd name="T13" fmla="*/ 94 h 122"/>
                <a:gd name="T14" fmla="*/ 21 w 31"/>
                <a:gd name="T15" fmla="*/ 107 h 122"/>
                <a:gd name="T16" fmla="*/ 21 w 31"/>
                <a:gd name="T17" fmla="*/ 96 h 122"/>
                <a:gd name="T18" fmla="*/ 28 w 31"/>
                <a:gd name="T19" fmla="*/ 91 h 122"/>
                <a:gd name="T20" fmla="*/ 21 w 31"/>
                <a:gd name="T21" fmla="*/ 93 h 122"/>
                <a:gd name="T22" fmla="*/ 28 w 31"/>
                <a:gd name="T23" fmla="*/ 78 h 122"/>
                <a:gd name="T24" fmla="*/ 27 w 31"/>
                <a:gd name="T25" fmla="*/ 84 h 122"/>
                <a:gd name="T26" fmla="*/ 21 w 31"/>
                <a:gd name="T27" fmla="*/ 84 h 122"/>
                <a:gd name="T28" fmla="*/ 28 w 31"/>
                <a:gd name="T29" fmla="*/ 70 h 122"/>
                <a:gd name="T30" fmla="*/ 27 w 31"/>
                <a:gd name="T31" fmla="*/ 75 h 122"/>
                <a:gd name="T32" fmla="*/ 21 w 31"/>
                <a:gd name="T33" fmla="*/ 77 h 122"/>
                <a:gd name="T34" fmla="*/ 27 w 31"/>
                <a:gd name="T35" fmla="*/ 58 h 122"/>
                <a:gd name="T36" fmla="*/ 21 w 31"/>
                <a:gd name="T37" fmla="*/ 77 h 122"/>
                <a:gd name="T38" fmla="*/ 21 w 31"/>
                <a:gd name="T39" fmla="*/ 60 h 122"/>
                <a:gd name="T40" fmla="*/ 21 w 31"/>
                <a:gd name="T41" fmla="*/ 58 h 122"/>
                <a:gd name="T42" fmla="*/ 27 w 31"/>
                <a:gd name="T43" fmla="*/ 48 h 122"/>
                <a:gd name="T44" fmla="*/ 21 w 31"/>
                <a:gd name="T45" fmla="*/ 65 h 122"/>
                <a:gd name="T46" fmla="*/ 20 w 31"/>
                <a:gd name="T47" fmla="*/ 51 h 122"/>
                <a:gd name="T48" fmla="*/ 27 w 31"/>
                <a:gd name="T49" fmla="*/ 45 h 122"/>
                <a:gd name="T50" fmla="*/ 20 w 31"/>
                <a:gd name="T51" fmla="*/ 46 h 122"/>
                <a:gd name="T52" fmla="*/ 21 w 31"/>
                <a:gd name="T53" fmla="*/ 36 h 122"/>
                <a:gd name="T54" fmla="*/ 27 w 31"/>
                <a:gd name="T55" fmla="*/ 34 h 122"/>
                <a:gd name="T56" fmla="*/ 20 w 31"/>
                <a:gd name="T57" fmla="*/ 33 h 122"/>
                <a:gd name="T58" fmla="*/ 27 w 31"/>
                <a:gd name="T59" fmla="*/ 14 h 122"/>
                <a:gd name="T60" fmla="*/ 26 w 31"/>
                <a:gd name="T61" fmla="*/ 26 h 122"/>
                <a:gd name="T62" fmla="*/ 17 w 31"/>
                <a:gd name="T63" fmla="*/ 119 h 122"/>
                <a:gd name="T64" fmla="*/ 4 w 31"/>
                <a:gd name="T65" fmla="*/ 73 h 122"/>
                <a:gd name="T66" fmla="*/ 13 w 31"/>
                <a:gd name="T67" fmla="*/ 13 h 122"/>
                <a:gd name="T68" fmla="*/ 17 w 31"/>
                <a:gd name="T69" fmla="*/ 21 h 122"/>
                <a:gd name="T70" fmla="*/ 17 w 31"/>
                <a:gd name="T71" fmla="*/ 119 h 122"/>
                <a:gd name="T72" fmla="*/ 20 w 31"/>
                <a:gd name="T73" fmla="*/ 13 h 122"/>
                <a:gd name="T74" fmla="*/ 27 w 31"/>
                <a:gd name="T75" fmla="*/ 6 h 122"/>
                <a:gd name="T76" fmla="*/ 20 w 31"/>
                <a:gd name="T77" fmla="*/ 21 h 122"/>
                <a:gd name="T78" fmla="*/ 7 w 31"/>
                <a:gd name="T79" fmla="*/ 9 h 122"/>
                <a:gd name="T80" fmla="*/ 23 w 31"/>
                <a:gd name="T81" fmla="*/ 3 h 122"/>
                <a:gd name="T82" fmla="*/ 18 w 31"/>
                <a:gd name="T83" fmla="*/ 10 h 122"/>
                <a:gd name="T84" fmla="*/ 28 w 31"/>
                <a:gd name="T85" fmla="*/ 0 h 122"/>
                <a:gd name="T86" fmla="*/ 13 w 31"/>
                <a:gd name="T87" fmla="*/ 0 h 122"/>
                <a:gd name="T88" fmla="*/ 9 w 31"/>
                <a:gd name="T89" fmla="*/ 3 h 122"/>
                <a:gd name="T90" fmla="*/ 1 w 31"/>
                <a:gd name="T91" fmla="*/ 10 h 122"/>
                <a:gd name="T92" fmla="*/ 1 w 31"/>
                <a:gd name="T93" fmla="*/ 10 h 122"/>
                <a:gd name="T94" fmla="*/ 0 w 31"/>
                <a:gd name="T95" fmla="*/ 11 h 122"/>
                <a:gd name="T96" fmla="*/ 0 w 31"/>
                <a:gd name="T97" fmla="*/ 11 h 122"/>
                <a:gd name="T98" fmla="*/ 0 w 31"/>
                <a:gd name="T99" fmla="*/ 120 h 122"/>
                <a:gd name="T100" fmla="*/ 2 w 31"/>
                <a:gd name="T101" fmla="*/ 122 h 122"/>
                <a:gd name="T102" fmla="*/ 19 w 31"/>
                <a:gd name="T103" fmla="*/ 122 h 122"/>
                <a:gd name="T104" fmla="*/ 30 w 31"/>
                <a:gd name="T105" fmla="*/ 116 h 122"/>
                <a:gd name="T106" fmla="*/ 31 w 31"/>
                <a:gd name="T107" fmla="*/ 115 h 122"/>
                <a:gd name="T108" fmla="*/ 31 w 31"/>
                <a:gd name="T109" fmla="*/ 114 h 122"/>
                <a:gd name="T110" fmla="*/ 31 w 31"/>
                <a:gd name="T111" fmla="*/ 17 h 122"/>
                <a:gd name="T112" fmla="*/ 29 w 31"/>
                <a:gd name="T1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122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41" name="Freeform 804"/>
            <p:cNvSpPr>
              <a:spLocks noEditPoints="1"/>
            </p:cNvSpPr>
            <p:nvPr/>
          </p:nvSpPr>
          <p:spPr bwMode="auto">
            <a:xfrm>
              <a:off x="3099" y="3575"/>
              <a:ext cx="73" cy="161"/>
            </a:xfrm>
            <a:custGeom>
              <a:avLst/>
              <a:gdLst>
                <a:gd name="T0" fmla="*/ 21 w 31"/>
                <a:gd name="T1" fmla="*/ 61 h 68"/>
                <a:gd name="T2" fmla="*/ 28 w 31"/>
                <a:gd name="T3" fmla="*/ 56 h 68"/>
                <a:gd name="T4" fmla="*/ 21 w 31"/>
                <a:gd name="T5" fmla="*/ 64 h 68"/>
                <a:gd name="T6" fmla="*/ 21 w 31"/>
                <a:gd name="T7" fmla="*/ 55 h 68"/>
                <a:gd name="T8" fmla="*/ 28 w 31"/>
                <a:gd name="T9" fmla="*/ 43 h 68"/>
                <a:gd name="T10" fmla="*/ 27 w 31"/>
                <a:gd name="T11" fmla="*/ 49 h 68"/>
                <a:gd name="T12" fmla="*/ 21 w 31"/>
                <a:gd name="T13" fmla="*/ 51 h 68"/>
                <a:gd name="T14" fmla="*/ 28 w 31"/>
                <a:gd name="T15" fmla="*/ 34 h 68"/>
                <a:gd name="T16" fmla="*/ 28 w 31"/>
                <a:gd name="T17" fmla="*/ 41 h 68"/>
                <a:gd name="T18" fmla="*/ 26 w 31"/>
                <a:gd name="T19" fmla="*/ 41 h 68"/>
                <a:gd name="T20" fmla="*/ 21 w 31"/>
                <a:gd name="T21" fmla="*/ 42 h 68"/>
                <a:gd name="T22" fmla="*/ 28 w 31"/>
                <a:gd name="T23" fmla="*/ 24 h 68"/>
                <a:gd name="T24" fmla="*/ 26 w 31"/>
                <a:gd name="T25" fmla="*/ 33 h 68"/>
                <a:gd name="T26" fmla="*/ 21 w 31"/>
                <a:gd name="T27" fmla="*/ 32 h 68"/>
                <a:gd name="T28" fmla="*/ 28 w 31"/>
                <a:gd name="T29" fmla="*/ 16 h 68"/>
                <a:gd name="T30" fmla="*/ 27 w 31"/>
                <a:gd name="T31" fmla="*/ 21 h 68"/>
                <a:gd name="T32" fmla="*/ 17 w 31"/>
                <a:gd name="T33" fmla="*/ 65 h 68"/>
                <a:gd name="T34" fmla="*/ 4 w 31"/>
                <a:gd name="T35" fmla="*/ 41 h 68"/>
                <a:gd name="T36" fmla="*/ 13 w 31"/>
                <a:gd name="T37" fmla="*/ 14 h 68"/>
                <a:gd name="T38" fmla="*/ 17 w 31"/>
                <a:gd name="T39" fmla="*/ 26 h 68"/>
                <a:gd name="T40" fmla="*/ 17 w 31"/>
                <a:gd name="T41" fmla="*/ 65 h 68"/>
                <a:gd name="T42" fmla="*/ 21 w 31"/>
                <a:gd name="T43" fmla="*/ 20 h 68"/>
                <a:gd name="T44" fmla="*/ 28 w 31"/>
                <a:gd name="T45" fmla="*/ 13 h 68"/>
                <a:gd name="T46" fmla="*/ 21 w 31"/>
                <a:gd name="T47" fmla="*/ 23 h 68"/>
                <a:gd name="T48" fmla="*/ 20 w 31"/>
                <a:gd name="T49" fmla="*/ 13 h 68"/>
                <a:gd name="T50" fmla="*/ 27 w 31"/>
                <a:gd name="T51" fmla="*/ 8 h 68"/>
                <a:gd name="T52" fmla="*/ 18 w 31"/>
                <a:gd name="T53" fmla="*/ 10 h 68"/>
                <a:gd name="T54" fmla="*/ 14 w 31"/>
                <a:gd name="T55" fmla="*/ 4 h 68"/>
                <a:gd name="T56" fmla="*/ 25 w 31"/>
                <a:gd name="T57" fmla="*/ 4 h 68"/>
                <a:gd name="T58" fmla="*/ 23 w 31"/>
                <a:gd name="T59" fmla="*/ 0 h 68"/>
                <a:gd name="T60" fmla="*/ 12 w 31"/>
                <a:gd name="T61" fmla="*/ 1 h 68"/>
                <a:gd name="T62" fmla="*/ 1 w 31"/>
                <a:gd name="T63" fmla="*/ 10 h 68"/>
                <a:gd name="T64" fmla="*/ 1 w 31"/>
                <a:gd name="T65" fmla="*/ 10 h 68"/>
                <a:gd name="T66" fmla="*/ 1 w 31"/>
                <a:gd name="T67" fmla="*/ 11 h 68"/>
                <a:gd name="T68" fmla="*/ 1 w 31"/>
                <a:gd name="T69" fmla="*/ 11 h 68"/>
                <a:gd name="T70" fmla="*/ 1 w 31"/>
                <a:gd name="T71" fmla="*/ 41 h 68"/>
                <a:gd name="T72" fmla="*/ 1 w 31"/>
                <a:gd name="T73" fmla="*/ 66 h 68"/>
                <a:gd name="T74" fmla="*/ 18 w 31"/>
                <a:gd name="T75" fmla="*/ 68 h 68"/>
                <a:gd name="T76" fmla="*/ 20 w 31"/>
                <a:gd name="T77" fmla="*/ 68 h 68"/>
                <a:gd name="T78" fmla="*/ 23 w 31"/>
                <a:gd name="T79" fmla="*/ 67 h 68"/>
                <a:gd name="T80" fmla="*/ 24 w 31"/>
                <a:gd name="T81" fmla="*/ 66 h 68"/>
                <a:gd name="T82" fmla="*/ 31 w 31"/>
                <a:gd name="T83" fmla="*/ 61 h 68"/>
                <a:gd name="T84" fmla="*/ 31 w 31"/>
                <a:gd name="T85" fmla="*/ 61 h 68"/>
                <a:gd name="T86" fmla="*/ 31 w 31"/>
                <a:gd name="T87" fmla="*/ 5 h 68"/>
                <a:gd name="T88" fmla="*/ 31 w 31"/>
                <a:gd name="T89" fmla="*/ 2 h 68"/>
                <a:gd name="T90" fmla="*/ 31 w 31"/>
                <a:gd name="T91" fmla="*/ 2 h 68"/>
                <a:gd name="T92" fmla="*/ 31 w 31"/>
                <a:gd name="T93" fmla="*/ 2 h 68"/>
                <a:gd name="T94" fmla="*/ 31 w 31"/>
                <a:gd name="T95" fmla="*/ 1 h 68"/>
                <a:gd name="T96" fmla="*/ 29 w 31"/>
                <a:gd name="T9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" h="68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42" name="Freeform 805"/>
            <p:cNvSpPr>
              <a:spLocks noEditPoints="1"/>
            </p:cNvSpPr>
            <p:nvPr/>
          </p:nvSpPr>
          <p:spPr bwMode="auto">
            <a:xfrm>
              <a:off x="3340" y="3549"/>
              <a:ext cx="74" cy="187"/>
            </a:xfrm>
            <a:custGeom>
              <a:avLst/>
              <a:gdLst>
                <a:gd name="T0" fmla="*/ 27 w 31"/>
                <a:gd name="T1" fmla="*/ 67 h 79"/>
                <a:gd name="T2" fmla="*/ 23 w 31"/>
                <a:gd name="T3" fmla="*/ 73 h 79"/>
                <a:gd name="T4" fmla="*/ 20 w 31"/>
                <a:gd name="T5" fmla="*/ 67 h 79"/>
                <a:gd name="T6" fmla="*/ 20 w 31"/>
                <a:gd name="T7" fmla="*/ 67 h 79"/>
                <a:gd name="T8" fmla="*/ 27 w 31"/>
                <a:gd name="T9" fmla="*/ 64 h 79"/>
                <a:gd name="T10" fmla="*/ 20 w 31"/>
                <a:gd name="T11" fmla="*/ 64 h 79"/>
                <a:gd name="T12" fmla="*/ 21 w 31"/>
                <a:gd name="T13" fmla="*/ 59 h 79"/>
                <a:gd name="T14" fmla="*/ 27 w 31"/>
                <a:gd name="T15" fmla="*/ 56 h 79"/>
                <a:gd name="T16" fmla="*/ 20 w 31"/>
                <a:gd name="T17" fmla="*/ 64 h 79"/>
                <a:gd name="T18" fmla="*/ 20 w 31"/>
                <a:gd name="T19" fmla="*/ 51 h 79"/>
                <a:gd name="T20" fmla="*/ 27 w 31"/>
                <a:gd name="T21" fmla="*/ 43 h 79"/>
                <a:gd name="T22" fmla="*/ 26 w 31"/>
                <a:gd name="T23" fmla="*/ 47 h 79"/>
                <a:gd name="T24" fmla="*/ 20 w 31"/>
                <a:gd name="T25" fmla="*/ 48 h 79"/>
                <a:gd name="T26" fmla="*/ 27 w 31"/>
                <a:gd name="T27" fmla="*/ 33 h 79"/>
                <a:gd name="T28" fmla="*/ 27 w 31"/>
                <a:gd name="T29" fmla="*/ 40 h 79"/>
                <a:gd name="T30" fmla="*/ 20 w 31"/>
                <a:gd name="T31" fmla="*/ 39 h 79"/>
                <a:gd name="T32" fmla="*/ 21 w 31"/>
                <a:gd name="T33" fmla="*/ 33 h 79"/>
                <a:gd name="T34" fmla="*/ 27 w 31"/>
                <a:gd name="T35" fmla="*/ 30 h 79"/>
                <a:gd name="T36" fmla="*/ 20 w 31"/>
                <a:gd name="T37" fmla="*/ 39 h 79"/>
                <a:gd name="T38" fmla="*/ 20 w 31"/>
                <a:gd name="T39" fmla="*/ 27 h 79"/>
                <a:gd name="T40" fmla="*/ 22 w 31"/>
                <a:gd name="T41" fmla="*/ 26 h 79"/>
                <a:gd name="T42" fmla="*/ 27 w 31"/>
                <a:gd name="T43" fmla="*/ 19 h 79"/>
                <a:gd name="T44" fmla="*/ 27 w 31"/>
                <a:gd name="T45" fmla="*/ 24 h 79"/>
                <a:gd name="T46" fmla="*/ 26 w 31"/>
                <a:gd name="T47" fmla="*/ 24 h 79"/>
                <a:gd name="T48" fmla="*/ 17 w 31"/>
                <a:gd name="T49" fmla="*/ 76 h 79"/>
                <a:gd name="T50" fmla="*/ 4 w 31"/>
                <a:gd name="T51" fmla="*/ 47 h 79"/>
                <a:gd name="T52" fmla="*/ 12 w 31"/>
                <a:gd name="T53" fmla="*/ 13 h 79"/>
                <a:gd name="T54" fmla="*/ 16 w 31"/>
                <a:gd name="T55" fmla="*/ 30 h 79"/>
                <a:gd name="T56" fmla="*/ 17 w 31"/>
                <a:gd name="T57" fmla="*/ 76 h 79"/>
                <a:gd name="T58" fmla="*/ 20 w 31"/>
                <a:gd name="T59" fmla="*/ 21 h 79"/>
                <a:gd name="T60" fmla="*/ 27 w 31"/>
                <a:gd name="T61" fmla="*/ 17 h 79"/>
                <a:gd name="T62" fmla="*/ 20 w 31"/>
                <a:gd name="T63" fmla="*/ 24 h 79"/>
                <a:gd name="T64" fmla="*/ 20 w 31"/>
                <a:gd name="T65" fmla="*/ 13 h 79"/>
                <a:gd name="T66" fmla="*/ 27 w 31"/>
                <a:gd name="T67" fmla="*/ 9 h 79"/>
                <a:gd name="T68" fmla="*/ 20 w 31"/>
                <a:gd name="T69" fmla="*/ 18 h 79"/>
                <a:gd name="T70" fmla="*/ 6 w 31"/>
                <a:gd name="T71" fmla="*/ 9 h 79"/>
                <a:gd name="T72" fmla="*/ 22 w 31"/>
                <a:gd name="T73" fmla="*/ 3 h 79"/>
                <a:gd name="T74" fmla="*/ 18 w 31"/>
                <a:gd name="T75" fmla="*/ 10 h 79"/>
                <a:gd name="T76" fmla="*/ 12 w 31"/>
                <a:gd name="T77" fmla="*/ 0 h 79"/>
                <a:gd name="T78" fmla="*/ 8 w 31"/>
                <a:gd name="T79" fmla="*/ 3 h 79"/>
                <a:gd name="T80" fmla="*/ 0 w 31"/>
                <a:gd name="T81" fmla="*/ 10 h 79"/>
                <a:gd name="T82" fmla="*/ 0 w 31"/>
                <a:gd name="T83" fmla="*/ 10 h 79"/>
                <a:gd name="T84" fmla="*/ 0 w 31"/>
                <a:gd name="T85" fmla="*/ 11 h 79"/>
                <a:gd name="T86" fmla="*/ 0 w 31"/>
                <a:gd name="T87" fmla="*/ 11 h 79"/>
                <a:gd name="T88" fmla="*/ 0 w 31"/>
                <a:gd name="T89" fmla="*/ 77 h 79"/>
                <a:gd name="T90" fmla="*/ 2 w 31"/>
                <a:gd name="T91" fmla="*/ 79 h 79"/>
                <a:gd name="T92" fmla="*/ 18 w 31"/>
                <a:gd name="T93" fmla="*/ 79 h 79"/>
                <a:gd name="T94" fmla="*/ 30 w 31"/>
                <a:gd name="T95" fmla="*/ 73 h 79"/>
                <a:gd name="T96" fmla="*/ 30 w 31"/>
                <a:gd name="T97" fmla="*/ 72 h 79"/>
                <a:gd name="T98" fmla="*/ 31 w 31"/>
                <a:gd name="T99" fmla="*/ 71 h 79"/>
                <a:gd name="T100" fmla="*/ 30 w 31"/>
                <a:gd name="T101" fmla="*/ 3 h 79"/>
                <a:gd name="T102" fmla="*/ 30 w 31"/>
                <a:gd name="T103" fmla="*/ 2 h 79"/>
                <a:gd name="T104" fmla="*/ 30 w 31"/>
                <a:gd name="T105" fmla="*/ 2 h 79"/>
                <a:gd name="T106" fmla="*/ 30 w 31"/>
                <a:gd name="T107" fmla="*/ 1 h 79"/>
                <a:gd name="T108" fmla="*/ 30 w 31"/>
                <a:gd name="T109" fmla="*/ 1 h 79"/>
                <a:gd name="T110" fmla="*/ 22 w 31"/>
                <a:gd name="T1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79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43" name="Freeform 806"/>
            <p:cNvSpPr>
              <a:spLocks noEditPoints="1"/>
            </p:cNvSpPr>
            <p:nvPr/>
          </p:nvSpPr>
          <p:spPr bwMode="auto">
            <a:xfrm>
              <a:off x="5012" y="918"/>
              <a:ext cx="509" cy="539"/>
            </a:xfrm>
            <a:custGeom>
              <a:avLst/>
              <a:gdLst>
                <a:gd name="T0" fmla="*/ 155 w 215"/>
                <a:gd name="T1" fmla="*/ 179 h 228"/>
                <a:gd name="T2" fmla="*/ 192 w 215"/>
                <a:gd name="T3" fmla="*/ 133 h 228"/>
                <a:gd name="T4" fmla="*/ 148 w 215"/>
                <a:gd name="T5" fmla="*/ 193 h 228"/>
                <a:gd name="T6" fmla="*/ 6 w 215"/>
                <a:gd name="T7" fmla="*/ 89 h 228"/>
                <a:gd name="T8" fmla="*/ 24 w 215"/>
                <a:gd name="T9" fmla="*/ 105 h 228"/>
                <a:gd name="T10" fmla="*/ 28 w 215"/>
                <a:gd name="T11" fmla="*/ 101 h 228"/>
                <a:gd name="T12" fmla="*/ 27 w 215"/>
                <a:gd name="T13" fmla="*/ 108 h 228"/>
                <a:gd name="T14" fmla="*/ 39 w 215"/>
                <a:gd name="T15" fmla="*/ 126 h 228"/>
                <a:gd name="T16" fmla="*/ 44 w 215"/>
                <a:gd name="T17" fmla="*/ 123 h 228"/>
                <a:gd name="T18" fmla="*/ 45 w 215"/>
                <a:gd name="T19" fmla="*/ 131 h 228"/>
                <a:gd name="T20" fmla="*/ 55 w 215"/>
                <a:gd name="T21" fmla="*/ 149 h 228"/>
                <a:gd name="T22" fmla="*/ 60 w 215"/>
                <a:gd name="T23" fmla="*/ 146 h 228"/>
                <a:gd name="T24" fmla="*/ 63 w 215"/>
                <a:gd name="T25" fmla="*/ 150 h 228"/>
                <a:gd name="T26" fmla="*/ 70 w 215"/>
                <a:gd name="T27" fmla="*/ 171 h 228"/>
                <a:gd name="T28" fmla="*/ 75 w 215"/>
                <a:gd name="T29" fmla="*/ 169 h 228"/>
                <a:gd name="T30" fmla="*/ 75 w 215"/>
                <a:gd name="T31" fmla="*/ 180 h 228"/>
                <a:gd name="T32" fmla="*/ 92 w 215"/>
                <a:gd name="T33" fmla="*/ 208 h 228"/>
                <a:gd name="T34" fmla="*/ 161 w 215"/>
                <a:gd name="T35" fmla="*/ 160 h 228"/>
                <a:gd name="T36" fmla="*/ 133 w 215"/>
                <a:gd name="T37" fmla="*/ 190 h 228"/>
                <a:gd name="T38" fmla="*/ 76 w 215"/>
                <a:gd name="T39" fmla="*/ 188 h 228"/>
                <a:gd name="T40" fmla="*/ 63 w 215"/>
                <a:gd name="T41" fmla="*/ 182 h 228"/>
                <a:gd name="T42" fmla="*/ 53 w 215"/>
                <a:gd name="T43" fmla="*/ 158 h 228"/>
                <a:gd name="T44" fmla="*/ 44 w 215"/>
                <a:gd name="T45" fmla="*/ 145 h 228"/>
                <a:gd name="T46" fmla="*/ 39 w 215"/>
                <a:gd name="T47" fmla="*/ 134 h 228"/>
                <a:gd name="T48" fmla="*/ 29 w 215"/>
                <a:gd name="T49" fmla="*/ 117 h 228"/>
                <a:gd name="T50" fmla="*/ 24 w 215"/>
                <a:gd name="T51" fmla="*/ 111 h 228"/>
                <a:gd name="T52" fmla="*/ 10 w 215"/>
                <a:gd name="T53" fmla="*/ 85 h 228"/>
                <a:gd name="T54" fmla="*/ 103 w 215"/>
                <a:gd name="T55" fmla="*/ 3 h 228"/>
                <a:gd name="T56" fmla="*/ 160 w 215"/>
                <a:gd name="T57" fmla="*/ 158 h 228"/>
                <a:gd name="T58" fmla="*/ 79 w 215"/>
                <a:gd name="T59" fmla="*/ 181 h 228"/>
                <a:gd name="T60" fmla="*/ 70 w 215"/>
                <a:gd name="T61" fmla="*/ 168 h 228"/>
                <a:gd name="T62" fmla="*/ 60 w 215"/>
                <a:gd name="T63" fmla="*/ 144 h 228"/>
                <a:gd name="T64" fmla="*/ 49 w 215"/>
                <a:gd name="T65" fmla="*/ 131 h 228"/>
                <a:gd name="T66" fmla="*/ 44 w 215"/>
                <a:gd name="T67" fmla="*/ 120 h 228"/>
                <a:gd name="T68" fmla="*/ 31 w 215"/>
                <a:gd name="T69" fmla="*/ 100 h 228"/>
                <a:gd name="T70" fmla="*/ 23 w 215"/>
                <a:gd name="T71" fmla="*/ 101 h 228"/>
                <a:gd name="T72" fmla="*/ 3 w 215"/>
                <a:gd name="T73" fmla="*/ 81 h 228"/>
                <a:gd name="T74" fmla="*/ 0 w 215"/>
                <a:gd name="T75" fmla="*/ 92 h 228"/>
                <a:gd name="T76" fmla="*/ 21 w 215"/>
                <a:gd name="T77" fmla="*/ 116 h 228"/>
                <a:gd name="T78" fmla="*/ 25 w 215"/>
                <a:gd name="T79" fmla="*/ 115 h 228"/>
                <a:gd name="T80" fmla="*/ 22 w 215"/>
                <a:gd name="T81" fmla="*/ 121 h 228"/>
                <a:gd name="T82" fmla="*/ 34 w 215"/>
                <a:gd name="T83" fmla="*/ 139 h 228"/>
                <a:gd name="T84" fmla="*/ 42 w 215"/>
                <a:gd name="T85" fmla="*/ 138 h 228"/>
                <a:gd name="T86" fmla="*/ 38 w 215"/>
                <a:gd name="T87" fmla="*/ 145 h 228"/>
                <a:gd name="T88" fmla="*/ 49 w 215"/>
                <a:gd name="T89" fmla="*/ 163 h 228"/>
                <a:gd name="T90" fmla="*/ 53 w 215"/>
                <a:gd name="T91" fmla="*/ 160 h 228"/>
                <a:gd name="T92" fmla="*/ 54 w 215"/>
                <a:gd name="T93" fmla="*/ 169 h 228"/>
                <a:gd name="T94" fmla="*/ 63 w 215"/>
                <a:gd name="T95" fmla="*/ 186 h 228"/>
                <a:gd name="T96" fmla="*/ 73 w 215"/>
                <a:gd name="T97" fmla="*/ 186 h 228"/>
                <a:gd name="T98" fmla="*/ 68 w 215"/>
                <a:gd name="T99" fmla="*/ 196 h 228"/>
                <a:gd name="T100" fmla="*/ 83 w 215"/>
                <a:gd name="T101" fmla="*/ 223 h 228"/>
                <a:gd name="T102" fmla="*/ 98 w 215"/>
                <a:gd name="T103" fmla="*/ 228 h 228"/>
                <a:gd name="T104" fmla="*/ 170 w 215"/>
                <a:gd name="T105" fmla="*/ 182 h 228"/>
                <a:gd name="T106" fmla="*/ 201 w 215"/>
                <a:gd name="T107" fmla="*/ 128 h 228"/>
                <a:gd name="T108" fmla="*/ 124 w 215"/>
                <a:gd name="T109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8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44" name="Freeform 807"/>
            <p:cNvSpPr>
              <a:spLocks/>
            </p:cNvSpPr>
            <p:nvPr/>
          </p:nvSpPr>
          <p:spPr bwMode="auto">
            <a:xfrm>
              <a:off x="5116" y="1015"/>
              <a:ext cx="171" cy="120"/>
            </a:xfrm>
            <a:custGeom>
              <a:avLst/>
              <a:gdLst>
                <a:gd name="T0" fmla="*/ 71 w 72"/>
                <a:gd name="T1" fmla="*/ 0 h 51"/>
                <a:gd name="T2" fmla="*/ 70 w 72"/>
                <a:gd name="T3" fmla="*/ 0 h 51"/>
                <a:gd name="T4" fmla="*/ 20 w 72"/>
                <a:gd name="T5" fmla="*/ 34 h 51"/>
                <a:gd name="T6" fmla="*/ 1 w 72"/>
                <a:gd name="T7" fmla="*/ 49 h 51"/>
                <a:gd name="T8" fmla="*/ 1 w 72"/>
                <a:gd name="T9" fmla="*/ 50 h 51"/>
                <a:gd name="T10" fmla="*/ 2 w 72"/>
                <a:gd name="T11" fmla="*/ 51 h 51"/>
                <a:gd name="T12" fmla="*/ 3 w 72"/>
                <a:gd name="T13" fmla="*/ 51 h 51"/>
                <a:gd name="T14" fmla="*/ 21 w 72"/>
                <a:gd name="T15" fmla="*/ 36 h 51"/>
                <a:gd name="T16" fmla="*/ 71 w 72"/>
                <a:gd name="T17" fmla="*/ 3 h 51"/>
                <a:gd name="T18" fmla="*/ 72 w 72"/>
                <a:gd name="T19" fmla="*/ 1 h 51"/>
                <a:gd name="T20" fmla="*/ 71 w 7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5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45" name="Freeform 808"/>
            <p:cNvSpPr>
              <a:spLocks/>
            </p:cNvSpPr>
            <p:nvPr/>
          </p:nvSpPr>
          <p:spPr bwMode="auto">
            <a:xfrm>
              <a:off x="5147" y="1060"/>
              <a:ext cx="156" cy="108"/>
            </a:xfrm>
            <a:custGeom>
              <a:avLst/>
              <a:gdLst>
                <a:gd name="T0" fmla="*/ 65 w 66"/>
                <a:gd name="T1" fmla="*/ 0 h 46"/>
                <a:gd name="T2" fmla="*/ 64 w 66"/>
                <a:gd name="T3" fmla="*/ 0 h 46"/>
                <a:gd name="T4" fmla="*/ 1 w 66"/>
                <a:gd name="T5" fmla="*/ 43 h 46"/>
                <a:gd name="T6" fmla="*/ 0 w 66"/>
                <a:gd name="T7" fmla="*/ 45 h 46"/>
                <a:gd name="T8" fmla="*/ 1 w 66"/>
                <a:gd name="T9" fmla="*/ 46 h 46"/>
                <a:gd name="T10" fmla="*/ 2 w 66"/>
                <a:gd name="T11" fmla="*/ 45 h 46"/>
                <a:gd name="T12" fmla="*/ 65 w 66"/>
                <a:gd name="T13" fmla="*/ 2 h 46"/>
                <a:gd name="T14" fmla="*/ 66 w 66"/>
                <a:gd name="T15" fmla="*/ 0 h 46"/>
                <a:gd name="T16" fmla="*/ 65 w 66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46" name="Freeform 809"/>
            <p:cNvSpPr>
              <a:spLocks/>
            </p:cNvSpPr>
            <p:nvPr/>
          </p:nvSpPr>
          <p:spPr bwMode="auto">
            <a:xfrm>
              <a:off x="5173" y="1083"/>
              <a:ext cx="161" cy="126"/>
            </a:xfrm>
            <a:custGeom>
              <a:avLst/>
              <a:gdLst>
                <a:gd name="T0" fmla="*/ 67 w 68"/>
                <a:gd name="T1" fmla="*/ 0 h 53"/>
                <a:gd name="T2" fmla="*/ 66 w 68"/>
                <a:gd name="T3" fmla="*/ 0 h 53"/>
                <a:gd name="T4" fmla="*/ 46 w 68"/>
                <a:gd name="T5" fmla="*/ 18 h 53"/>
                <a:gd name="T6" fmla="*/ 1 w 68"/>
                <a:gd name="T7" fmla="*/ 50 h 53"/>
                <a:gd name="T8" fmla="*/ 0 w 68"/>
                <a:gd name="T9" fmla="*/ 52 h 53"/>
                <a:gd name="T10" fmla="*/ 1 w 68"/>
                <a:gd name="T11" fmla="*/ 53 h 53"/>
                <a:gd name="T12" fmla="*/ 2 w 68"/>
                <a:gd name="T13" fmla="*/ 53 h 53"/>
                <a:gd name="T14" fmla="*/ 47 w 68"/>
                <a:gd name="T15" fmla="*/ 20 h 53"/>
                <a:gd name="T16" fmla="*/ 68 w 68"/>
                <a:gd name="T17" fmla="*/ 2 h 53"/>
                <a:gd name="T18" fmla="*/ 68 w 68"/>
                <a:gd name="T19" fmla="*/ 0 h 53"/>
                <a:gd name="T20" fmla="*/ 67 w 68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53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47" name="Freeform 810"/>
            <p:cNvSpPr>
              <a:spLocks/>
            </p:cNvSpPr>
            <p:nvPr/>
          </p:nvSpPr>
          <p:spPr bwMode="auto">
            <a:xfrm>
              <a:off x="5208" y="1126"/>
              <a:ext cx="154" cy="128"/>
            </a:xfrm>
            <a:custGeom>
              <a:avLst/>
              <a:gdLst>
                <a:gd name="T0" fmla="*/ 63 w 65"/>
                <a:gd name="T1" fmla="*/ 0 h 54"/>
                <a:gd name="T2" fmla="*/ 62 w 65"/>
                <a:gd name="T3" fmla="*/ 0 h 54"/>
                <a:gd name="T4" fmla="*/ 1 w 65"/>
                <a:gd name="T5" fmla="*/ 52 h 54"/>
                <a:gd name="T6" fmla="*/ 1 w 65"/>
                <a:gd name="T7" fmla="*/ 54 h 54"/>
                <a:gd name="T8" fmla="*/ 2 w 65"/>
                <a:gd name="T9" fmla="*/ 54 h 54"/>
                <a:gd name="T10" fmla="*/ 3 w 65"/>
                <a:gd name="T11" fmla="*/ 54 h 54"/>
                <a:gd name="T12" fmla="*/ 64 w 65"/>
                <a:gd name="T13" fmla="*/ 2 h 54"/>
                <a:gd name="T14" fmla="*/ 64 w 65"/>
                <a:gd name="T15" fmla="*/ 0 h 54"/>
                <a:gd name="T16" fmla="*/ 63 w 65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4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48" name="Freeform 811"/>
            <p:cNvSpPr>
              <a:spLocks/>
            </p:cNvSpPr>
            <p:nvPr/>
          </p:nvSpPr>
          <p:spPr bwMode="auto">
            <a:xfrm>
              <a:off x="5234" y="1161"/>
              <a:ext cx="159" cy="131"/>
            </a:xfrm>
            <a:custGeom>
              <a:avLst/>
              <a:gdLst>
                <a:gd name="T0" fmla="*/ 66 w 67"/>
                <a:gd name="T1" fmla="*/ 0 h 55"/>
                <a:gd name="T2" fmla="*/ 65 w 67"/>
                <a:gd name="T3" fmla="*/ 0 h 55"/>
                <a:gd name="T4" fmla="*/ 1 w 67"/>
                <a:gd name="T5" fmla="*/ 52 h 55"/>
                <a:gd name="T6" fmla="*/ 1 w 67"/>
                <a:gd name="T7" fmla="*/ 54 h 55"/>
                <a:gd name="T8" fmla="*/ 2 w 67"/>
                <a:gd name="T9" fmla="*/ 55 h 55"/>
                <a:gd name="T10" fmla="*/ 3 w 67"/>
                <a:gd name="T11" fmla="*/ 54 h 55"/>
                <a:gd name="T12" fmla="*/ 67 w 67"/>
                <a:gd name="T13" fmla="*/ 2 h 55"/>
                <a:gd name="T14" fmla="*/ 67 w 67"/>
                <a:gd name="T15" fmla="*/ 0 h 55"/>
                <a:gd name="T16" fmla="*/ 66 w 6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5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49" name="Freeform 812"/>
            <p:cNvSpPr>
              <a:spLocks/>
            </p:cNvSpPr>
            <p:nvPr/>
          </p:nvSpPr>
          <p:spPr bwMode="auto">
            <a:xfrm>
              <a:off x="5261" y="1199"/>
              <a:ext cx="158" cy="123"/>
            </a:xfrm>
            <a:custGeom>
              <a:avLst/>
              <a:gdLst>
                <a:gd name="T0" fmla="*/ 65 w 67"/>
                <a:gd name="T1" fmla="*/ 0 h 52"/>
                <a:gd name="T2" fmla="*/ 64 w 67"/>
                <a:gd name="T3" fmla="*/ 0 h 52"/>
                <a:gd name="T4" fmla="*/ 1 w 67"/>
                <a:gd name="T5" fmla="*/ 50 h 52"/>
                <a:gd name="T6" fmla="*/ 1 w 67"/>
                <a:gd name="T7" fmla="*/ 52 h 52"/>
                <a:gd name="T8" fmla="*/ 2 w 67"/>
                <a:gd name="T9" fmla="*/ 52 h 52"/>
                <a:gd name="T10" fmla="*/ 3 w 67"/>
                <a:gd name="T11" fmla="*/ 52 h 52"/>
                <a:gd name="T12" fmla="*/ 66 w 67"/>
                <a:gd name="T13" fmla="*/ 2 h 52"/>
                <a:gd name="T14" fmla="*/ 66 w 67"/>
                <a:gd name="T15" fmla="*/ 0 h 52"/>
                <a:gd name="T16" fmla="*/ 65 w 67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2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50" name="Freeform 813"/>
            <p:cNvSpPr>
              <a:spLocks noEditPoints="1"/>
            </p:cNvSpPr>
            <p:nvPr/>
          </p:nvSpPr>
          <p:spPr bwMode="auto">
            <a:xfrm>
              <a:off x="3028" y="1557"/>
              <a:ext cx="189" cy="187"/>
            </a:xfrm>
            <a:custGeom>
              <a:avLst/>
              <a:gdLst>
                <a:gd name="T0" fmla="*/ 6 w 80"/>
                <a:gd name="T1" fmla="*/ 69 h 79"/>
                <a:gd name="T2" fmla="*/ 21 w 80"/>
                <a:gd name="T3" fmla="*/ 14 h 79"/>
                <a:gd name="T4" fmla="*/ 38 w 80"/>
                <a:gd name="T5" fmla="*/ 17 h 79"/>
                <a:gd name="T6" fmla="*/ 35 w 80"/>
                <a:gd name="T7" fmla="*/ 23 h 79"/>
                <a:gd name="T8" fmla="*/ 34 w 80"/>
                <a:gd name="T9" fmla="*/ 25 h 79"/>
                <a:gd name="T10" fmla="*/ 36 w 80"/>
                <a:gd name="T11" fmla="*/ 26 h 79"/>
                <a:gd name="T12" fmla="*/ 48 w 80"/>
                <a:gd name="T13" fmla="*/ 28 h 79"/>
                <a:gd name="T14" fmla="*/ 49 w 80"/>
                <a:gd name="T15" fmla="*/ 28 h 79"/>
                <a:gd name="T16" fmla="*/ 51 w 80"/>
                <a:gd name="T17" fmla="*/ 28 h 79"/>
                <a:gd name="T18" fmla="*/ 51 w 80"/>
                <a:gd name="T19" fmla="*/ 28 h 79"/>
                <a:gd name="T20" fmla="*/ 53 w 80"/>
                <a:gd name="T21" fmla="*/ 25 h 79"/>
                <a:gd name="T22" fmla="*/ 57 w 80"/>
                <a:gd name="T23" fmla="*/ 17 h 79"/>
                <a:gd name="T24" fmla="*/ 76 w 80"/>
                <a:gd name="T25" fmla="*/ 18 h 79"/>
                <a:gd name="T26" fmla="*/ 72 w 80"/>
                <a:gd name="T27" fmla="*/ 45 h 79"/>
                <a:gd name="T28" fmla="*/ 62 w 80"/>
                <a:gd name="T29" fmla="*/ 73 h 79"/>
                <a:gd name="T30" fmla="*/ 62 w 80"/>
                <a:gd name="T31" fmla="*/ 75 h 79"/>
                <a:gd name="T32" fmla="*/ 61 w 80"/>
                <a:gd name="T33" fmla="*/ 76 h 79"/>
                <a:gd name="T34" fmla="*/ 61 w 80"/>
                <a:gd name="T35" fmla="*/ 76 h 79"/>
                <a:gd name="T36" fmla="*/ 61 w 80"/>
                <a:gd name="T37" fmla="*/ 76 h 79"/>
                <a:gd name="T38" fmla="*/ 60 w 80"/>
                <a:gd name="T39" fmla="*/ 76 h 79"/>
                <a:gd name="T40" fmla="*/ 25 w 80"/>
                <a:gd name="T41" fmla="*/ 71 h 79"/>
                <a:gd name="T42" fmla="*/ 7 w 80"/>
                <a:gd name="T43" fmla="*/ 69 h 79"/>
                <a:gd name="T44" fmla="*/ 6 w 80"/>
                <a:gd name="T45" fmla="*/ 69 h 79"/>
                <a:gd name="T46" fmla="*/ 49 w 80"/>
                <a:gd name="T47" fmla="*/ 24 h 79"/>
                <a:gd name="T48" fmla="*/ 48 w 80"/>
                <a:gd name="T49" fmla="*/ 24 h 79"/>
                <a:gd name="T50" fmla="*/ 39 w 80"/>
                <a:gd name="T51" fmla="*/ 23 h 79"/>
                <a:gd name="T52" fmla="*/ 48 w 80"/>
                <a:gd name="T53" fmla="*/ 3 h 79"/>
                <a:gd name="T54" fmla="*/ 58 w 80"/>
                <a:gd name="T55" fmla="*/ 6 h 79"/>
                <a:gd name="T56" fmla="*/ 50 w 80"/>
                <a:gd name="T57" fmla="*/ 23 h 79"/>
                <a:gd name="T58" fmla="*/ 50 w 80"/>
                <a:gd name="T59" fmla="*/ 24 h 79"/>
                <a:gd name="T60" fmla="*/ 49 w 80"/>
                <a:gd name="T61" fmla="*/ 24 h 79"/>
                <a:gd name="T62" fmla="*/ 49 w 80"/>
                <a:gd name="T63" fmla="*/ 24 h 79"/>
                <a:gd name="T64" fmla="*/ 47 w 80"/>
                <a:gd name="T65" fmla="*/ 0 h 79"/>
                <a:gd name="T66" fmla="*/ 45 w 80"/>
                <a:gd name="T67" fmla="*/ 1 h 79"/>
                <a:gd name="T68" fmla="*/ 40 w 80"/>
                <a:gd name="T69" fmla="*/ 13 h 79"/>
                <a:gd name="T70" fmla="*/ 21 w 80"/>
                <a:gd name="T71" fmla="*/ 10 h 79"/>
                <a:gd name="T72" fmla="*/ 20 w 80"/>
                <a:gd name="T73" fmla="*/ 9 h 79"/>
                <a:gd name="T74" fmla="*/ 19 w 80"/>
                <a:gd name="T75" fmla="*/ 10 h 79"/>
                <a:gd name="T76" fmla="*/ 18 w 80"/>
                <a:gd name="T77" fmla="*/ 11 h 79"/>
                <a:gd name="T78" fmla="*/ 1 w 80"/>
                <a:gd name="T79" fmla="*/ 70 h 79"/>
                <a:gd name="T80" fmla="*/ 1 w 80"/>
                <a:gd name="T81" fmla="*/ 72 h 79"/>
                <a:gd name="T82" fmla="*/ 2 w 80"/>
                <a:gd name="T83" fmla="*/ 73 h 79"/>
                <a:gd name="T84" fmla="*/ 2 w 80"/>
                <a:gd name="T85" fmla="*/ 73 h 79"/>
                <a:gd name="T86" fmla="*/ 7 w 80"/>
                <a:gd name="T87" fmla="*/ 72 h 79"/>
                <a:gd name="T88" fmla="*/ 7 w 80"/>
                <a:gd name="T89" fmla="*/ 72 h 79"/>
                <a:gd name="T90" fmla="*/ 24 w 80"/>
                <a:gd name="T91" fmla="*/ 74 h 79"/>
                <a:gd name="T92" fmla="*/ 59 w 80"/>
                <a:gd name="T93" fmla="*/ 79 h 79"/>
                <a:gd name="T94" fmla="*/ 59 w 80"/>
                <a:gd name="T95" fmla="*/ 79 h 79"/>
                <a:gd name="T96" fmla="*/ 61 w 80"/>
                <a:gd name="T97" fmla="*/ 79 h 79"/>
                <a:gd name="T98" fmla="*/ 63 w 80"/>
                <a:gd name="T99" fmla="*/ 79 h 79"/>
                <a:gd name="T100" fmla="*/ 64 w 80"/>
                <a:gd name="T101" fmla="*/ 78 h 79"/>
                <a:gd name="T102" fmla="*/ 65 w 80"/>
                <a:gd name="T103" fmla="*/ 76 h 79"/>
                <a:gd name="T104" fmla="*/ 65 w 80"/>
                <a:gd name="T105" fmla="*/ 75 h 79"/>
                <a:gd name="T106" fmla="*/ 76 w 80"/>
                <a:gd name="T107" fmla="*/ 45 h 79"/>
                <a:gd name="T108" fmla="*/ 80 w 80"/>
                <a:gd name="T109" fmla="*/ 17 h 79"/>
                <a:gd name="T110" fmla="*/ 80 w 80"/>
                <a:gd name="T111" fmla="*/ 16 h 79"/>
                <a:gd name="T112" fmla="*/ 79 w 80"/>
                <a:gd name="T113" fmla="*/ 15 h 79"/>
                <a:gd name="T114" fmla="*/ 58 w 80"/>
                <a:gd name="T115" fmla="*/ 13 h 79"/>
                <a:gd name="T116" fmla="*/ 62 w 80"/>
                <a:gd name="T117" fmla="*/ 5 h 79"/>
                <a:gd name="T118" fmla="*/ 62 w 80"/>
                <a:gd name="T119" fmla="*/ 4 h 79"/>
                <a:gd name="T120" fmla="*/ 61 w 80"/>
                <a:gd name="T121" fmla="*/ 3 h 79"/>
                <a:gd name="T122" fmla="*/ 47 w 80"/>
                <a:gd name="T123" fmla="*/ 0 h 79"/>
                <a:gd name="T124" fmla="*/ 47 w 80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79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51" name="Freeform 814"/>
            <p:cNvSpPr>
              <a:spLocks/>
            </p:cNvSpPr>
            <p:nvPr/>
          </p:nvSpPr>
          <p:spPr bwMode="auto">
            <a:xfrm>
              <a:off x="3092" y="1635"/>
              <a:ext cx="92" cy="16"/>
            </a:xfrm>
            <a:custGeom>
              <a:avLst/>
              <a:gdLst>
                <a:gd name="T0" fmla="*/ 2 w 39"/>
                <a:gd name="T1" fmla="*/ 0 h 7"/>
                <a:gd name="T2" fmla="*/ 1 w 39"/>
                <a:gd name="T3" fmla="*/ 1 h 7"/>
                <a:gd name="T4" fmla="*/ 2 w 39"/>
                <a:gd name="T5" fmla="*/ 4 h 7"/>
                <a:gd name="T6" fmla="*/ 37 w 39"/>
                <a:gd name="T7" fmla="*/ 7 h 7"/>
                <a:gd name="T8" fmla="*/ 37 w 39"/>
                <a:gd name="T9" fmla="*/ 7 h 7"/>
                <a:gd name="T10" fmla="*/ 39 w 39"/>
                <a:gd name="T11" fmla="*/ 6 h 7"/>
                <a:gd name="T12" fmla="*/ 37 w 39"/>
                <a:gd name="T13" fmla="*/ 4 h 7"/>
                <a:gd name="T14" fmla="*/ 3 w 39"/>
                <a:gd name="T15" fmla="*/ 0 h 7"/>
                <a:gd name="T16" fmla="*/ 2 w 39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52" name="Freeform 815"/>
            <p:cNvSpPr>
              <a:spLocks/>
            </p:cNvSpPr>
            <p:nvPr/>
          </p:nvSpPr>
          <p:spPr bwMode="auto">
            <a:xfrm>
              <a:off x="3082" y="1661"/>
              <a:ext cx="93" cy="19"/>
            </a:xfrm>
            <a:custGeom>
              <a:avLst/>
              <a:gdLst>
                <a:gd name="T0" fmla="*/ 2 w 39"/>
                <a:gd name="T1" fmla="*/ 0 h 8"/>
                <a:gd name="T2" fmla="*/ 0 w 39"/>
                <a:gd name="T3" fmla="*/ 2 h 8"/>
                <a:gd name="T4" fmla="*/ 2 w 39"/>
                <a:gd name="T5" fmla="*/ 4 h 8"/>
                <a:gd name="T6" fmla="*/ 2 w 39"/>
                <a:gd name="T7" fmla="*/ 4 h 8"/>
                <a:gd name="T8" fmla="*/ 37 w 39"/>
                <a:gd name="T9" fmla="*/ 8 h 8"/>
                <a:gd name="T10" fmla="*/ 37 w 39"/>
                <a:gd name="T11" fmla="*/ 8 h 8"/>
                <a:gd name="T12" fmla="*/ 39 w 39"/>
                <a:gd name="T13" fmla="*/ 6 h 8"/>
                <a:gd name="T14" fmla="*/ 37 w 39"/>
                <a:gd name="T15" fmla="*/ 4 h 8"/>
                <a:gd name="T16" fmla="*/ 3 w 39"/>
                <a:gd name="T17" fmla="*/ 0 h 8"/>
                <a:gd name="T18" fmla="*/ 2 w 3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53" name="Freeform 816"/>
            <p:cNvSpPr>
              <a:spLocks/>
            </p:cNvSpPr>
            <p:nvPr/>
          </p:nvSpPr>
          <p:spPr bwMode="auto">
            <a:xfrm>
              <a:off x="3080" y="1684"/>
              <a:ext cx="33" cy="15"/>
            </a:xfrm>
            <a:custGeom>
              <a:avLst/>
              <a:gdLst>
                <a:gd name="T0" fmla="*/ 4 w 14"/>
                <a:gd name="T1" fmla="*/ 0 h 6"/>
                <a:gd name="T2" fmla="*/ 1 w 14"/>
                <a:gd name="T3" fmla="*/ 0 h 6"/>
                <a:gd name="T4" fmla="*/ 0 w 14"/>
                <a:gd name="T5" fmla="*/ 2 h 6"/>
                <a:gd name="T6" fmla="*/ 1 w 14"/>
                <a:gd name="T7" fmla="*/ 4 h 6"/>
                <a:gd name="T8" fmla="*/ 2 w 14"/>
                <a:gd name="T9" fmla="*/ 4 h 6"/>
                <a:gd name="T10" fmla="*/ 4 w 14"/>
                <a:gd name="T11" fmla="*/ 3 h 6"/>
                <a:gd name="T12" fmla="*/ 4 w 14"/>
                <a:gd name="T13" fmla="*/ 3 h 6"/>
                <a:gd name="T14" fmla="*/ 11 w 14"/>
                <a:gd name="T15" fmla="*/ 5 h 6"/>
                <a:gd name="T16" fmla="*/ 12 w 14"/>
                <a:gd name="T17" fmla="*/ 6 h 6"/>
                <a:gd name="T18" fmla="*/ 14 w 14"/>
                <a:gd name="T19" fmla="*/ 5 h 6"/>
                <a:gd name="T20" fmla="*/ 13 w 14"/>
                <a:gd name="T21" fmla="*/ 2 h 6"/>
                <a:gd name="T22" fmla="*/ 4 w 1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6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54" name="Freeform 817"/>
            <p:cNvSpPr>
              <a:spLocks noEditPoints="1"/>
            </p:cNvSpPr>
            <p:nvPr/>
          </p:nvSpPr>
          <p:spPr bwMode="auto">
            <a:xfrm>
              <a:off x="4200" y="648"/>
              <a:ext cx="223" cy="268"/>
            </a:xfrm>
            <a:custGeom>
              <a:avLst/>
              <a:gdLst>
                <a:gd name="T0" fmla="*/ 24 w 94"/>
                <a:gd name="T1" fmla="*/ 100 h 113"/>
                <a:gd name="T2" fmla="*/ 91 w 94"/>
                <a:gd name="T3" fmla="*/ 94 h 113"/>
                <a:gd name="T4" fmla="*/ 88 w 94"/>
                <a:gd name="T5" fmla="*/ 93 h 113"/>
                <a:gd name="T6" fmla="*/ 86 w 94"/>
                <a:gd name="T7" fmla="*/ 94 h 113"/>
                <a:gd name="T8" fmla="*/ 85 w 94"/>
                <a:gd name="T9" fmla="*/ 93 h 113"/>
                <a:gd name="T10" fmla="*/ 83 w 94"/>
                <a:gd name="T11" fmla="*/ 94 h 113"/>
                <a:gd name="T12" fmla="*/ 24 w 94"/>
                <a:gd name="T13" fmla="*/ 107 h 113"/>
                <a:gd name="T14" fmla="*/ 74 w 94"/>
                <a:gd name="T15" fmla="*/ 15 h 113"/>
                <a:gd name="T16" fmla="*/ 82 w 94"/>
                <a:gd name="T17" fmla="*/ 21 h 113"/>
                <a:gd name="T18" fmla="*/ 88 w 94"/>
                <a:gd name="T19" fmla="*/ 72 h 113"/>
                <a:gd name="T20" fmla="*/ 24 w 94"/>
                <a:gd name="T21" fmla="*/ 13 h 113"/>
                <a:gd name="T22" fmla="*/ 24 w 94"/>
                <a:gd name="T23" fmla="*/ 12 h 113"/>
                <a:gd name="T24" fmla="*/ 26 w 94"/>
                <a:gd name="T25" fmla="*/ 10 h 113"/>
                <a:gd name="T26" fmla="*/ 37 w 94"/>
                <a:gd name="T27" fmla="*/ 9 h 113"/>
                <a:gd name="T28" fmla="*/ 42 w 94"/>
                <a:gd name="T29" fmla="*/ 25 h 113"/>
                <a:gd name="T30" fmla="*/ 43 w 94"/>
                <a:gd name="T31" fmla="*/ 28 h 113"/>
                <a:gd name="T32" fmla="*/ 36 w 94"/>
                <a:gd name="T33" fmla="*/ 32 h 113"/>
                <a:gd name="T34" fmla="*/ 27 w 94"/>
                <a:gd name="T35" fmla="*/ 38 h 113"/>
                <a:gd name="T36" fmla="*/ 43 w 94"/>
                <a:gd name="T37" fmla="*/ 32 h 113"/>
                <a:gd name="T38" fmla="*/ 46 w 94"/>
                <a:gd name="T39" fmla="*/ 28 h 113"/>
                <a:gd name="T40" fmla="*/ 45 w 94"/>
                <a:gd name="T41" fmla="*/ 22 h 113"/>
                <a:gd name="T42" fmla="*/ 67 w 94"/>
                <a:gd name="T43" fmla="*/ 6 h 113"/>
                <a:gd name="T44" fmla="*/ 88 w 94"/>
                <a:gd name="T45" fmla="*/ 81 h 113"/>
                <a:gd name="T46" fmla="*/ 23 w 94"/>
                <a:gd name="T47" fmla="*/ 96 h 113"/>
                <a:gd name="T48" fmla="*/ 9 w 94"/>
                <a:gd name="T49" fmla="*/ 102 h 113"/>
                <a:gd name="T50" fmla="*/ 4 w 94"/>
                <a:gd name="T51" fmla="*/ 30 h 113"/>
                <a:gd name="T52" fmla="*/ 23 w 94"/>
                <a:gd name="T53" fmla="*/ 25 h 113"/>
                <a:gd name="T54" fmla="*/ 26 w 94"/>
                <a:gd name="T55" fmla="*/ 38 h 113"/>
                <a:gd name="T56" fmla="*/ 71 w 94"/>
                <a:gd name="T57" fmla="*/ 0 h 113"/>
                <a:gd name="T58" fmla="*/ 69 w 94"/>
                <a:gd name="T59" fmla="*/ 2 h 113"/>
                <a:gd name="T60" fmla="*/ 66 w 94"/>
                <a:gd name="T61" fmla="*/ 3 h 113"/>
                <a:gd name="T62" fmla="*/ 42 w 94"/>
                <a:gd name="T63" fmla="*/ 12 h 113"/>
                <a:gd name="T64" fmla="*/ 39 w 94"/>
                <a:gd name="T65" fmla="*/ 4 h 113"/>
                <a:gd name="T66" fmla="*/ 37 w 94"/>
                <a:gd name="T67" fmla="*/ 2 h 113"/>
                <a:gd name="T68" fmla="*/ 25 w 94"/>
                <a:gd name="T69" fmla="*/ 7 h 113"/>
                <a:gd name="T70" fmla="*/ 21 w 94"/>
                <a:gd name="T71" fmla="*/ 10 h 113"/>
                <a:gd name="T72" fmla="*/ 20 w 94"/>
                <a:gd name="T73" fmla="*/ 14 h 113"/>
                <a:gd name="T74" fmla="*/ 4 w 94"/>
                <a:gd name="T75" fmla="*/ 27 h 113"/>
                <a:gd name="T76" fmla="*/ 2 w 94"/>
                <a:gd name="T77" fmla="*/ 26 h 113"/>
                <a:gd name="T78" fmla="*/ 0 w 94"/>
                <a:gd name="T79" fmla="*/ 29 h 113"/>
                <a:gd name="T80" fmla="*/ 5 w 94"/>
                <a:gd name="T81" fmla="*/ 104 h 113"/>
                <a:gd name="T82" fmla="*/ 7 w 94"/>
                <a:gd name="T83" fmla="*/ 106 h 113"/>
                <a:gd name="T84" fmla="*/ 21 w 94"/>
                <a:gd name="T85" fmla="*/ 101 h 113"/>
                <a:gd name="T86" fmla="*/ 22 w 94"/>
                <a:gd name="T87" fmla="*/ 112 h 113"/>
                <a:gd name="T88" fmla="*/ 24 w 94"/>
                <a:gd name="T89" fmla="*/ 112 h 113"/>
                <a:gd name="T90" fmla="*/ 86 w 94"/>
                <a:gd name="T91" fmla="*/ 97 h 113"/>
                <a:gd name="T92" fmla="*/ 88 w 94"/>
                <a:gd name="T93" fmla="*/ 98 h 113"/>
                <a:gd name="T94" fmla="*/ 94 w 94"/>
                <a:gd name="T95" fmla="*/ 95 h 113"/>
                <a:gd name="T96" fmla="*/ 86 w 94"/>
                <a:gd name="T97" fmla="*/ 21 h 113"/>
                <a:gd name="T98" fmla="*/ 86 w 94"/>
                <a:gd name="T99" fmla="*/ 10 h 113"/>
                <a:gd name="T100" fmla="*/ 84 w 94"/>
                <a:gd name="T101" fmla="*/ 10 h 113"/>
                <a:gd name="T102" fmla="*/ 73 w 94"/>
                <a:gd name="T103" fmla="*/ 12 h 113"/>
                <a:gd name="T104" fmla="*/ 73 w 94"/>
                <a:gd name="T105" fmla="*/ 5 h 113"/>
                <a:gd name="T106" fmla="*/ 73 w 94"/>
                <a:gd name="T107" fmla="*/ 3 h 113"/>
                <a:gd name="T108" fmla="*/ 72 w 94"/>
                <a:gd name="T109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13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55" name="Freeform 819"/>
            <p:cNvSpPr>
              <a:spLocks/>
            </p:cNvSpPr>
            <p:nvPr/>
          </p:nvSpPr>
          <p:spPr bwMode="auto">
            <a:xfrm>
              <a:off x="4243" y="778"/>
              <a:ext cx="109" cy="38"/>
            </a:xfrm>
            <a:custGeom>
              <a:avLst/>
              <a:gdLst>
                <a:gd name="T0" fmla="*/ 43 w 46"/>
                <a:gd name="T1" fmla="*/ 0 h 16"/>
                <a:gd name="T2" fmla="*/ 40 w 46"/>
                <a:gd name="T3" fmla="*/ 1 h 16"/>
                <a:gd name="T4" fmla="*/ 20 w 46"/>
                <a:gd name="T5" fmla="*/ 7 h 16"/>
                <a:gd name="T6" fmla="*/ 1 w 46"/>
                <a:gd name="T7" fmla="*/ 12 h 16"/>
                <a:gd name="T8" fmla="*/ 0 w 46"/>
                <a:gd name="T9" fmla="*/ 14 h 16"/>
                <a:gd name="T10" fmla="*/ 2 w 46"/>
                <a:gd name="T11" fmla="*/ 16 h 16"/>
                <a:gd name="T12" fmla="*/ 2 w 46"/>
                <a:gd name="T13" fmla="*/ 16 h 16"/>
                <a:gd name="T14" fmla="*/ 24 w 46"/>
                <a:gd name="T15" fmla="*/ 9 h 16"/>
                <a:gd name="T16" fmla="*/ 37 w 46"/>
                <a:gd name="T17" fmla="*/ 5 h 16"/>
                <a:gd name="T18" fmla="*/ 41 w 46"/>
                <a:gd name="T19" fmla="*/ 4 h 16"/>
                <a:gd name="T20" fmla="*/ 43 w 46"/>
                <a:gd name="T21" fmla="*/ 4 h 16"/>
                <a:gd name="T22" fmla="*/ 43 w 46"/>
                <a:gd name="T23" fmla="*/ 4 h 16"/>
                <a:gd name="T24" fmla="*/ 43 w 46"/>
                <a:gd name="T25" fmla="*/ 4 h 16"/>
                <a:gd name="T26" fmla="*/ 44 w 46"/>
                <a:gd name="T27" fmla="*/ 4 h 16"/>
                <a:gd name="T28" fmla="*/ 45 w 46"/>
                <a:gd name="T29" fmla="*/ 3 h 16"/>
                <a:gd name="T30" fmla="*/ 44 w 46"/>
                <a:gd name="T31" fmla="*/ 0 h 16"/>
                <a:gd name="T32" fmla="*/ 43 w 4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56" name="Freeform 821"/>
            <p:cNvSpPr>
              <a:spLocks/>
            </p:cNvSpPr>
            <p:nvPr/>
          </p:nvSpPr>
          <p:spPr bwMode="auto">
            <a:xfrm>
              <a:off x="4903" y="3445"/>
              <a:ext cx="137" cy="33"/>
            </a:xfrm>
            <a:custGeom>
              <a:avLst/>
              <a:gdLst>
                <a:gd name="T0" fmla="*/ 2 w 58"/>
                <a:gd name="T1" fmla="*/ 0 h 14"/>
                <a:gd name="T2" fmla="*/ 0 w 58"/>
                <a:gd name="T3" fmla="*/ 1 h 14"/>
                <a:gd name="T4" fmla="*/ 1 w 58"/>
                <a:gd name="T5" fmla="*/ 4 h 14"/>
                <a:gd name="T6" fmla="*/ 13 w 58"/>
                <a:gd name="T7" fmla="*/ 8 h 14"/>
                <a:gd name="T8" fmla="*/ 39 w 58"/>
                <a:gd name="T9" fmla="*/ 12 h 14"/>
                <a:gd name="T10" fmla="*/ 50 w 58"/>
                <a:gd name="T11" fmla="*/ 14 h 14"/>
                <a:gd name="T12" fmla="*/ 56 w 58"/>
                <a:gd name="T13" fmla="*/ 14 h 14"/>
                <a:gd name="T14" fmla="*/ 56 w 58"/>
                <a:gd name="T15" fmla="*/ 14 h 14"/>
                <a:gd name="T16" fmla="*/ 58 w 58"/>
                <a:gd name="T17" fmla="*/ 12 h 14"/>
                <a:gd name="T18" fmla="*/ 56 w 58"/>
                <a:gd name="T19" fmla="*/ 10 h 14"/>
                <a:gd name="T20" fmla="*/ 56 w 58"/>
                <a:gd name="T21" fmla="*/ 10 h 14"/>
                <a:gd name="T22" fmla="*/ 56 w 58"/>
                <a:gd name="T23" fmla="*/ 10 h 14"/>
                <a:gd name="T24" fmla="*/ 56 w 58"/>
                <a:gd name="T25" fmla="*/ 10 h 14"/>
                <a:gd name="T26" fmla="*/ 47 w 58"/>
                <a:gd name="T27" fmla="*/ 9 h 14"/>
                <a:gd name="T28" fmla="*/ 22 w 58"/>
                <a:gd name="T29" fmla="*/ 5 h 14"/>
                <a:gd name="T30" fmla="*/ 10 w 58"/>
                <a:gd name="T31" fmla="*/ 3 h 14"/>
                <a:gd name="T32" fmla="*/ 3 w 58"/>
                <a:gd name="T33" fmla="*/ 0 h 14"/>
                <a:gd name="T34" fmla="*/ 2 w 58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57" name="Freeform 822"/>
            <p:cNvSpPr>
              <a:spLocks/>
            </p:cNvSpPr>
            <p:nvPr/>
          </p:nvSpPr>
          <p:spPr bwMode="auto">
            <a:xfrm>
              <a:off x="4898" y="3471"/>
              <a:ext cx="123" cy="40"/>
            </a:xfrm>
            <a:custGeom>
              <a:avLst/>
              <a:gdLst>
                <a:gd name="T0" fmla="*/ 2 w 52"/>
                <a:gd name="T1" fmla="*/ 0 h 17"/>
                <a:gd name="T2" fmla="*/ 0 w 52"/>
                <a:gd name="T3" fmla="*/ 1 h 17"/>
                <a:gd name="T4" fmla="*/ 1 w 52"/>
                <a:gd name="T5" fmla="*/ 4 h 17"/>
                <a:gd name="T6" fmla="*/ 12 w 52"/>
                <a:gd name="T7" fmla="*/ 7 h 17"/>
                <a:gd name="T8" fmla="*/ 36 w 52"/>
                <a:gd name="T9" fmla="*/ 12 h 17"/>
                <a:gd name="T10" fmla="*/ 45 w 52"/>
                <a:gd name="T11" fmla="*/ 15 h 17"/>
                <a:gd name="T12" fmla="*/ 48 w 52"/>
                <a:gd name="T13" fmla="*/ 16 h 17"/>
                <a:gd name="T14" fmla="*/ 49 w 52"/>
                <a:gd name="T15" fmla="*/ 16 h 17"/>
                <a:gd name="T16" fmla="*/ 49 w 52"/>
                <a:gd name="T17" fmla="*/ 16 h 17"/>
                <a:gd name="T18" fmla="*/ 49 w 52"/>
                <a:gd name="T19" fmla="*/ 16 h 17"/>
                <a:gd name="T20" fmla="*/ 50 w 52"/>
                <a:gd name="T21" fmla="*/ 17 h 17"/>
                <a:gd name="T22" fmla="*/ 52 w 52"/>
                <a:gd name="T23" fmla="*/ 16 h 17"/>
                <a:gd name="T24" fmla="*/ 52 w 52"/>
                <a:gd name="T25" fmla="*/ 13 h 17"/>
                <a:gd name="T26" fmla="*/ 50 w 52"/>
                <a:gd name="T27" fmla="*/ 12 h 17"/>
                <a:gd name="T28" fmla="*/ 41 w 52"/>
                <a:gd name="T29" fmla="*/ 10 h 17"/>
                <a:gd name="T30" fmla="*/ 19 w 52"/>
                <a:gd name="T31" fmla="*/ 4 h 17"/>
                <a:gd name="T32" fmla="*/ 3 w 52"/>
                <a:gd name="T33" fmla="*/ 0 h 17"/>
                <a:gd name="T34" fmla="*/ 2 w 52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58" name="Freeform 823"/>
            <p:cNvSpPr>
              <a:spLocks/>
            </p:cNvSpPr>
            <p:nvPr/>
          </p:nvSpPr>
          <p:spPr bwMode="auto">
            <a:xfrm>
              <a:off x="4886" y="3495"/>
              <a:ext cx="36" cy="19"/>
            </a:xfrm>
            <a:custGeom>
              <a:avLst/>
              <a:gdLst>
                <a:gd name="T0" fmla="*/ 2 w 15"/>
                <a:gd name="T1" fmla="*/ 0 h 8"/>
                <a:gd name="T2" fmla="*/ 1 w 15"/>
                <a:gd name="T3" fmla="*/ 1 h 8"/>
                <a:gd name="T4" fmla="*/ 1 w 15"/>
                <a:gd name="T5" fmla="*/ 3 h 8"/>
                <a:gd name="T6" fmla="*/ 4 w 15"/>
                <a:gd name="T7" fmla="*/ 6 h 8"/>
                <a:gd name="T8" fmla="*/ 9 w 15"/>
                <a:gd name="T9" fmla="*/ 6 h 8"/>
                <a:gd name="T10" fmla="*/ 11 w 15"/>
                <a:gd name="T11" fmla="*/ 7 h 8"/>
                <a:gd name="T12" fmla="*/ 11 w 15"/>
                <a:gd name="T13" fmla="*/ 7 h 8"/>
                <a:gd name="T14" fmla="*/ 13 w 15"/>
                <a:gd name="T15" fmla="*/ 8 h 8"/>
                <a:gd name="T16" fmla="*/ 14 w 15"/>
                <a:gd name="T17" fmla="*/ 8 h 8"/>
                <a:gd name="T18" fmla="*/ 15 w 15"/>
                <a:gd name="T19" fmla="*/ 5 h 8"/>
                <a:gd name="T20" fmla="*/ 11 w 15"/>
                <a:gd name="T21" fmla="*/ 3 h 8"/>
                <a:gd name="T22" fmla="*/ 6 w 15"/>
                <a:gd name="T23" fmla="*/ 2 h 8"/>
                <a:gd name="T24" fmla="*/ 5 w 15"/>
                <a:gd name="T25" fmla="*/ 2 h 8"/>
                <a:gd name="T26" fmla="*/ 4 w 15"/>
                <a:gd name="T27" fmla="*/ 1 h 8"/>
                <a:gd name="T28" fmla="*/ 2 w 1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8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59" name="Freeform 824"/>
            <p:cNvSpPr>
              <a:spLocks noEditPoints="1"/>
            </p:cNvSpPr>
            <p:nvPr/>
          </p:nvSpPr>
          <p:spPr bwMode="auto">
            <a:xfrm>
              <a:off x="4820" y="3339"/>
              <a:ext cx="320" cy="303"/>
            </a:xfrm>
            <a:custGeom>
              <a:avLst/>
              <a:gdLst>
                <a:gd name="T0" fmla="*/ 22 w 135"/>
                <a:gd name="T1" fmla="*/ 91 h 128"/>
                <a:gd name="T2" fmla="*/ 91 w 135"/>
                <a:gd name="T3" fmla="*/ 124 h 128"/>
                <a:gd name="T4" fmla="*/ 88 w 135"/>
                <a:gd name="T5" fmla="*/ 122 h 128"/>
                <a:gd name="T6" fmla="*/ 86 w 135"/>
                <a:gd name="T7" fmla="*/ 121 h 128"/>
                <a:gd name="T8" fmla="*/ 84 w 135"/>
                <a:gd name="T9" fmla="*/ 119 h 128"/>
                <a:gd name="T10" fmla="*/ 34 w 135"/>
                <a:gd name="T11" fmla="*/ 102 h 128"/>
                <a:gd name="T12" fmla="*/ 17 w 135"/>
                <a:gd name="T13" fmla="*/ 99 h 128"/>
                <a:gd name="T14" fmla="*/ 119 w 135"/>
                <a:gd name="T15" fmla="*/ 37 h 128"/>
                <a:gd name="T16" fmla="*/ 116 w 135"/>
                <a:gd name="T17" fmla="*/ 63 h 128"/>
                <a:gd name="T18" fmla="*/ 20 w 135"/>
                <a:gd name="T19" fmla="*/ 87 h 128"/>
                <a:gd name="T20" fmla="*/ 42 w 135"/>
                <a:gd name="T21" fmla="*/ 11 h 128"/>
                <a:gd name="T22" fmla="*/ 64 w 135"/>
                <a:gd name="T23" fmla="*/ 17 h 128"/>
                <a:gd name="T24" fmla="*/ 60 w 135"/>
                <a:gd name="T25" fmla="*/ 31 h 128"/>
                <a:gd name="T26" fmla="*/ 77 w 135"/>
                <a:gd name="T27" fmla="*/ 36 h 128"/>
                <a:gd name="T28" fmla="*/ 85 w 135"/>
                <a:gd name="T29" fmla="*/ 33 h 128"/>
                <a:gd name="T30" fmla="*/ 88 w 135"/>
                <a:gd name="T31" fmla="*/ 21 h 128"/>
                <a:gd name="T32" fmla="*/ 118 w 135"/>
                <a:gd name="T33" fmla="*/ 24 h 128"/>
                <a:gd name="T34" fmla="*/ 95 w 135"/>
                <a:gd name="T35" fmla="*/ 110 h 128"/>
                <a:gd name="T36" fmla="*/ 22 w 135"/>
                <a:gd name="T37" fmla="*/ 86 h 128"/>
                <a:gd name="T38" fmla="*/ 20 w 135"/>
                <a:gd name="T39" fmla="*/ 87 h 128"/>
                <a:gd name="T40" fmla="*/ 74 w 135"/>
                <a:gd name="T41" fmla="*/ 4 h 128"/>
                <a:gd name="T42" fmla="*/ 87 w 135"/>
                <a:gd name="T43" fmla="*/ 6 h 128"/>
                <a:gd name="T44" fmla="*/ 84 w 135"/>
                <a:gd name="T45" fmla="*/ 23 h 128"/>
                <a:gd name="T46" fmla="*/ 81 w 135"/>
                <a:gd name="T47" fmla="*/ 31 h 128"/>
                <a:gd name="T48" fmla="*/ 77 w 135"/>
                <a:gd name="T49" fmla="*/ 32 h 128"/>
                <a:gd name="T50" fmla="*/ 77 w 135"/>
                <a:gd name="T51" fmla="*/ 32 h 128"/>
                <a:gd name="T52" fmla="*/ 64 w 135"/>
                <a:gd name="T53" fmla="*/ 29 h 128"/>
                <a:gd name="T54" fmla="*/ 72 w 135"/>
                <a:gd name="T55" fmla="*/ 4 h 128"/>
                <a:gd name="T56" fmla="*/ 74 w 135"/>
                <a:gd name="T57" fmla="*/ 0 h 128"/>
                <a:gd name="T58" fmla="*/ 67 w 135"/>
                <a:gd name="T59" fmla="*/ 5 h 128"/>
                <a:gd name="T60" fmla="*/ 44 w 135"/>
                <a:gd name="T61" fmla="*/ 7 h 128"/>
                <a:gd name="T62" fmla="*/ 42 w 135"/>
                <a:gd name="T63" fmla="*/ 6 h 128"/>
                <a:gd name="T64" fmla="*/ 39 w 135"/>
                <a:gd name="T65" fmla="*/ 7 h 128"/>
                <a:gd name="T66" fmla="*/ 0 w 135"/>
                <a:gd name="T67" fmla="*/ 86 h 128"/>
                <a:gd name="T68" fmla="*/ 17 w 135"/>
                <a:gd name="T69" fmla="*/ 90 h 128"/>
                <a:gd name="T70" fmla="*/ 12 w 135"/>
                <a:gd name="T71" fmla="*/ 102 h 128"/>
                <a:gd name="T72" fmla="*/ 14 w 135"/>
                <a:gd name="T73" fmla="*/ 103 h 128"/>
                <a:gd name="T74" fmla="*/ 17 w 135"/>
                <a:gd name="T75" fmla="*/ 103 h 128"/>
                <a:gd name="T76" fmla="*/ 84 w 135"/>
                <a:gd name="T77" fmla="*/ 125 h 128"/>
                <a:gd name="T78" fmla="*/ 91 w 135"/>
                <a:gd name="T79" fmla="*/ 128 h 128"/>
                <a:gd name="T80" fmla="*/ 94 w 135"/>
                <a:gd name="T81" fmla="*/ 127 h 128"/>
                <a:gd name="T82" fmla="*/ 134 w 135"/>
                <a:gd name="T83" fmla="*/ 40 h 128"/>
                <a:gd name="T84" fmla="*/ 133 w 135"/>
                <a:gd name="T85" fmla="*/ 37 h 128"/>
                <a:gd name="T86" fmla="*/ 124 w 135"/>
                <a:gd name="T87" fmla="*/ 26 h 128"/>
                <a:gd name="T88" fmla="*/ 125 w 135"/>
                <a:gd name="T89" fmla="*/ 24 h 128"/>
                <a:gd name="T90" fmla="*/ 126 w 135"/>
                <a:gd name="T91" fmla="*/ 22 h 128"/>
                <a:gd name="T92" fmla="*/ 124 w 135"/>
                <a:gd name="T93" fmla="*/ 20 h 128"/>
                <a:gd name="T94" fmla="*/ 122 w 135"/>
                <a:gd name="T95" fmla="*/ 20 h 128"/>
                <a:gd name="T96" fmla="*/ 119 w 135"/>
                <a:gd name="T97" fmla="*/ 20 h 128"/>
                <a:gd name="T98" fmla="*/ 89 w 135"/>
                <a:gd name="T99" fmla="*/ 17 h 128"/>
                <a:gd name="T100" fmla="*/ 92 w 135"/>
                <a:gd name="T101" fmla="*/ 5 h 128"/>
                <a:gd name="T102" fmla="*/ 90 w 135"/>
                <a:gd name="T103" fmla="*/ 2 h 128"/>
                <a:gd name="T104" fmla="*/ 74 w 135"/>
                <a:gd name="T10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" h="128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60" name="Freeform 825"/>
            <p:cNvSpPr>
              <a:spLocks noEditPoints="1"/>
            </p:cNvSpPr>
            <p:nvPr/>
          </p:nvSpPr>
          <p:spPr bwMode="auto">
            <a:xfrm>
              <a:off x="3269" y="2690"/>
              <a:ext cx="408" cy="377"/>
            </a:xfrm>
            <a:custGeom>
              <a:avLst/>
              <a:gdLst>
                <a:gd name="T0" fmla="*/ 167 w 172"/>
                <a:gd name="T1" fmla="*/ 113 h 159"/>
                <a:gd name="T2" fmla="*/ 152 w 172"/>
                <a:gd name="T3" fmla="*/ 152 h 159"/>
                <a:gd name="T4" fmla="*/ 130 w 172"/>
                <a:gd name="T5" fmla="*/ 117 h 159"/>
                <a:gd name="T6" fmla="*/ 142 w 172"/>
                <a:gd name="T7" fmla="*/ 102 h 159"/>
                <a:gd name="T8" fmla="*/ 146 w 172"/>
                <a:gd name="T9" fmla="*/ 102 h 159"/>
                <a:gd name="T10" fmla="*/ 140 w 172"/>
                <a:gd name="T11" fmla="*/ 78 h 159"/>
                <a:gd name="T12" fmla="*/ 140 w 172"/>
                <a:gd name="T13" fmla="*/ 100 h 159"/>
                <a:gd name="T14" fmla="*/ 97 w 172"/>
                <a:gd name="T15" fmla="*/ 91 h 159"/>
                <a:gd name="T16" fmla="*/ 114 w 172"/>
                <a:gd name="T17" fmla="*/ 77 h 159"/>
                <a:gd name="T18" fmla="*/ 119 w 172"/>
                <a:gd name="T19" fmla="*/ 92 h 159"/>
                <a:gd name="T20" fmla="*/ 92 w 172"/>
                <a:gd name="T21" fmla="*/ 68 h 159"/>
                <a:gd name="T22" fmla="*/ 110 w 172"/>
                <a:gd name="T23" fmla="*/ 76 h 159"/>
                <a:gd name="T24" fmla="*/ 83 w 172"/>
                <a:gd name="T25" fmla="*/ 55 h 159"/>
                <a:gd name="T26" fmla="*/ 79 w 172"/>
                <a:gd name="T27" fmla="*/ 65 h 159"/>
                <a:gd name="T28" fmla="*/ 64 w 172"/>
                <a:gd name="T29" fmla="*/ 46 h 159"/>
                <a:gd name="T30" fmla="*/ 83 w 172"/>
                <a:gd name="T31" fmla="*/ 42 h 159"/>
                <a:gd name="T32" fmla="*/ 61 w 172"/>
                <a:gd name="T33" fmla="*/ 29 h 159"/>
                <a:gd name="T34" fmla="*/ 45 w 172"/>
                <a:gd name="T35" fmla="*/ 41 h 159"/>
                <a:gd name="T36" fmla="*/ 5 w 172"/>
                <a:gd name="T37" fmla="*/ 155 h 159"/>
                <a:gd name="T38" fmla="*/ 24 w 172"/>
                <a:gd name="T39" fmla="*/ 23 h 159"/>
                <a:gd name="T40" fmla="*/ 35 w 172"/>
                <a:gd name="T41" fmla="*/ 46 h 159"/>
                <a:gd name="T42" fmla="*/ 60 w 172"/>
                <a:gd name="T43" fmla="*/ 47 h 159"/>
                <a:gd name="T44" fmla="*/ 62 w 172"/>
                <a:gd name="T45" fmla="*/ 69 h 159"/>
                <a:gd name="T46" fmla="*/ 62 w 172"/>
                <a:gd name="T47" fmla="*/ 70 h 159"/>
                <a:gd name="T48" fmla="*/ 63 w 172"/>
                <a:gd name="T49" fmla="*/ 70 h 159"/>
                <a:gd name="T50" fmla="*/ 79 w 172"/>
                <a:gd name="T51" fmla="*/ 69 h 159"/>
                <a:gd name="T52" fmla="*/ 92 w 172"/>
                <a:gd name="T53" fmla="*/ 95 h 159"/>
                <a:gd name="T54" fmla="*/ 120 w 172"/>
                <a:gd name="T55" fmla="*/ 118 h 159"/>
                <a:gd name="T56" fmla="*/ 130 w 172"/>
                <a:gd name="T57" fmla="*/ 121 h 159"/>
                <a:gd name="T58" fmla="*/ 5 w 172"/>
                <a:gd name="T59" fmla="*/ 155 h 159"/>
                <a:gd name="T60" fmla="*/ 56 w 172"/>
                <a:gd name="T61" fmla="*/ 13 h 159"/>
                <a:gd name="T62" fmla="*/ 8 w 172"/>
                <a:gd name="T63" fmla="*/ 19 h 159"/>
                <a:gd name="T64" fmla="*/ 51 w 172"/>
                <a:gd name="T65" fmla="*/ 4 h 159"/>
                <a:gd name="T66" fmla="*/ 58 w 172"/>
                <a:gd name="T67" fmla="*/ 0 h 159"/>
                <a:gd name="T68" fmla="*/ 29 w 172"/>
                <a:gd name="T69" fmla="*/ 2 h 159"/>
                <a:gd name="T70" fmla="*/ 2 w 172"/>
                <a:gd name="T71" fmla="*/ 20 h 159"/>
                <a:gd name="T72" fmla="*/ 1 w 172"/>
                <a:gd name="T73" fmla="*/ 21 h 159"/>
                <a:gd name="T74" fmla="*/ 0 w 172"/>
                <a:gd name="T75" fmla="*/ 157 h 159"/>
                <a:gd name="T76" fmla="*/ 149 w 172"/>
                <a:gd name="T77" fmla="*/ 157 h 159"/>
                <a:gd name="T78" fmla="*/ 152 w 172"/>
                <a:gd name="T79" fmla="*/ 158 h 159"/>
                <a:gd name="T80" fmla="*/ 155 w 172"/>
                <a:gd name="T81" fmla="*/ 154 h 159"/>
                <a:gd name="T82" fmla="*/ 171 w 172"/>
                <a:gd name="T83" fmla="*/ 131 h 159"/>
                <a:gd name="T84" fmla="*/ 171 w 172"/>
                <a:gd name="T85" fmla="*/ 99 h 159"/>
                <a:gd name="T86" fmla="*/ 171 w 172"/>
                <a:gd name="T87" fmla="*/ 98 h 159"/>
                <a:gd name="T88" fmla="*/ 152 w 172"/>
                <a:gd name="T89" fmla="*/ 98 h 159"/>
                <a:gd name="T90" fmla="*/ 143 w 172"/>
                <a:gd name="T91" fmla="*/ 99 h 159"/>
                <a:gd name="T92" fmla="*/ 144 w 172"/>
                <a:gd name="T93" fmla="*/ 74 h 159"/>
                <a:gd name="T94" fmla="*/ 143 w 172"/>
                <a:gd name="T95" fmla="*/ 73 h 159"/>
                <a:gd name="T96" fmla="*/ 126 w 172"/>
                <a:gd name="T97" fmla="*/ 73 h 159"/>
                <a:gd name="T98" fmla="*/ 114 w 172"/>
                <a:gd name="T99" fmla="*/ 48 h 159"/>
                <a:gd name="T100" fmla="*/ 113 w 172"/>
                <a:gd name="T101" fmla="*/ 47 h 159"/>
                <a:gd name="T102" fmla="*/ 112 w 172"/>
                <a:gd name="T103" fmla="*/ 46 h 159"/>
                <a:gd name="T104" fmla="*/ 87 w 172"/>
                <a:gd name="T105" fmla="*/ 26 h 159"/>
                <a:gd name="T106" fmla="*/ 86 w 172"/>
                <a:gd name="T107" fmla="*/ 25 h 159"/>
                <a:gd name="T108" fmla="*/ 85 w 172"/>
                <a:gd name="T109" fmla="*/ 24 h 159"/>
                <a:gd name="T110" fmla="*/ 59 w 172"/>
                <a:gd name="T111" fmla="*/ 13 h 159"/>
                <a:gd name="T112" fmla="*/ 59 w 172"/>
                <a:gd name="T113" fmla="*/ 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" h="159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61" name="Freeform 826"/>
            <p:cNvSpPr>
              <a:spLocks noEditPoints="1"/>
            </p:cNvSpPr>
            <p:nvPr/>
          </p:nvSpPr>
          <p:spPr bwMode="auto">
            <a:xfrm>
              <a:off x="3558" y="2981"/>
              <a:ext cx="52" cy="64"/>
            </a:xfrm>
            <a:custGeom>
              <a:avLst/>
              <a:gdLst>
                <a:gd name="T0" fmla="*/ 6 w 22"/>
                <a:gd name="T1" fmla="*/ 14 h 27"/>
                <a:gd name="T2" fmla="*/ 6 w 22"/>
                <a:gd name="T3" fmla="*/ 4 h 27"/>
                <a:gd name="T4" fmla="*/ 10 w 22"/>
                <a:gd name="T5" fmla="*/ 3 h 27"/>
                <a:gd name="T6" fmla="*/ 16 w 22"/>
                <a:gd name="T7" fmla="*/ 3 h 27"/>
                <a:gd name="T8" fmla="*/ 17 w 22"/>
                <a:gd name="T9" fmla="*/ 3 h 27"/>
                <a:gd name="T10" fmla="*/ 18 w 22"/>
                <a:gd name="T11" fmla="*/ 4 h 27"/>
                <a:gd name="T12" fmla="*/ 16 w 22"/>
                <a:gd name="T13" fmla="*/ 7 h 27"/>
                <a:gd name="T14" fmla="*/ 12 w 22"/>
                <a:gd name="T15" fmla="*/ 7 h 27"/>
                <a:gd name="T16" fmla="*/ 10 w 22"/>
                <a:gd name="T17" fmla="*/ 11 h 27"/>
                <a:gd name="T18" fmla="*/ 11 w 22"/>
                <a:gd name="T19" fmla="*/ 11 h 27"/>
                <a:gd name="T20" fmla="*/ 15 w 22"/>
                <a:gd name="T21" fmla="*/ 23 h 27"/>
                <a:gd name="T22" fmla="*/ 9 w 22"/>
                <a:gd name="T23" fmla="*/ 24 h 27"/>
                <a:gd name="T24" fmla="*/ 4 w 22"/>
                <a:gd name="T25" fmla="*/ 24 h 27"/>
                <a:gd name="T26" fmla="*/ 5 w 22"/>
                <a:gd name="T27" fmla="*/ 21 h 27"/>
                <a:gd name="T28" fmla="*/ 5 w 22"/>
                <a:gd name="T29" fmla="*/ 21 h 27"/>
                <a:gd name="T30" fmla="*/ 9 w 22"/>
                <a:gd name="T31" fmla="*/ 21 h 27"/>
                <a:gd name="T32" fmla="*/ 13 w 22"/>
                <a:gd name="T33" fmla="*/ 15 h 27"/>
                <a:gd name="T34" fmla="*/ 8 w 22"/>
                <a:gd name="T35" fmla="*/ 14 h 27"/>
                <a:gd name="T36" fmla="*/ 6 w 22"/>
                <a:gd name="T37" fmla="*/ 14 h 27"/>
                <a:gd name="T38" fmla="*/ 10 w 22"/>
                <a:gd name="T39" fmla="*/ 0 h 27"/>
                <a:gd name="T40" fmla="*/ 3 w 22"/>
                <a:gd name="T41" fmla="*/ 4 h 27"/>
                <a:gd name="T42" fmla="*/ 3 w 22"/>
                <a:gd name="T43" fmla="*/ 14 h 27"/>
                <a:gd name="T44" fmla="*/ 4 w 22"/>
                <a:gd name="T45" fmla="*/ 16 h 27"/>
                <a:gd name="T46" fmla="*/ 6 w 22"/>
                <a:gd name="T47" fmla="*/ 17 h 27"/>
                <a:gd name="T48" fmla="*/ 6 w 22"/>
                <a:gd name="T49" fmla="*/ 17 h 27"/>
                <a:gd name="T50" fmla="*/ 8 w 22"/>
                <a:gd name="T51" fmla="*/ 17 h 27"/>
                <a:gd name="T52" fmla="*/ 11 w 22"/>
                <a:gd name="T53" fmla="*/ 17 h 27"/>
                <a:gd name="T54" fmla="*/ 9 w 22"/>
                <a:gd name="T55" fmla="*/ 18 h 27"/>
                <a:gd name="T56" fmla="*/ 8 w 22"/>
                <a:gd name="T57" fmla="*/ 18 h 27"/>
                <a:gd name="T58" fmla="*/ 5 w 22"/>
                <a:gd name="T59" fmla="*/ 18 h 27"/>
                <a:gd name="T60" fmla="*/ 2 w 22"/>
                <a:gd name="T61" fmla="*/ 20 h 27"/>
                <a:gd name="T62" fmla="*/ 2 w 22"/>
                <a:gd name="T63" fmla="*/ 20 h 27"/>
                <a:gd name="T64" fmla="*/ 1 w 22"/>
                <a:gd name="T65" fmla="*/ 25 h 27"/>
                <a:gd name="T66" fmla="*/ 3 w 22"/>
                <a:gd name="T67" fmla="*/ 26 h 27"/>
                <a:gd name="T68" fmla="*/ 9 w 22"/>
                <a:gd name="T69" fmla="*/ 27 h 27"/>
                <a:gd name="T70" fmla="*/ 16 w 22"/>
                <a:gd name="T71" fmla="*/ 26 h 27"/>
                <a:gd name="T72" fmla="*/ 22 w 22"/>
                <a:gd name="T73" fmla="*/ 16 h 27"/>
                <a:gd name="T74" fmla="*/ 17 w 22"/>
                <a:gd name="T75" fmla="*/ 10 h 27"/>
                <a:gd name="T76" fmla="*/ 20 w 22"/>
                <a:gd name="T77" fmla="*/ 8 h 27"/>
                <a:gd name="T78" fmla="*/ 21 w 22"/>
                <a:gd name="T79" fmla="*/ 5 h 27"/>
                <a:gd name="T80" fmla="*/ 21 w 22"/>
                <a:gd name="T81" fmla="*/ 4 h 27"/>
                <a:gd name="T82" fmla="*/ 17 w 22"/>
                <a:gd name="T83" fmla="*/ 0 h 27"/>
                <a:gd name="T84" fmla="*/ 16 w 22"/>
                <a:gd name="T85" fmla="*/ 0 h 27"/>
                <a:gd name="T86" fmla="*/ 16 w 22"/>
                <a:gd name="T87" fmla="*/ 0 h 27"/>
                <a:gd name="T88" fmla="*/ 14 w 22"/>
                <a:gd name="T89" fmla="*/ 0 h 27"/>
                <a:gd name="T90" fmla="*/ 10 w 22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27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62" name="Freeform 827"/>
            <p:cNvSpPr>
              <a:spLocks noEditPoints="1"/>
            </p:cNvSpPr>
            <p:nvPr/>
          </p:nvSpPr>
          <p:spPr bwMode="auto">
            <a:xfrm>
              <a:off x="3293" y="2771"/>
              <a:ext cx="57" cy="75"/>
            </a:xfrm>
            <a:custGeom>
              <a:avLst/>
              <a:gdLst>
                <a:gd name="T0" fmla="*/ 5 w 24"/>
                <a:gd name="T1" fmla="*/ 14 h 32"/>
                <a:gd name="T2" fmla="*/ 5 w 24"/>
                <a:gd name="T3" fmla="*/ 14 h 32"/>
                <a:gd name="T4" fmla="*/ 5 w 24"/>
                <a:gd name="T5" fmla="*/ 14 h 32"/>
                <a:gd name="T6" fmla="*/ 3 w 24"/>
                <a:gd name="T7" fmla="*/ 10 h 32"/>
                <a:gd name="T8" fmla="*/ 13 w 24"/>
                <a:gd name="T9" fmla="*/ 3 h 32"/>
                <a:gd name="T10" fmla="*/ 13 w 24"/>
                <a:gd name="T11" fmla="*/ 3 h 32"/>
                <a:gd name="T12" fmla="*/ 14 w 24"/>
                <a:gd name="T13" fmla="*/ 4 h 32"/>
                <a:gd name="T14" fmla="*/ 15 w 24"/>
                <a:gd name="T15" fmla="*/ 5 h 32"/>
                <a:gd name="T16" fmla="*/ 15 w 24"/>
                <a:gd name="T17" fmla="*/ 24 h 32"/>
                <a:gd name="T18" fmla="*/ 18 w 24"/>
                <a:gd name="T19" fmla="*/ 24 h 32"/>
                <a:gd name="T20" fmla="*/ 21 w 24"/>
                <a:gd name="T21" fmla="*/ 25 h 32"/>
                <a:gd name="T22" fmla="*/ 21 w 24"/>
                <a:gd name="T23" fmla="*/ 29 h 32"/>
                <a:gd name="T24" fmla="*/ 21 w 24"/>
                <a:gd name="T25" fmla="*/ 29 h 32"/>
                <a:gd name="T26" fmla="*/ 21 w 24"/>
                <a:gd name="T27" fmla="*/ 29 h 32"/>
                <a:gd name="T28" fmla="*/ 21 w 24"/>
                <a:gd name="T29" fmla="*/ 29 h 32"/>
                <a:gd name="T30" fmla="*/ 4 w 24"/>
                <a:gd name="T31" fmla="*/ 29 h 32"/>
                <a:gd name="T32" fmla="*/ 4 w 24"/>
                <a:gd name="T33" fmla="*/ 25 h 32"/>
                <a:gd name="T34" fmla="*/ 5 w 24"/>
                <a:gd name="T35" fmla="*/ 25 h 32"/>
                <a:gd name="T36" fmla="*/ 10 w 24"/>
                <a:gd name="T37" fmla="*/ 25 h 32"/>
                <a:gd name="T38" fmla="*/ 11 w 24"/>
                <a:gd name="T39" fmla="*/ 11 h 32"/>
                <a:gd name="T40" fmla="*/ 5 w 24"/>
                <a:gd name="T41" fmla="*/ 14 h 32"/>
                <a:gd name="T42" fmla="*/ 5 w 24"/>
                <a:gd name="T43" fmla="*/ 14 h 32"/>
                <a:gd name="T44" fmla="*/ 13 w 24"/>
                <a:gd name="T45" fmla="*/ 0 h 32"/>
                <a:gd name="T46" fmla="*/ 10 w 24"/>
                <a:gd name="T47" fmla="*/ 2 h 32"/>
                <a:gd name="T48" fmla="*/ 2 w 24"/>
                <a:gd name="T49" fmla="*/ 7 h 32"/>
                <a:gd name="T50" fmla="*/ 0 w 24"/>
                <a:gd name="T51" fmla="*/ 8 h 32"/>
                <a:gd name="T52" fmla="*/ 0 w 24"/>
                <a:gd name="T53" fmla="*/ 11 h 32"/>
                <a:gd name="T54" fmla="*/ 2 w 24"/>
                <a:gd name="T55" fmla="*/ 15 h 32"/>
                <a:gd name="T56" fmla="*/ 4 w 24"/>
                <a:gd name="T57" fmla="*/ 17 h 32"/>
                <a:gd name="T58" fmla="*/ 5 w 24"/>
                <a:gd name="T59" fmla="*/ 17 h 32"/>
                <a:gd name="T60" fmla="*/ 7 w 24"/>
                <a:gd name="T61" fmla="*/ 17 h 32"/>
                <a:gd name="T62" fmla="*/ 8 w 24"/>
                <a:gd name="T63" fmla="*/ 16 h 32"/>
                <a:gd name="T64" fmla="*/ 8 w 24"/>
                <a:gd name="T65" fmla="*/ 18 h 32"/>
                <a:gd name="T66" fmla="*/ 7 w 24"/>
                <a:gd name="T67" fmla="*/ 22 h 32"/>
                <a:gd name="T68" fmla="*/ 5 w 24"/>
                <a:gd name="T69" fmla="*/ 22 h 32"/>
                <a:gd name="T70" fmla="*/ 4 w 24"/>
                <a:gd name="T71" fmla="*/ 22 h 32"/>
                <a:gd name="T72" fmla="*/ 2 w 24"/>
                <a:gd name="T73" fmla="*/ 25 h 32"/>
                <a:gd name="T74" fmla="*/ 2 w 24"/>
                <a:gd name="T75" fmla="*/ 27 h 32"/>
                <a:gd name="T76" fmla="*/ 2 w 24"/>
                <a:gd name="T77" fmla="*/ 29 h 32"/>
                <a:gd name="T78" fmla="*/ 4 w 24"/>
                <a:gd name="T79" fmla="*/ 31 h 32"/>
                <a:gd name="T80" fmla="*/ 12 w 24"/>
                <a:gd name="T81" fmla="*/ 32 h 32"/>
                <a:gd name="T82" fmla="*/ 21 w 24"/>
                <a:gd name="T83" fmla="*/ 32 h 32"/>
                <a:gd name="T84" fmla="*/ 23 w 24"/>
                <a:gd name="T85" fmla="*/ 31 h 32"/>
                <a:gd name="T86" fmla="*/ 24 w 24"/>
                <a:gd name="T87" fmla="*/ 29 h 32"/>
                <a:gd name="T88" fmla="*/ 24 w 24"/>
                <a:gd name="T89" fmla="*/ 25 h 32"/>
                <a:gd name="T90" fmla="*/ 21 w 24"/>
                <a:gd name="T91" fmla="*/ 22 h 32"/>
                <a:gd name="T92" fmla="*/ 18 w 24"/>
                <a:gd name="T93" fmla="*/ 21 h 32"/>
                <a:gd name="T94" fmla="*/ 18 w 24"/>
                <a:gd name="T95" fmla="*/ 21 h 32"/>
                <a:gd name="T96" fmla="*/ 18 w 24"/>
                <a:gd name="T97" fmla="*/ 6 h 32"/>
                <a:gd name="T98" fmla="*/ 18 w 24"/>
                <a:gd name="T99" fmla="*/ 3 h 32"/>
                <a:gd name="T100" fmla="*/ 17 w 24"/>
                <a:gd name="T101" fmla="*/ 3 h 32"/>
                <a:gd name="T102" fmla="*/ 16 w 24"/>
                <a:gd name="T103" fmla="*/ 2 h 32"/>
                <a:gd name="T104" fmla="*/ 14 w 24"/>
                <a:gd name="T105" fmla="*/ 1 h 32"/>
                <a:gd name="T106" fmla="*/ 13 w 24"/>
                <a:gd name="T10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32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63" name="Freeform 828"/>
            <p:cNvSpPr>
              <a:spLocks noEditPoints="1"/>
            </p:cNvSpPr>
            <p:nvPr/>
          </p:nvSpPr>
          <p:spPr bwMode="auto">
            <a:xfrm>
              <a:off x="3357" y="2818"/>
              <a:ext cx="52" cy="73"/>
            </a:xfrm>
            <a:custGeom>
              <a:avLst/>
              <a:gdLst>
                <a:gd name="T0" fmla="*/ 3 w 22"/>
                <a:gd name="T1" fmla="*/ 4 h 31"/>
                <a:gd name="T2" fmla="*/ 10 w 22"/>
                <a:gd name="T3" fmla="*/ 2 h 31"/>
                <a:gd name="T4" fmla="*/ 10 w 22"/>
                <a:gd name="T5" fmla="*/ 2 h 31"/>
                <a:gd name="T6" fmla="*/ 17 w 22"/>
                <a:gd name="T7" fmla="*/ 9 h 31"/>
                <a:gd name="T8" fmla="*/ 10 w 22"/>
                <a:gd name="T9" fmla="*/ 22 h 31"/>
                <a:gd name="T10" fmla="*/ 11 w 22"/>
                <a:gd name="T11" fmla="*/ 24 h 31"/>
                <a:gd name="T12" fmla="*/ 19 w 22"/>
                <a:gd name="T13" fmla="*/ 27 h 31"/>
                <a:gd name="T14" fmla="*/ 9 w 22"/>
                <a:gd name="T15" fmla="*/ 27 h 31"/>
                <a:gd name="T16" fmla="*/ 4 w 22"/>
                <a:gd name="T17" fmla="*/ 24 h 31"/>
                <a:gd name="T18" fmla="*/ 4 w 22"/>
                <a:gd name="T19" fmla="*/ 24 h 31"/>
                <a:gd name="T20" fmla="*/ 12 w 22"/>
                <a:gd name="T21" fmla="*/ 16 h 31"/>
                <a:gd name="T22" fmla="*/ 13 w 22"/>
                <a:gd name="T23" fmla="*/ 12 h 31"/>
                <a:gd name="T24" fmla="*/ 11 w 22"/>
                <a:gd name="T25" fmla="*/ 8 h 31"/>
                <a:gd name="T26" fmla="*/ 11 w 22"/>
                <a:gd name="T27" fmla="*/ 8 h 31"/>
                <a:gd name="T28" fmla="*/ 8 w 22"/>
                <a:gd name="T29" fmla="*/ 7 h 31"/>
                <a:gd name="T30" fmla="*/ 4 w 22"/>
                <a:gd name="T31" fmla="*/ 8 h 31"/>
                <a:gd name="T32" fmla="*/ 10 w 22"/>
                <a:gd name="T33" fmla="*/ 0 h 31"/>
                <a:gd name="T34" fmla="*/ 10 w 22"/>
                <a:gd name="T35" fmla="*/ 0 h 31"/>
                <a:gd name="T36" fmla="*/ 0 w 22"/>
                <a:gd name="T37" fmla="*/ 4 h 31"/>
                <a:gd name="T38" fmla="*/ 2 w 22"/>
                <a:gd name="T39" fmla="*/ 11 h 31"/>
                <a:gd name="T40" fmla="*/ 4 w 22"/>
                <a:gd name="T41" fmla="*/ 11 h 31"/>
                <a:gd name="T42" fmla="*/ 8 w 22"/>
                <a:gd name="T43" fmla="*/ 10 h 31"/>
                <a:gd name="T44" fmla="*/ 10 w 22"/>
                <a:gd name="T45" fmla="*/ 10 h 31"/>
                <a:gd name="T46" fmla="*/ 10 w 22"/>
                <a:gd name="T47" fmla="*/ 12 h 31"/>
                <a:gd name="T48" fmla="*/ 3 w 22"/>
                <a:gd name="T49" fmla="*/ 21 h 31"/>
                <a:gd name="T50" fmla="*/ 1 w 22"/>
                <a:gd name="T51" fmla="*/ 24 h 31"/>
                <a:gd name="T52" fmla="*/ 1 w 22"/>
                <a:gd name="T53" fmla="*/ 29 h 31"/>
                <a:gd name="T54" fmla="*/ 2 w 22"/>
                <a:gd name="T55" fmla="*/ 31 h 31"/>
                <a:gd name="T56" fmla="*/ 9 w 22"/>
                <a:gd name="T57" fmla="*/ 30 h 31"/>
                <a:gd name="T58" fmla="*/ 21 w 22"/>
                <a:gd name="T59" fmla="*/ 31 h 31"/>
                <a:gd name="T60" fmla="*/ 22 w 22"/>
                <a:gd name="T61" fmla="*/ 29 h 31"/>
                <a:gd name="T62" fmla="*/ 22 w 22"/>
                <a:gd name="T63" fmla="*/ 23 h 31"/>
                <a:gd name="T64" fmla="*/ 21 w 22"/>
                <a:gd name="T65" fmla="*/ 22 h 31"/>
                <a:gd name="T66" fmla="*/ 17 w 22"/>
                <a:gd name="T67" fmla="*/ 18 h 31"/>
                <a:gd name="T68" fmla="*/ 19 w 22"/>
                <a:gd name="T6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31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64" name="Rectangle 829"/>
            <p:cNvSpPr>
              <a:spLocks noChangeArrowheads="1"/>
            </p:cNvSpPr>
            <p:nvPr/>
          </p:nvSpPr>
          <p:spPr bwMode="auto">
            <a:xfrm>
              <a:off x="3383" y="2837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65" name="Rectangle 830"/>
            <p:cNvSpPr>
              <a:spLocks noChangeArrowheads="1"/>
            </p:cNvSpPr>
            <p:nvPr/>
          </p:nvSpPr>
          <p:spPr bwMode="auto">
            <a:xfrm>
              <a:off x="3383" y="2837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66" name="Freeform 831"/>
            <p:cNvSpPr>
              <a:spLocks noEditPoints="1"/>
            </p:cNvSpPr>
            <p:nvPr/>
          </p:nvSpPr>
          <p:spPr bwMode="auto">
            <a:xfrm>
              <a:off x="3423" y="2870"/>
              <a:ext cx="55" cy="76"/>
            </a:xfrm>
            <a:custGeom>
              <a:avLst/>
              <a:gdLst>
                <a:gd name="T0" fmla="*/ 5 w 23"/>
                <a:gd name="T1" fmla="*/ 4 h 32"/>
                <a:gd name="T2" fmla="*/ 5 w 23"/>
                <a:gd name="T3" fmla="*/ 4 h 32"/>
                <a:gd name="T4" fmla="*/ 11 w 23"/>
                <a:gd name="T5" fmla="*/ 3 h 32"/>
                <a:gd name="T6" fmla="*/ 17 w 23"/>
                <a:gd name="T7" fmla="*/ 8 h 32"/>
                <a:gd name="T8" fmla="*/ 13 w 23"/>
                <a:gd name="T9" fmla="*/ 13 h 32"/>
                <a:gd name="T10" fmla="*/ 14 w 23"/>
                <a:gd name="T11" fmla="*/ 16 h 32"/>
                <a:gd name="T12" fmla="*/ 20 w 23"/>
                <a:gd name="T13" fmla="*/ 23 h 32"/>
                <a:gd name="T14" fmla="*/ 13 w 23"/>
                <a:gd name="T15" fmla="*/ 29 h 32"/>
                <a:gd name="T16" fmla="*/ 11 w 23"/>
                <a:gd name="T17" fmla="*/ 29 h 32"/>
                <a:gd name="T18" fmla="*/ 4 w 23"/>
                <a:gd name="T19" fmla="*/ 28 h 32"/>
                <a:gd name="T20" fmla="*/ 9 w 23"/>
                <a:gd name="T21" fmla="*/ 26 h 32"/>
                <a:gd name="T22" fmla="*/ 15 w 23"/>
                <a:gd name="T23" fmla="*/ 24 h 32"/>
                <a:gd name="T24" fmla="*/ 12 w 23"/>
                <a:gd name="T25" fmla="*/ 17 h 32"/>
                <a:gd name="T26" fmla="*/ 8 w 23"/>
                <a:gd name="T27" fmla="*/ 17 h 32"/>
                <a:gd name="T28" fmla="*/ 11 w 23"/>
                <a:gd name="T29" fmla="*/ 14 h 32"/>
                <a:gd name="T30" fmla="*/ 13 w 23"/>
                <a:gd name="T31" fmla="*/ 9 h 32"/>
                <a:gd name="T32" fmla="*/ 8 w 23"/>
                <a:gd name="T33" fmla="*/ 6 h 32"/>
                <a:gd name="T34" fmla="*/ 5 w 23"/>
                <a:gd name="T35" fmla="*/ 6 h 32"/>
                <a:gd name="T36" fmla="*/ 11 w 23"/>
                <a:gd name="T37" fmla="*/ 0 h 32"/>
                <a:gd name="T38" fmla="*/ 2 w 23"/>
                <a:gd name="T39" fmla="*/ 2 h 32"/>
                <a:gd name="T40" fmla="*/ 2 w 23"/>
                <a:gd name="T41" fmla="*/ 4 h 32"/>
                <a:gd name="T42" fmla="*/ 2 w 23"/>
                <a:gd name="T43" fmla="*/ 8 h 32"/>
                <a:gd name="T44" fmla="*/ 3 w 23"/>
                <a:gd name="T45" fmla="*/ 9 h 32"/>
                <a:gd name="T46" fmla="*/ 5 w 23"/>
                <a:gd name="T47" fmla="*/ 9 h 32"/>
                <a:gd name="T48" fmla="*/ 8 w 23"/>
                <a:gd name="T49" fmla="*/ 9 h 32"/>
                <a:gd name="T50" fmla="*/ 10 w 23"/>
                <a:gd name="T51" fmla="*/ 10 h 32"/>
                <a:gd name="T52" fmla="*/ 10 w 23"/>
                <a:gd name="T53" fmla="*/ 11 h 32"/>
                <a:gd name="T54" fmla="*/ 7 w 23"/>
                <a:gd name="T55" fmla="*/ 12 h 32"/>
                <a:gd name="T56" fmla="*/ 7 w 23"/>
                <a:gd name="T57" fmla="*/ 12 h 32"/>
                <a:gd name="T58" fmla="*/ 6 w 23"/>
                <a:gd name="T59" fmla="*/ 11 h 32"/>
                <a:gd name="T60" fmla="*/ 5 w 23"/>
                <a:gd name="T61" fmla="*/ 13 h 32"/>
                <a:gd name="T62" fmla="*/ 5 w 23"/>
                <a:gd name="T63" fmla="*/ 18 h 32"/>
                <a:gd name="T64" fmla="*/ 5 w 23"/>
                <a:gd name="T65" fmla="*/ 19 h 32"/>
                <a:gd name="T66" fmla="*/ 6 w 23"/>
                <a:gd name="T67" fmla="*/ 20 h 32"/>
                <a:gd name="T68" fmla="*/ 11 w 23"/>
                <a:gd name="T69" fmla="*/ 20 h 32"/>
                <a:gd name="T70" fmla="*/ 12 w 23"/>
                <a:gd name="T71" fmla="*/ 22 h 32"/>
                <a:gd name="T72" fmla="*/ 9 w 23"/>
                <a:gd name="T73" fmla="*/ 23 h 32"/>
                <a:gd name="T74" fmla="*/ 4 w 23"/>
                <a:gd name="T75" fmla="*/ 22 h 32"/>
                <a:gd name="T76" fmla="*/ 0 w 23"/>
                <a:gd name="T77" fmla="*/ 29 h 32"/>
                <a:gd name="T78" fmla="*/ 11 w 23"/>
                <a:gd name="T79" fmla="*/ 32 h 32"/>
                <a:gd name="T80" fmla="*/ 20 w 23"/>
                <a:gd name="T81" fmla="*/ 29 h 32"/>
                <a:gd name="T82" fmla="*/ 23 w 23"/>
                <a:gd name="T83" fmla="*/ 23 h 32"/>
                <a:gd name="T84" fmla="*/ 18 w 23"/>
                <a:gd name="T85" fmla="*/ 12 h 32"/>
                <a:gd name="T86" fmla="*/ 18 w 23"/>
                <a:gd name="T8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" h="32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67" name="Freeform 832"/>
            <p:cNvSpPr>
              <a:spLocks noEditPoints="1"/>
            </p:cNvSpPr>
            <p:nvPr/>
          </p:nvSpPr>
          <p:spPr bwMode="auto">
            <a:xfrm>
              <a:off x="3499" y="2941"/>
              <a:ext cx="24" cy="26"/>
            </a:xfrm>
            <a:custGeom>
              <a:avLst/>
              <a:gdLst>
                <a:gd name="T0" fmla="*/ 7 w 10"/>
                <a:gd name="T1" fmla="*/ 8 h 11"/>
                <a:gd name="T2" fmla="*/ 5 w 10"/>
                <a:gd name="T3" fmla="*/ 7 h 11"/>
                <a:gd name="T4" fmla="*/ 7 w 10"/>
                <a:gd name="T5" fmla="*/ 5 h 11"/>
                <a:gd name="T6" fmla="*/ 7 w 10"/>
                <a:gd name="T7" fmla="*/ 8 h 11"/>
                <a:gd name="T8" fmla="*/ 9 w 10"/>
                <a:gd name="T9" fmla="*/ 0 h 11"/>
                <a:gd name="T10" fmla="*/ 8 w 10"/>
                <a:gd name="T11" fmla="*/ 0 h 11"/>
                <a:gd name="T12" fmla="*/ 8 w 10"/>
                <a:gd name="T13" fmla="*/ 0 h 11"/>
                <a:gd name="T14" fmla="*/ 7 w 10"/>
                <a:gd name="T15" fmla="*/ 1 h 11"/>
                <a:gd name="T16" fmla="*/ 0 w 10"/>
                <a:gd name="T17" fmla="*/ 8 h 11"/>
                <a:gd name="T18" fmla="*/ 0 w 10"/>
                <a:gd name="T19" fmla="*/ 10 h 11"/>
                <a:gd name="T20" fmla="*/ 1 w 10"/>
                <a:gd name="T21" fmla="*/ 11 h 11"/>
                <a:gd name="T22" fmla="*/ 1 w 10"/>
                <a:gd name="T23" fmla="*/ 11 h 11"/>
                <a:gd name="T24" fmla="*/ 4 w 10"/>
                <a:gd name="T25" fmla="*/ 10 h 11"/>
                <a:gd name="T26" fmla="*/ 8 w 10"/>
                <a:gd name="T27" fmla="*/ 11 h 11"/>
                <a:gd name="T28" fmla="*/ 8 w 10"/>
                <a:gd name="T29" fmla="*/ 11 h 11"/>
                <a:gd name="T30" fmla="*/ 9 w 10"/>
                <a:gd name="T31" fmla="*/ 9 h 11"/>
                <a:gd name="T32" fmla="*/ 10 w 10"/>
                <a:gd name="T33" fmla="*/ 2 h 11"/>
                <a:gd name="T34" fmla="*/ 9 w 10"/>
                <a:gd name="T35" fmla="*/ 0 h 11"/>
                <a:gd name="T36" fmla="*/ 9 w 1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68" name="Freeform 833"/>
            <p:cNvSpPr>
              <a:spLocks noEditPoints="1"/>
            </p:cNvSpPr>
            <p:nvPr/>
          </p:nvSpPr>
          <p:spPr bwMode="auto">
            <a:xfrm>
              <a:off x="3485" y="2925"/>
              <a:ext cx="61" cy="75"/>
            </a:xfrm>
            <a:custGeom>
              <a:avLst/>
              <a:gdLst>
                <a:gd name="T0" fmla="*/ 19 w 26"/>
                <a:gd name="T1" fmla="*/ 3 h 32"/>
                <a:gd name="T2" fmla="*/ 18 w 26"/>
                <a:gd name="T3" fmla="*/ 15 h 32"/>
                <a:gd name="T4" fmla="*/ 18 w 26"/>
                <a:gd name="T5" fmla="*/ 17 h 32"/>
                <a:gd name="T6" fmla="*/ 20 w 26"/>
                <a:gd name="T7" fmla="*/ 18 h 32"/>
                <a:gd name="T8" fmla="*/ 23 w 26"/>
                <a:gd name="T9" fmla="*/ 18 h 32"/>
                <a:gd name="T10" fmla="*/ 23 w 26"/>
                <a:gd name="T11" fmla="*/ 20 h 32"/>
                <a:gd name="T12" fmla="*/ 19 w 26"/>
                <a:gd name="T13" fmla="*/ 20 h 32"/>
                <a:gd name="T14" fmla="*/ 18 w 26"/>
                <a:gd name="T15" fmla="*/ 21 h 32"/>
                <a:gd name="T16" fmla="*/ 17 w 26"/>
                <a:gd name="T17" fmla="*/ 27 h 32"/>
                <a:gd name="T18" fmla="*/ 15 w 26"/>
                <a:gd name="T19" fmla="*/ 29 h 32"/>
                <a:gd name="T20" fmla="*/ 14 w 26"/>
                <a:gd name="T21" fmla="*/ 20 h 32"/>
                <a:gd name="T22" fmla="*/ 13 w 26"/>
                <a:gd name="T23" fmla="*/ 20 h 32"/>
                <a:gd name="T24" fmla="*/ 5 w 26"/>
                <a:gd name="T25" fmla="*/ 20 h 32"/>
                <a:gd name="T26" fmla="*/ 3 w 26"/>
                <a:gd name="T27" fmla="*/ 20 h 32"/>
                <a:gd name="T28" fmla="*/ 3 w 26"/>
                <a:gd name="T29" fmla="*/ 17 h 32"/>
                <a:gd name="T30" fmla="*/ 15 w 26"/>
                <a:gd name="T31" fmla="*/ 3 h 32"/>
                <a:gd name="T32" fmla="*/ 20 w 26"/>
                <a:gd name="T33" fmla="*/ 0 h 32"/>
                <a:gd name="T34" fmla="*/ 17 w 26"/>
                <a:gd name="T35" fmla="*/ 0 h 32"/>
                <a:gd name="T36" fmla="*/ 15 w 26"/>
                <a:gd name="T37" fmla="*/ 0 h 32"/>
                <a:gd name="T38" fmla="*/ 14 w 26"/>
                <a:gd name="T39" fmla="*/ 0 h 32"/>
                <a:gd name="T40" fmla="*/ 13 w 26"/>
                <a:gd name="T41" fmla="*/ 0 h 32"/>
                <a:gd name="T42" fmla="*/ 13 w 26"/>
                <a:gd name="T43" fmla="*/ 1 h 32"/>
                <a:gd name="T44" fmla="*/ 2 w 26"/>
                <a:gd name="T45" fmla="*/ 14 h 32"/>
                <a:gd name="T46" fmla="*/ 0 w 26"/>
                <a:gd name="T47" fmla="*/ 18 h 32"/>
                <a:gd name="T48" fmla="*/ 0 w 26"/>
                <a:gd name="T49" fmla="*/ 22 h 32"/>
                <a:gd name="T50" fmla="*/ 5 w 26"/>
                <a:gd name="T51" fmla="*/ 23 h 32"/>
                <a:gd name="T52" fmla="*/ 12 w 26"/>
                <a:gd name="T53" fmla="*/ 30 h 32"/>
                <a:gd name="T54" fmla="*/ 12 w 26"/>
                <a:gd name="T55" fmla="*/ 32 h 32"/>
                <a:gd name="T56" fmla="*/ 13 w 26"/>
                <a:gd name="T57" fmla="*/ 32 h 32"/>
                <a:gd name="T58" fmla="*/ 20 w 26"/>
                <a:gd name="T59" fmla="*/ 30 h 32"/>
                <a:gd name="T60" fmla="*/ 20 w 26"/>
                <a:gd name="T61" fmla="*/ 27 h 32"/>
                <a:gd name="T62" fmla="*/ 23 w 26"/>
                <a:gd name="T63" fmla="*/ 23 h 32"/>
                <a:gd name="T64" fmla="*/ 26 w 26"/>
                <a:gd name="T65" fmla="*/ 22 h 32"/>
                <a:gd name="T66" fmla="*/ 26 w 26"/>
                <a:gd name="T67" fmla="*/ 15 h 32"/>
                <a:gd name="T68" fmla="*/ 25 w 26"/>
                <a:gd name="T69" fmla="*/ 15 h 32"/>
                <a:gd name="T70" fmla="*/ 21 w 26"/>
                <a:gd name="T71" fmla="*/ 15 h 32"/>
                <a:gd name="T72" fmla="*/ 22 w 26"/>
                <a:gd name="T73" fmla="*/ 2 h 32"/>
                <a:gd name="T74" fmla="*/ 20 w 26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2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69" name="Rectangle 834"/>
            <p:cNvSpPr>
              <a:spLocks noChangeArrowheads="1"/>
            </p:cNvSpPr>
            <p:nvPr/>
          </p:nvSpPr>
          <p:spPr bwMode="auto">
            <a:xfrm>
              <a:off x="2517" y="2605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70" name="Freeform 835"/>
            <p:cNvSpPr>
              <a:spLocks/>
            </p:cNvSpPr>
            <p:nvPr/>
          </p:nvSpPr>
          <p:spPr bwMode="auto">
            <a:xfrm>
              <a:off x="2517" y="26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71" name="Rectangle 836"/>
            <p:cNvSpPr>
              <a:spLocks noChangeArrowheads="1"/>
            </p:cNvSpPr>
            <p:nvPr/>
          </p:nvSpPr>
          <p:spPr bwMode="auto">
            <a:xfrm>
              <a:off x="2557" y="2752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72" name="Rectangle 837"/>
            <p:cNvSpPr>
              <a:spLocks noChangeArrowheads="1"/>
            </p:cNvSpPr>
            <p:nvPr/>
          </p:nvSpPr>
          <p:spPr bwMode="auto">
            <a:xfrm>
              <a:off x="2557" y="275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73" name="Freeform 838"/>
            <p:cNvSpPr>
              <a:spLocks noEditPoints="1"/>
            </p:cNvSpPr>
            <p:nvPr/>
          </p:nvSpPr>
          <p:spPr bwMode="auto">
            <a:xfrm>
              <a:off x="2372" y="2541"/>
              <a:ext cx="620" cy="346"/>
            </a:xfrm>
            <a:custGeom>
              <a:avLst/>
              <a:gdLst>
                <a:gd name="T0" fmla="*/ 119 w 262"/>
                <a:gd name="T1" fmla="*/ 120 h 146"/>
                <a:gd name="T2" fmla="*/ 116 w 262"/>
                <a:gd name="T3" fmla="*/ 139 h 146"/>
                <a:gd name="T4" fmla="*/ 105 w 262"/>
                <a:gd name="T5" fmla="*/ 107 h 146"/>
                <a:gd name="T6" fmla="*/ 106 w 262"/>
                <a:gd name="T7" fmla="*/ 132 h 146"/>
                <a:gd name="T8" fmla="*/ 83 w 262"/>
                <a:gd name="T9" fmla="*/ 116 h 146"/>
                <a:gd name="T10" fmla="*/ 96 w 262"/>
                <a:gd name="T11" fmla="*/ 97 h 146"/>
                <a:gd name="T12" fmla="*/ 75 w 262"/>
                <a:gd name="T13" fmla="*/ 112 h 146"/>
                <a:gd name="T14" fmla="*/ 79 w 262"/>
                <a:gd name="T15" fmla="*/ 93 h 146"/>
                <a:gd name="T16" fmla="*/ 78 w 262"/>
                <a:gd name="T17" fmla="*/ 110 h 146"/>
                <a:gd name="T18" fmla="*/ 36 w 262"/>
                <a:gd name="T19" fmla="*/ 90 h 146"/>
                <a:gd name="T20" fmla="*/ 213 w 262"/>
                <a:gd name="T21" fmla="*/ 87 h 146"/>
                <a:gd name="T22" fmla="*/ 31 w 262"/>
                <a:gd name="T23" fmla="*/ 88 h 146"/>
                <a:gd name="T24" fmla="*/ 205 w 262"/>
                <a:gd name="T25" fmla="*/ 82 h 146"/>
                <a:gd name="T26" fmla="*/ 32 w 262"/>
                <a:gd name="T27" fmla="*/ 79 h 146"/>
                <a:gd name="T28" fmla="*/ 63 w 262"/>
                <a:gd name="T29" fmla="*/ 32 h 146"/>
                <a:gd name="T30" fmla="*/ 108 w 262"/>
                <a:gd name="T31" fmla="*/ 47 h 146"/>
                <a:gd name="T32" fmla="*/ 196 w 262"/>
                <a:gd name="T33" fmla="*/ 90 h 146"/>
                <a:gd name="T34" fmla="*/ 147 w 262"/>
                <a:gd name="T35" fmla="*/ 83 h 146"/>
                <a:gd name="T36" fmla="*/ 145 w 262"/>
                <a:gd name="T37" fmla="*/ 102 h 146"/>
                <a:gd name="T38" fmla="*/ 167 w 262"/>
                <a:gd name="T39" fmla="*/ 122 h 146"/>
                <a:gd name="T40" fmla="*/ 133 w 262"/>
                <a:gd name="T41" fmla="*/ 120 h 146"/>
                <a:gd name="T42" fmla="*/ 143 w 262"/>
                <a:gd name="T43" fmla="*/ 141 h 146"/>
                <a:gd name="T44" fmla="*/ 123 w 262"/>
                <a:gd name="T45" fmla="*/ 116 h 146"/>
                <a:gd name="T46" fmla="*/ 110 w 262"/>
                <a:gd name="T47" fmla="*/ 100 h 146"/>
                <a:gd name="T48" fmla="*/ 78 w 262"/>
                <a:gd name="T49" fmla="*/ 89 h 146"/>
                <a:gd name="T50" fmla="*/ 75 w 262"/>
                <a:gd name="T51" fmla="*/ 48 h 146"/>
                <a:gd name="T52" fmla="*/ 176 w 262"/>
                <a:gd name="T53" fmla="*/ 34 h 146"/>
                <a:gd name="T54" fmla="*/ 129 w 262"/>
                <a:gd name="T55" fmla="*/ 39 h 146"/>
                <a:gd name="T56" fmla="*/ 38 w 262"/>
                <a:gd name="T57" fmla="*/ 79 h 146"/>
                <a:gd name="T58" fmla="*/ 61 w 262"/>
                <a:gd name="T59" fmla="*/ 27 h 146"/>
                <a:gd name="T60" fmla="*/ 39 w 262"/>
                <a:gd name="T61" fmla="*/ 85 h 146"/>
                <a:gd name="T62" fmla="*/ 219 w 262"/>
                <a:gd name="T63" fmla="*/ 71 h 146"/>
                <a:gd name="T64" fmla="*/ 213 w 262"/>
                <a:gd name="T65" fmla="*/ 78 h 146"/>
                <a:gd name="T66" fmla="*/ 190 w 262"/>
                <a:gd name="T67" fmla="*/ 24 h 146"/>
                <a:gd name="T68" fmla="*/ 198 w 262"/>
                <a:gd name="T69" fmla="*/ 9 h 146"/>
                <a:gd name="T70" fmla="*/ 184 w 262"/>
                <a:gd name="T71" fmla="*/ 23 h 146"/>
                <a:gd name="T72" fmla="*/ 98 w 262"/>
                <a:gd name="T73" fmla="*/ 22 h 146"/>
                <a:gd name="T74" fmla="*/ 64 w 262"/>
                <a:gd name="T75" fmla="*/ 17 h 146"/>
                <a:gd name="T76" fmla="*/ 52 w 262"/>
                <a:gd name="T77" fmla="*/ 16 h 146"/>
                <a:gd name="T78" fmla="*/ 30 w 262"/>
                <a:gd name="T79" fmla="*/ 70 h 146"/>
                <a:gd name="T80" fmla="*/ 22 w 262"/>
                <a:gd name="T81" fmla="*/ 68 h 146"/>
                <a:gd name="T82" fmla="*/ 19 w 262"/>
                <a:gd name="T83" fmla="*/ 62 h 146"/>
                <a:gd name="T84" fmla="*/ 13 w 262"/>
                <a:gd name="T85" fmla="*/ 60 h 146"/>
                <a:gd name="T86" fmla="*/ 9 w 262"/>
                <a:gd name="T87" fmla="*/ 55 h 146"/>
                <a:gd name="T88" fmla="*/ 2 w 262"/>
                <a:gd name="T89" fmla="*/ 79 h 146"/>
                <a:gd name="T90" fmla="*/ 52 w 262"/>
                <a:gd name="T91" fmla="*/ 84 h 146"/>
                <a:gd name="T92" fmla="*/ 78 w 262"/>
                <a:gd name="T93" fmla="*/ 117 h 146"/>
                <a:gd name="T94" fmla="*/ 95 w 262"/>
                <a:gd name="T95" fmla="*/ 132 h 146"/>
                <a:gd name="T96" fmla="*/ 124 w 262"/>
                <a:gd name="T97" fmla="*/ 137 h 146"/>
                <a:gd name="T98" fmla="*/ 155 w 262"/>
                <a:gd name="T99" fmla="*/ 134 h 146"/>
                <a:gd name="T100" fmla="*/ 192 w 262"/>
                <a:gd name="T101" fmla="*/ 110 h 146"/>
                <a:gd name="T102" fmla="*/ 206 w 262"/>
                <a:gd name="T103" fmla="*/ 89 h 146"/>
                <a:gd name="T104" fmla="*/ 262 w 262"/>
                <a:gd name="T105" fmla="*/ 55 h 146"/>
                <a:gd name="T106" fmla="*/ 254 w 262"/>
                <a:gd name="T107" fmla="*/ 56 h 146"/>
                <a:gd name="T108" fmla="*/ 238 w 262"/>
                <a:gd name="T109" fmla="*/ 77 h 146"/>
                <a:gd name="T110" fmla="*/ 241 w 262"/>
                <a:gd name="T111" fmla="*/ 59 h 146"/>
                <a:gd name="T112" fmla="*/ 232 w 262"/>
                <a:gd name="T113" fmla="*/ 61 h 146"/>
                <a:gd name="T114" fmla="*/ 224 w 262"/>
                <a:gd name="T115" fmla="*/ 72 h 146"/>
                <a:gd name="T116" fmla="*/ 197 w 262"/>
                <a:gd name="T117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146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74" name="Rectangle 839"/>
            <p:cNvSpPr>
              <a:spLocks noChangeArrowheads="1"/>
            </p:cNvSpPr>
            <p:nvPr/>
          </p:nvSpPr>
          <p:spPr bwMode="auto">
            <a:xfrm>
              <a:off x="2633" y="277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75" name="Rectangle 840"/>
            <p:cNvSpPr>
              <a:spLocks noChangeArrowheads="1"/>
            </p:cNvSpPr>
            <p:nvPr/>
          </p:nvSpPr>
          <p:spPr bwMode="auto">
            <a:xfrm>
              <a:off x="2633" y="277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76" name="Freeform 841"/>
            <p:cNvSpPr>
              <a:spLocks/>
            </p:cNvSpPr>
            <p:nvPr/>
          </p:nvSpPr>
          <p:spPr bwMode="auto">
            <a:xfrm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77" name="Freeform 842"/>
            <p:cNvSpPr>
              <a:spLocks/>
            </p:cNvSpPr>
            <p:nvPr/>
          </p:nvSpPr>
          <p:spPr bwMode="auto">
            <a:xfrm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78" name="Freeform 843"/>
            <p:cNvSpPr>
              <a:spLocks noEditPoints="1"/>
            </p:cNvSpPr>
            <p:nvPr/>
          </p:nvSpPr>
          <p:spPr bwMode="auto">
            <a:xfrm>
              <a:off x="4356" y="2871"/>
              <a:ext cx="393" cy="533"/>
            </a:xfrm>
            <a:custGeom>
              <a:avLst/>
              <a:gdLst>
                <a:gd name="T0" fmla="*/ 67 w 166"/>
                <a:gd name="T1" fmla="*/ 201 h 225"/>
                <a:gd name="T2" fmla="*/ 50 w 166"/>
                <a:gd name="T3" fmla="*/ 81 h 225"/>
                <a:gd name="T4" fmla="*/ 60 w 166"/>
                <a:gd name="T5" fmla="*/ 211 h 225"/>
                <a:gd name="T6" fmla="*/ 51 w 166"/>
                <a:gd name="T7" fmla="*/ 219 h 225"/>
                <a:gd name="T8" fmla="*/ 18 w 166"/>
                <a:gd name="T9" fmla="*/ 215 h 225"/>
                <a:gd name="T10" fmla="*/ 91 w 166"/>
                <a:gd name="T11" fmla="*/ 85 h 225"/>
                <a:gd name="T12" fmla="*/ 113 w 166"/>
                <a:gd name="T13" fmla="*/ 211 h 225"/>
                <a:gd name="T14" fmla="*/ 104 w 166"/>
                <a:gd name="T15" fmla="*/ 219 h 225"/>
                <a:gd name="T16" fmla="*/ 72 w 166"/>
                <a:gd name="T17" fmla="*/ 215 h 225"/>
                <a:gd name="T18" fmla="*/ 111 w 166"/>
                <a:gd name="T19" fmla="*/ 73 h 225"/>
                <a:gd name="T20" fmla="*/ 117 w 166"/>
                <a:gd name="T21" fmla="*/ 206 h 225"/>
                <a:gd name="T22" fmla="*/ 66 w 166"/>
                <a:gd name="T23" fmla="*/ 75 h 225"/>
                <a:gd name="T24" fmla="*/ 67 w 166"/>
                <a:gd name="T25" fmla="*/ 82 h 225"/>
                <a:gd name="T26" fmla="*/ 14 w 166"/>
                <a:gd name="T27" fmla="*/ 82 h 225"/>
                <a:gd name="T28" fmla="*/ 11 w 166"/>
                <a:gd name="T29" fmla="*/ 78 h 225"/>
                <a:gd name="T30" fmla="*/ 14 w 166"/>
                <a:gd name="T31" fmla="*/ 81 h 225"/>
                <a:gd name="T32" fmla="*/ 72 w 166"/>
                <a:gd name="T33" fmla="*/ 83 h 225"/>
                <a:gd name="T34" fmla="*/ 123 w 166"/>
                <a:gd name="T35" fmla="*/ 20 h 225"/>
                <a:gd name="T36" fmla="*/ 80 w 166"/>
                <a:gd name="T37" fmla="*/ 78 h 225"/>
                <a:gd name="T38" fmla="*/ 133 w 166"/>
                <a:gd name="T39" fmla="*/ 22 h 225"/>
                <a:gd name="T40" fmla="*/ 95 w 166"/>
                <a:gd name="T41" fmla="*/ 74 h 225"/>
                <a:gd name="T42" fmla="*/ 115 w 166"/>
                <a:gd name="T43" fmla="*/ 62 h 225"/>
                <a:gd name="T44" fmla="*/ 107 w 166"/>
                <a:gd name="T45" fmla="*/ 70 h 225"/>
                <a:gd name="T46" fmla="*/ 40 w 166"/>
                <a:gd name="T47" fmla="*/ 75 h 225"/>
                <a:gd name="T48" fmla="*/ 89 w 166"/>
                <a:gd name="T49" fmla="*/ 20 h 225"/>
                <a:gd name="T50" fmla="*/ 57 w 166"/>
                <a:gd name="T51" fmla="*/ 70 h 225"/>
                <a:gd name="T52" fmla="*/ 47 w 166"/>
                <a:gd name="T53" fmla="*/ 78 h 225"/>
                <a:gd name="T54" fmla="*/ 19 w 166"/>
                <a:gd name="T55" fmla="*/ 83 h 225"/>
                <a:gd name="T56" fmla="*/ 70 w 166"/>
                <a:gd name="T57" fmla="*/ 20 h 225"/>
                <a:gd name="T58" fmla="*/ 27 w 166"/>
                <a:gd name="T59" fmla="*/ 78 h 225"/>
                <a:gd name="T60" fmla="*/ 79 w 166"/>
                <a:gd name="T61" fmla="*/ 22 h 225"/>
                <a:gd name="T62" fmla="*/ 45 w 166"/>
                <a:gd name="T63" fmla="*/ 40 h 225"/>
                <a:gd name="T64" fmla="*/ 45 w 166"/>
                <a:gd name="T65" fmla="*/ 40 h 225"/>
                <a:gd name="T66" fmla="*/ 120 w 166"/>
                <a:gd name="T67" fmla="*/ 18 h 225"/>
                <a:gd name="T68" fmla="*/ 118 w 166"/>
                <a:gd name="T69" fmla="*/ 64 h 225"/>
                <a:gd name="T70" fmla="*/ 123 w 166"/>
                <a:gd name="T71" fmla="*/ 197 h 225"/>
                <a:gd name="T72" fmla="*/ 87 w 166"/>
                <a:gd name="T73" fmla="*/ 32 h 225"/>
                <a:gd name="T74" fmla="*/ 5 w 166"/>
                <a:gd name="T75" fmla="*/ 78 h 225"/>
                <a:gd name="T76" fmla="*/ 64 w 166"/>
                <a:gd name="T77" fmla="*/ 6 h 225"/>
                <a:gd name="T78" fmla="*/ 9 w 166"/>
                <a:gd name="T79" fmla="*/ 79 h 225"/>
                <a:gd name="T80" fmla="*/ 59 w 166"/>
                <a:gd name="T81" fmla="*/ 78 h 225"/>
                <a:gd name="T82" fmla="*/ 100 w 166"/>
                <a:gd name="T83" fmla="*/ 23 h 225"/>
                <a:gd name="T84" fmla="*/ 65 w 166"/>
                <a:gd name="T85" fmla="*/ 74 h 225"/>
                <a:gd name="T86" fmla="*/ 118 w 166"/>
                <a:gd name="T87" fmla="*/ 0 h 225"/>
                <a:gd name="T88" fmla="*/ 98 w 166"/>
                <a:gd name="T89" fmla="*/ 7 h 225"/>
                <a:gd name="T90" fmla="*/ 91 w 166"/>
                <a:gd name="T91" fmla="*/ 15 h 225"/>
                <a:gd name="T92" fmla="*/ 79 w 166"/>
                <a:gd name="T93" fmla="*/ 18 h 225"/>
                <a:gd name="T94" fmla="*/ 75 w 166"/>
                <a:gd name="T95" fmla="*/ 17 h 225"/>
                <a:gd name="T96" fmla="*/ 67 w 166"/>
                <a:gd name="T97" fmla="*/ 1 h 225"/>
                <a:gd name="T98" fmla="*/ 2 w 166"/>
                <a:gd name="T99" fmla="*/ 74 h 225"/>
                <a:gd name="T100" fmla="*/ 3 w 166"/>
                <a:gd name="T101" fmla="*/ 81 h 225"/>
                <a:gd name="T102" fmla="*/ 14 w 166"/>
                <a:gd name="T103" fmla="*/ 216 h 225"/>
                <a:gd name="T104" fmla="*/ 40 w 166"/>
                <a:gd name="T105" fmla="*/ 225 h 225"/>
                <a:gd name="T106" fmla="*/ 62 w 166"/>
                <a:gd name="T107" fmla="*/ 217 h 225"/>
                <a:gd name="T108" fmla="*/ 68 w 166"/>
                <a:gd name="T109" fmla="*/ 216 h 225"/>
                <a:gd name="T110" fmla="*/ 68 w 166"/>
                <a:gd name="T111" fmla="*/ 217 h 225"/>
                <a:gd name="T112" fmla="*/ 114 w 166"/>
                <a:gd name="T113" fmla="*/ 217 h 225"/>
                <a:gd name="T114" fmla="*/ 163 w 166"/>
                <a:gd name="T115" fmla="*/ 154 h 225"/>
                <a:gd name="T116" fmla="*/ 149 w 166"/>
                <a:gd name="T117" fmla="*/ 7 h 225"/>
                <a:gd name="T118" fmla="*/ 132 w 166"/>
                <a:gd name="T119" fmla="*/ 18 h 225"/>
                <a:gd name="T120" fmla="*/ 130 w 166"/>
                <a:gd name="T121" fmla="*/ 16 h 225"/>
                <a:gd name="T122" fmla="*/ 123 w 166"/>
                <a:gd name="T123" fmla="*/ 13 h 225"/>
                <a:gd name="T124" fmla="*/ 118 w 166"/>
                <a:gd name="T12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225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79" name="Freeform 844"/>
            <p:cNvSpPr>
              <a:spLocks noEditPoints="1"/>
            </p:cNvSpPr>
            <p:nvPr/>
          </p:nvSpPr>
          <p:spPr bwMode="auto">
            <a:xfrm>
              <a:off x="4639" y="2963"/>
              <a:ext cx="83" cy="161"/>
            </a:xfrm>
            <a:custGeom>
              <a:avLst/>
              <a:gdLst>
                <a:gd name="T0" fmla="*/ 5 w 35"/>
                <a:gd name="T1" fmla="*/ 30 h 68"/>
                <a:gd name="T2" fmla="*/ 8 w 35"/>
                <a:gd name="T3" fmla="*/ 26 h 68"/>
                <a:gd name="T4" fmla="*/ 27 w 35"/>
                <a:gd name="T5" fmla="*/ 7 h 68"/>
                <a:gd name="T6" fmla="*/ 31 w 35"/>
                <a:gd name="T7" fmla="*/ 34 h 68"/>
                <a:gd name="T8" fmla="*/ 6 w 35"/>
                <a:gd name="T9" fmla="*/ 61 h 68"/>
                <a:gd name="T10" fmla="*/ 4 w 35"/>
                <a:gd name="T11" fmla="*/ 34 h 68"/>
                <a:gd name="T12" fmla="*/ 4 w 35"/>
                <a:gd name="T13" fmla="*/ 33 h 68"/>
                <a:gd name="T14" fmla="*/ 5 w 35"/>
                <a:gd name="T15" fmla="*/ 30 h 68"/>
                <a:gd name="T16" fmla="*/ 3 w 35"/>
                <a:gd name="T17" fmla="*/ 29 h 68"/>
                <a:gd name="T18" fmla="*/ 5 w 35"/>
                <a:gd name="T19" fmla="*/ 30 h 68"/>
                <a:gd name="T20" fmla="*/ 28 w 35"/>
                <a:gd name="T21" fmla="*/ 0 h 68"/>
                <a:gd name="T22" fmla="*/ 27 w 35"/>
                <a:gd name="T23" fmla="*/ 1 h 68"/>
                <a:gd name="T24" fmla="*/ 6 w 35"/>
                <a:gd name="T25" fmla="*/ 23 h 68"/>
                <a:gd name="T26" fmla="*/ 1 w 35"/>
                <a:gd name="T27" fmla="*/ 28 h 68"/>
                <a:gd name="T28" fmla="*/ 0 w 35"/>
                <a:gd name="T29" fmla="*/ 33 h 68"/>
                <a:gd name="T30" fmla="*/ 0 w 35"/>
                <a:gd name="T31" fmla="*/ 34 h 68"/>
                <a:gd name="T32" fmla="*/ 2 w 35"/>
                <a:gd name="T33" fmla="*/ 66 h 68"/>
                <a:gd name="T34" fmla="*/ 4 w 35"/>
                <a:gd name="T35" fmla="*/ 68 h 68"/>
                <a:gd name="T36" fmla="*/ 4 w 35"/>
                <a:gd name="T37" fmla="*/ 68 h 68"/>
                <a:gd name="T38" fmla="*/ 6 w 35"/>
                <a:gd name="T39" fmla="*/ 67 h 68"/>
                <a:gd name="T40" fmla="*/ 34 w 35"/>
                <a:gd name="T41" fmla="*/ 36 h 68"/>
                <a:gd name="T42" fmla="*/ 35 w 35"/>
                <a:gd name="T43" fmla="*/ 34 h 68"/>
                <a:gd name="T44" fmla="*/ 30 w 35"/>
                <a:gd name="T45" fmla="*/ 2 h 68"/>
                <a:gd name="T46" fmla="*/ 29 w 35"/>
                <a:gd name="T47" fmla="*/ 0 h 68"/>
                <a:gd name="T48" fmla="*/ 28 w 35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8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80" name="Freeform 845"/>
            <p:cNvSpPr>
              <a:spLocks/>
            </p:cNvSpPr>
            <p:nvPr/>
          </p:nvSpPr>
          <p:spPr bwMode="auto">
            <a:xfrm>
              <a:off x="4530" y="3157"/>
              <a:ext cx="59" cy="161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0 w 25"/>
                <a:gd name="T7" fmla="*/ 21 h 68"/>
                <a:gd name="T8" fmla="*/ 5 w 25"/>
                <a:gd name="T9" fmla="*/ 29 h 68"/>
                <a:gd name="T10" fmla="*/ 3 w 25"/>
                <a:gd name="T11" fmla="*/ 36 h 68"/>
                <a:gd name="T12" fmla="*/ 8 w 25"/>
                <a:gd name="T13" fmla="*/ 39 h 68"/>
                <a:gd name="T14" fmla="*/ 6 w 25"/>
                <a:gd name="T15" fmla="*/ 49 h 68"/>
                <a:gd name="T16" fmla="*/ 17 w 25"/>
                <a:gd name="T17" fmla="*/ 49 h 68"/>
                <a:gd name="T18" fmla="*/ 8 w 25"/>
                <a:gd name="T19" fmla="*/ 63 h 68"/>
                <a:gd name="T20" fmla="*/ 10 w 25"/>
                <a:gd name="T21" fmla="*/ 67 h 68"/>
                <a:gd name="T22" fmla="*/ 15 w 25"/>
                <a:gd name="T23" fmla="*/ 68 h 68"/>
                <a:gd name="T24" fmla="*/ 20 w 25"/>
                <a:gd name="T25" fmla="*/ 66 h 68"/>
                <a:gd name="T26" fmla="*/ 20 w 25"/>
                <a:gd name="T27" fmla="*/ 66 h 68"/>
                <a:gd name="T28" fmla="*/ 21 w 25"/>
                <a:gd name="T29" fmla="*/ 63 h 68"/>
                <a:gd name="T30" fmla="*/ 14 w 25"/>
                <a:gd name="T31" fmla="*/ 64 h 68"/>
                <a:gd name="T32" fmla="*/ 14 w 25"/>
                <a:gd name="T33" fmla="*/ 64 h 68"/>
                <a:gd name="T34" fmla="*/ 12 w 25"/>
                <a:gd name="T35" fmla="*/ 63 h 68"/>
                <a:gd name="T36" fmla="*/ 24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9 w 25"/>
                <a:gd name="T51" fmla="*/ 35 h 68"/>
                <a:gd name="T52" fmla="*/ 7 w 25"/>
                <a:gd name="T53" fmla="*/ 34 h 68"/>
                <a:gd name="T54" fmla="*/ 8 w 25"/>
                <a:gd name="T55" fmla="*/ 32 h 68"/>
                <a:gd name="T56" fmla="*/ 22 w 25"/>
                <a:gd name="T57" fmla="*/ 12 h 68"/>
                <a:gd name="T58" fmla="*/ 19 w 25"/>
                <a:gd name="T59" fmla="*/ 11 h 68"/>
                <a:gd name="T60" fmla="*/ 6 w 25"/>
                <a:gd name="T61" fmla="*/ 19 h 68"/>
                <a:gd name="T62" fmla="*/ 5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8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81" name="Freeform 846"/>
            <p:cNvSpPr>
              <a:spLocks/>
            </p:cNvSpPr>
            <p:nvPr/>
          </p:nvSpPr>
          <p:spPr bwMode="auto">
            <a:xfrm>
              <a:off x="4402" y="3157"/>
              <a:ext cx="59" cy="161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1 w 25"/>
                <a:gd name="T7" fmla="*/ 21 h 68"/>
                <a:gd name="T8" fmla="*/ 6 w 25"/>
                <a:gd name="T9" fmla="*/ 29 h 68"/>
                <a:gd name="T10" fmla="*/ 4 w 25"/>
                <a:gd name="T11" fmla="*/ 36 h 68"/>
                <a:gd name="T12" fmla="*/ 9 w 25"/>
                <a:gd name="T13" fmla="*/ 39 h 68"/>
                <a:gd name="T14" fmla="*/ 7 w 25"/>
                <a:gd name="T15" fmla="*/ 49 h 68"/>
                <a:gd name="T16" fmla="*/ 18 w 25"/>
                <a:gd name="T17" fmla="*/ 49 h 68"/>
                <a:gd name="T18" fmla="*/ 9 w 25"/>
                <a:gd name="T19" fmla="*/ 63 h 68"/>
                <a:gd name="T20" fmla="*/ 11 w 25"/>
                <a:gd name="T21" fmla="*/ 67 h 68"/>
                <a:gd name="T22" fmla="*/ 16 w 25"/>
                <a:gd name="T23" fmla="*/ 68 h 68"/>
                <a:gd name="T24" fmla="*/ 20 w 25"/>
                <a:gd name="T25" fmla="*/ 66 h 68"/>
                <a:gd name="T26" fmla="*/ 21 w 25"/>
                <a:gd name="T27" fmla="*/ 66 h 68"/>
                <a:gd name="T28" fmla="*/ 21 w 25"/>
                <a:gd name="T29" fmla="*/ 63 h 68"/>
                <a:gd name="T30" fmla="*/ 15 w 25"/>
                <a:gd name="T31" fmla="*/ 64 h 68"/>
                <a:gd name="T32" fmla="*/ 15 w 25"/>
                <a:gd name="T33" fmla="*/ 64 h 68"/>
                <a:gd name="T34" fmla="*/ 13 w 25"/>
                <a:gd name="T35" fmla="*/ 63 h 68"/>
                <a:gd name="T36" fmla="*/ 25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10 w 25"/>
                <a:gd name="T51" fmla="*/ 35 h 68"/>
                <a:gd name="T52" fmla="*/ 8 w 25"/>
                <a:gd name="T53" fmla="*/ 34 h 68"/>
                <a:gd name="T54" fmla="*/ 9 w 25"/>
                <a:gd name="T55" fmla="*/ 32 h 68"/>
                <a:gd name="T56" fmla="*/ 22 w 25"/>
                <a:gd name="T57" fmla="*/ 12 h 68"/>
                <a:gd name="T58" fmla="*/ 20 w 25"/>
                <a:gd name="T59" fmla="*/ 11 h 68"/>
                <a:gd name="T60" fmla="*/ 6 w 25"/>
                <a:gd name="T61" fmla="*/ 19 h 68"/>
                <a:gd name="T62" fmla="*/ 6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9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82" name="Freeform 847"/>
            <p:cNvSpPr>
              <a:spLocks noEditPoints="1"/>
            </p:cNvSpPr>
            <p:nvPr/>
          </p:nvSpPr>
          <p:spPr bwMode="auto">
            <a:xfrm>
              <a:off x="2742" y="2913"/>
              <a:ext cx="236" cy="225"/>
            </a:xfrm>
            <a:custGeom>
              <a:avLst/>
              <a:gdLst>
                <a:gd name="T0" fmla="*/ 51 w 100"/>
                <a:gd name="T1" fmla="*/ 88 h 95"/>
                <a:gd name="T2" fmla="*/ 11 w 100"/>
                <a:gd name="T3" fmla="*/ 35 h 95"/>
                <a:gd name="T4" fmla="*/ 49 w 100"/>
                <a:gd name="T5" fmla="*/ 6 h 95"/>
                <a:gd name="T6" fmla="*/ 89 w 100"/>
                <a:gd name="T7" fmla="*/ 59 h 95"/>
                <a:gd name="T8" fmla="*/ 51 w 100"/>
                <a:gd name="T9" fmla="*/ 88 h 95"/>
                <a:gd name="T10" fmla="*/ 49 w 100"/>
                <a:gd name="T11" fmla="*/ 0 h 95"/>
                <a:gd name="T12" fmla="*/ 5 w 100"/>
                <a:gd name="T13" fmla="*/ 33 h 95"/>
                <a:gd name="T14" fmla="*/ 11 w 100"/>
                <a:gd name="T15" fmla="*/ 75 h 95"/>
                <a:gd name="T16" fmla="*/ 51 w 100"/>
                <a:gd name="T17" fmla="*/ 95 h 95"/>
                <a:gd name="T18" fmla="*/ 95 w 100"/>
                <a:gd name="T19" fmla="*/ 61 h 95"/>
                <a:gd name="T20" fmla="*/ 89 w 100"/>
                <a:gd name="T21" fmla="*/ 19 h 95"/>
                <a:gd name="T22" fmla="*/ 49 w 10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5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83" name="Freeform 848"/>
            <p:cNvSpPr>
              <a:spLocks noEditPoints="1"/>
            </p:cNvSpPr>
            <p:nvPr/>
          </p:nvSpPr>
          <p:spPr bwMode="auto">
            <a:xfrm>
              <a:off x="2661" y="2875"/>
              <a:ext cx="369" cy="473"/>
            </a:xfrm>
            <a:custGeom>
              <a:avLst/>
              <a:gdLst>
                <a:gd name="T0" fmla="*/ 13 w 156"/>
                <a:gd name="T1" fmla="*/ 191 h 200"/>
                <a:gd name="T2" fmla="*/ 15 w 156"/>
                <a:gd name="T3" fmla="*/ 191 h 200"/>
                <a:gd name="T4" fmla="*/ 21 w 156"/>
                <a:gd name="T5" fmla="*/ 194 h 200"/>
                <a:gd name="T6" fmla="*/ 21 w 156"/>
                <a:gd name="T7" fmla="*/ 162 h 200"/>
                <a:gd name="T8" fmla="*/ 33 w 156"/>
                <a:gd name="T9" fmla="*/ 141 h 200"/>
                <a:gd name="T10" fmla="*/ 44 w 156"/>
                <a:gd name="T11" fmla="*/ 144 h 200"/>
                <a:gd name="T12" fmla="*/ 40 w 156"/>
                <a:gd name="T13" fmla="*/ 146 h 200"/>
                <a:gd name="T14" fmla="*/ 47 w 156"/>
                <a:gd name="T15" fmla="*/ 146 h 200"/>
                <a:gd name="T16" fmla="*/ 49 w 156"/>
                <a:gd name="T17" fmla="*/ 148 h 200"/>
                <a:gd name="T18" fmla="*/ 48 w 156"/>
                <a:gd name="T19" fmla="*/ 148 h 200"/>
                <a:gd name="T20" fmla="*/ 39 w 156"/>
                <a:gd name="T21" fmla="*/ 155 h 200"/>
                <a:gd name="T22" fmla="*/ 45 w 156"/>
                <a:gd name="T23" fmla="*/ 156 h 200"/>
                <a:gd name="T24" fmla="*/ 35 w 156"/>
                <a:gd name="T25" fmla="*/ 159 h 200"/>
                <a:gd name="T26" fmla="*/ 43 w 156"/>
                <a:gd name="T27" fmla="*/ 159 h 200"/>
                <a:gd name="T28" fmla="*/ 40 w 156"/>
                <a:gd name="T29" fmla="*/ 161 h 200"/>
                <a:gd name="T30" fmla="*/ 32 w 156"/>
                <a:gd name="T31" fmla="*/ 169 h 200"/>
                <a:gd name="T32" fmla="*/ 38 w 156"/>
                <a:gd name="T33" fmla="*/ 169 h 200"/>
                <a:gd name="T34" fmla="*/ 27 w 156"/>
                <a:gd name="T35" fmla="*/ 173 h 200"/>
                <a:gd name="T36" fmla="*/ 37 w 156"/>
                <a:gd name="T37" fmla="*/ 171 h 200"/>
                <a:gd name="T38" fmla="*/ 34 w 156"/>
                <a:gd name="T39" fmla="*/ 177 h 200"/>
                <a:gd name="T40" fmla="*/ 24 w 156"/>
                <a:gd name="T41" fmla="*/ 180 h 200"/>
                <a:gd name="T42" fmla="*/ 33 w 156"/>
                <a:gd name="T43" fmla="*/ 179 h 200"/>
                <a:gd name="T44" fmla="*/ 30 w 156"/>
                <a:gd name="T45" fmla="*/ 183 h 200"/>
                <a:gd name="T46" fmla="*/ 21 w 156"/>
                <a:gd name="T47" fmla="*/ 189 h 200"/>
                <a:gd name="T48" fmla="*/ 28 w 156"/>
                <a:gd name="T49" fmla="*/ 188 h 200"/>
                <a:gd name="T50" fmla="*/ 25 w 156"/>
                <a:gd name="T51" fmla="*/ 193 h 200"/>
                <a:gd name="T52" fmla="*/ 24 w 156"/>
                <a:gd name="T53" fmla="*/ 193 h 200"/>
                <a:gd name="T54" fmla="*/ 15 w 156"/>
                <a:gd name="T55" fmla="*/ 187 h 200"/>
                <a:gd name="T56" fmla="*/ 7 w 156"/>
                <a:gd name="T57" fmla="*/ 187 h 200"/>
                <a:gd name="T58" fmla="*/ 7 w 156"/>
                <a:gd name="T59" fmla="*/ 188 h 200"/>
                <a:gd name="T60" fmla="*/ 7 w 156"/>
                <a:gd name="T61" fmla="*/ 185 h 200"/>
                <a:gd name="T62" fmla="*/ 7 w 156"/>
                <a:gd name="T63" fmla="*/ 185 h 200"/>
                <a:gd name="T64" fmla="*/ 43 w 156"/>
                <a:gd name="T65" fmla="*/ 137 h 200"/>
                <a:gd name="T66" fmla="*/ 46 w 156"/>
                <a:gd name="T67" fmla="*/ 123 h 200"/>
                <a:gd name="T68" fmla="*/ 49 w 156"/>
                <a:gd name="T69" fmla="*/ 115 h 200"/>
                <a:gd name="T70" fmla="*/ 49 w 156"/>
                <a:gd name="T71" fmla="*/ 140 h 200"/>
                <a:gd name="T72" fmla="*/ 50 w 156"/>
                <a:gd name="T73" fmla="*/ 108 h 200"/>
                <a:gd name="T74" fmla="*/ 50 w 156"/>
                <a:gd name="T75" fmla="*/ 108 h 200"/>
                <a:gd name="T76" fmla="*/ 82 w 156"/>
                <a:gd name="T77" fmla="*/ 6 h 200"/>
                <a:gd name="T78" fmla="*/ 86 w 156"/>
                <a:gd name="T79" fmla="*/ 120 h 200"/>
                <a:gd name="T80" fmla="*/ 28 w 156"/>
                <a:gd name="T81" fmla="*/ 35 h 200"/>
                <a:gd name="T82" fmla="*/ 44 w 156"/>
                <a:gd name="T83" fmla="*/ 111 h 200"/>
                <a:gd name="T84" fmla="*/ 33 w 156"/>
                <a:gd name="T85" fmla="*/ 135 h 200"/>
                <a:gd name="T86" fmla="*/ 27 w 156"/>
                <a:gd name="T87" fmla="*/ 136 h 200"/>
                <a:gd name="T88" fmla="*/ 27 w 156"/>
                <a:gd name="T89" fmla="*/ 136 h 200"/>
                <a:gd name="T90" fmla="*/ 27 w 156"/>
                <a:gd name="T91" fmla="*/ 137 h 200"/>
                <a:gd name="T92" fmla="*/ 3 w 156"/>
                <a:gd name="T93" fmla="*/ 179 h 200"/>
                <a:gd name="T94" fmla="*/ 2 w 156"/>
                <a:gd name="T95" fmla="*/ 182 h 200"/>
                <a:gd name="T96" fmla="*/ 0 w 156"/>
                <a:gd name="T97" fmla="*/ 188 h 200"/>
                <a:gd name="T98" fmla="*/ 1 w 156"/>
                <a:gd name="T99" fmla="*/ 190 h 200"/>
                <a:gd name="T100" fmla="*/ 13 w 156"/>
                <a:gd name="T101" fmla="*/ 198 h 200"/>
                <a:gd name="T102" fmla="*/ 28 w 156"/>
                <a:gd name="T103" fmla="*/ 199 h 200"/>
                <a:gd name="T104" fmla="*/ 32 w 156"/>
                <a:gd name="T105" fmla="*/ 194 h 200"/>
                <a:gd name="T106" fmla="*/ 56 w 156"/>
                <a:gd name="T107" fmla="*/ 148 h 200"/>
                <a:gd name="T108" fmla="*/ 56 w 156"/>
                <a:gd name="T109" fmla="*/ 148 h 200"/>
                <a:gd name="T110" fmla="*/ 56 w 156"/>
                <a:gd name="T111" fmla="*/ 148 h 200"/>
                <a:gd name="T112" fmla="*/ 66 w 156"/>
                <a:gd name="T113" fmla="*/ 123 h 200"/>
                <a:gd name="T114" fmla="*/ 140 w 156"/>
                <a:gd name="T115" fmla="*/ 91 h 200"/>
                <a:gd name="T116" fmla="*/ 82 w 156"/>
                <a:gd name="T1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200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84" name="Freeform 849"/>
            <p:cNvSpPr>
              <a:spLocks noEditPoints="1"/>
            </p:cNvSpPr>
            <p:nvPr/>
          </p:nvSpPr>
          <p:spPr bwMode="auto">
            <a:xfrm>
              <a:off x="2789" y="2946"/>
              <a:ext cx="111" cy="64"/>
            </a:xfrm>
            <a:custGeom>
              <a:avLst/>
              <a:gdLst>
                <a:gd name="T0" fmla="*/ 7 w 47"/>
                <a:gd name="T1" fmla="*/ 24 h 27"/>
                <a:gd name="T2" fmla="*/ 7 w 47"/>
                <a:gd name="T3" fmla="*/ 24 h 27"/>
                <a:gd name="T4" fmla="*/ 6 w 47"/>
                <a:gd name="T5" fmla="*/ 24 h 27"/>
                <a:gd name="T6" fmla="*/ 4 w 47"/>
                <a:gd name="T7" fmla="*/ 23 h 27"/>
                <a:gd name="T8" fmla="*/ 4 w 47"/>
                <a:gd name="T9" fmla="*/ 21 h 27"/>
                <a:gd name="T10" fmla="*/ 8 w 47"/>
                <a:gd name="T11" fmla="*/ 13 h 27"/>
                <a:gd name="T12" fmla="*/ 15 w 47"/>
                <a:gd name="T13" fmla="*/ 7 h 27"/>
                <a:gd name="T14" fmla="*/ 29 w 47"/>
                <a:gd name="T15" fmla="*/ 3 h 27"/>
                <a:gd name="T16" fmla="*/ 29 w 47"/>
                <a:gd name="T17" fmla="*/ 3 h 27"/>
                <a:gd name="T18" fmla="*/ 29 w 47"/>
                <a:gd name="T19" fmla="*/ 3 h 27"/>
                <a:gd name="T20" fmla="*/ 41 w 47"/>
                <a:gd name="T21" fmla="*/ 8 h 27"/>
                <a:gd name="T22" fmla="*/ 44 w 47"/>
                <a:gd name="T23" fmla="*/ 12 h 27"/>
                <a:gd name="T24" fmla="*/ 44 w 47"/>
                <a:gd name="T25" fmla="*/ 12 h 27"/>
                <a:gd name="T26" fmla="*/ 43 w 47"/>
                <a:gd name="T27" fmla="*/ 13 h 27"/>
                <a:gd name="T28" fmla="*/ 42 w 47"/>
                <a:gd name="T29" fmla="*/ 14 h 27"/>
                <a:gd name="T30" fmla="*/ 42 w 47"/>
                <a:gd name="T31" fmla="*/ 14 h 27"/>
                <a:gd name="T32" fmla="*/ 42 w 47"/>
                <a:gd name="T33" fmla="*/ 14 h 27"/>
                <a:gd name="T34" fmla="*/ 40 w 47"/>
                <a:gd name="T35" fmla="*/ 13 h 27"/>
                <a:gd name="T36" fmla="*/ 39 w 47"/>
                <a:gd name="T37" fmla="*/ 15 h 27"/>
                <a:gd name="T38" fmla="*/ 40 w 47"/>
                <a:gd name="T39" fmla="*/ 13 h 27"/>
                <a:gd name="T40" fmla="*/ 31 w 47"/>
                <a:gd name="T41" fmla="*/ 11 h 27"/>
                <a:gd name="T42" fmla="*/ 18 w 47"/>
                <a:gd name="T43" fmla="*/ 16 h 27"/>
                <a:gd name="T44" fmla="*/ 12 w 47"/>
                <a:gd name="T45" fmla="*/ 22 h 27"/>
                <a:gd name="T46" fmla="*/ 7 w 47"/>
                <a:gd name="T47" fmla="*/ 24 h 27"/>
                <a:gd name="T48" fmla="*/ 29 w 47"/>
                <a:gd name="T49" fmla="*/ 0 h 27"/>
                <a:gd name="T50" fmla="*/ 28 w 47"/>
                <a:gd name="T51" fmla="*/ 0 h 27"/>
                <a:gd name="T52" fmla="*/ 28 w 47"/>
                <a:gd name="T53" fmla="*/ 0 h 27"/>
                <a:gd name="T54" fmla="*/ 14 w 47"/>
                <a:gd name="T55" fmla="*/ 4 h 27"/>
                <a:gd name="T56" fmla="*/ 6 w 47"/>
                <a:gd name="T57" fmla="*/ 11 h 27"/>
                <a:gd name="T58" fmla="*/ 1 w 47"/>
                <a:gd name="T59" fmla="*/ 21 h 27"/>
                <a:gd name="T60" fmla="*/ 1 w 47"/>
                <a:gd name="T61" fmla="*/ 24 h 27"/>
                <a:gd name="T62" fmla="*/ 4 w 47"/>
                <a:gd name="T63" fmla="*/ 27 h 27"/>
                <a:gd name="T64" fmla="*/ 7 w 47"/>
                <a:gd name="T65" fmla="*/ 27 h 27"/>
                <a:gd name="T66" fmla="*/ 14 w 47"/>
                <a:gd name="T67" fmla="*/ 25 h 27"/>
                <a:gd name="T68" fmla="*/ 20 w 47"/>
                <a:gd name="T69" fmla="*/ 19 h 27"/>
                <a:gd name="T70" fmla="*/ 31 w 47"/>
                <a:gd name="T71" fmla="*/ 14 h 27"/>
                <a:gd name="T72" fmla="*/ 31 w 47"/>
                <a:gd name="T73" fmla="*/ 14 h 27"/>
                <a:gd name="T74" fmla="*/ 39 w 47"/>
                <a:gd name="T75" fmla="*/ 16 h 27"/>
                <a:gd name="T76" fmla="*/ 41 w 47"/>
                <a:gd name="T77" fmla="*/ 17 h 27"/>
                <a:gd name="T78" fmla="*/ 41 w 47"/>
                <a:gd name="T79" fmla="*/ 17 h 27"/>
                <a:gd name="T80" fmla="*/ 42 w 47"/>
                <a:gd name="T81" fmla="*/ 17 h 27"/>
                <a:gd name="T82" fmla="*/ 45 w 47"/>
                <a:gd name="T83" fmla="*/ 15 h 27"/>
                <a:gd name="T84" fmla="*/ 47 w 47"/>
                <a:gd name="T85" fmla="*/ 12 h 27"/>
                <a:gd name="T86" fmla="*/ 47 w 47"/>
                <a:gd name="T87" fmla="*/ 12 h 27"/>
                <a:gd name="T88" fmla="*/ 43 w 47"/>
                <a:gd name="T89" fmla="*/ 5 h 27"/>
                <a:gd name="T90" fmla="*/ 29 w 47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2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85" name="Rectangle 850"/>
            <p:cNvSpPr>
              <a:spLocks noChangeArrowheads="1"/>
            </p:cNvSpPr>
            <p:nvPr/>
          </p:nvSpPr>
          <p:spPr bwMode="auto">
            <a:xfrm>
              <a:off x="2917" y="2979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86" name="Freeform 851"/>
            <p:cNvSpPr>
              <a:spLocks/>
            </p:cNvSpPr>
            <p:nvPr/>
          </p:nvSpPr>
          <p:spPr bwMode="auto">
            <a:xfrm>
              <a:off x="2917" y="29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87" name="Freeform 852"/>
            <p:cNvSpPr>
              <a:spLocks noEditPoints="1"/>
            </p:cNvSpPr>
            <p:nvPr/>
          </p:nvSpPr>
          <p:spPr bwMode="auto">
            <a:xfrm>
              <a:off x="2900" y="2979"/>
              <a:ext cx="31" cy="31"/>
            </a:xfrm>
            <a:custGeom>
              <a:avLst/>
              <a:gdLst>
                <a:gd name="T0" fmla="*/ 6 w 13"/>
                <a:gd name="T1" fmla="*/ 10 h 13"/>
                <a:gd name="T2" fmla="*/ 6 w 13"/>
                <a:gd name="T3" fmla="*/ 10 h 13"/>
                <a:gd name="T4" fmla="*/ 5 w 13"/>
                <a:gd name="T5" fmla="*/ 10 h 13"/>
                <a:gd name="T6" fmla="*/ 3 w 13"/>
                <a:gd name="T7" fmla="*/ 7 h 13"/>
                <a:gd name="T8" fmla="*/ 4 w 13"/>
                <a:gd name="T9" fmla="*/ 5 h 13"/>
                <a:gd name="T10" fmla="*/ 7 w 13"/>
                <a:gd name="T11" fmla="*/ 3 h 13"/>
                <a:gd name="T12" fmla="*/ 7 w 13"/>
                <a:gd name="T13" fmla="*/ 3 h 13"/>
                <a:gd name="T14" fmla="*/ 7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0 w 13"/>
                <a:gd name="T21" fmla="*/ 5 h 13"/>
                <a:gd name="T22" fmla="*/ 10 w 13"/>
                <a:gd name="T23" fmla="*/ 6 h 13"/>
                <a:gd name="T24" fmla="*/ 10 w 13"/>
                <a:gd name="T25" fmla="*/ 6 h 13"/>
                <a:gd name="T26" fmla="*/ 8 w 13"/>
                <a:gd name="T27" fmla="*/ 9 h 13"/>
                <a:gd name="T28" fmla="*/ 6 w 13"/>
                <a:gd name="T29" fmla="*/ 10 h 13"/>
                <a:gd name="T30" fmla="*/ 7 w 13"/>
                <a:gd name="T31" fmla="*/ 0 h 13"/>
                <a:gd name="T32" fmla="*/ 7 w 13"/>
                <a:gd name="T33" fmla="*/ 0 h 13"/>
                <a:gd name="T34" fmla="*/ 7 w 13"/>
                <a:gd name="T35" fmla="*/ 0 h 13"/>
                <a:gd name="T36" fmla="*/ 7 w 13"/>
                <a:gd name="T37" fmla="*/ 0 h 13"/>
                <a:gd name="T38" fmla="*/ 1 w 13"/>
                <a:gd name="T39" fmla="*/ 4 h 13"/>
                <a:gd name="T40" fmla="*/ 0 w 13"/>
                <a:gd name="T41" fmla="*/ 7 h 13"/>
                <a:gd name="T42" fmla="*/ 3 w 13"/>
                <a:gd name="T43" fmla="*/ 12 h 13"/>
                <a:gd name="T44" fmla="*/ 6 w 13"/>
                <a:gd name="T45" fmla="*/ 13 h 13"/>
                <a:gd name="T46" fmla="*/ 10 w 13"/>
                <a:gd name="T47" fmla="*/ 12 h 13"/>
                <a:gd name="T48" fmla="*/ 13 w 13"/>
                <a:gd name="T49" fmla="*/ 7 h 13"/>
                <a:gd name="T50" fmla="*/ 13 w 13"/>
                <a:gd name="T51" fmla="*/ 6 h 13"/>
                <a:gd name="T52" fmla="*/ 13 w 13"/>
                <a:gd name="T53" fmla="*/ 4 h 13"/>
                <a:gd name="T54" fmla="*/ 7 w 13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88" name="Freeform 853"/>
            <p:cNvSpPr>
              <a:spLocks noEditPoints="1"/>
            </p:cNvSpPr>
            <p:nvPr/>
          </p:nvSpPr>
          <p:spPr bwMode="auto">
            <a:xfrm>
              <a:off x="5190" y="2211"/>
              <a:ext cx="190" cy="218"/>
            </a:xfrm>
            <a:custGeom>
              <a:avLst/>
              <a:gdLst>
                <a:gd name="T0" fmla="*/ 59 w 80"/>
                <a:gd name="T1" fmla="*/ 56 h 92"/>
                <a:gd name="T2" fmla="*/ 50 w 80"/>
                <a:gd name="T3" fmla="*/ 58 h 92"/>
                <a:gd name="T4" fmla="*/ 9 w 80"/>
                <a:gd name="T5" fmla="*/ 78 h 92"/>
                <a:gd name="T6" fmla="*/ 13 w 80"/>
                <a:gd name="T7" fmla="*/ 82 h 92"/>
                <a:gd name="T8" fmla="*/ 67 w 80"/>
                <a:gd name="T9" fmla="*/ 40 h 92"/>
                <a:gd name="T10" fmla="*/ 64 w 80"/>
                <a:gd name="T11" fmla="*/ 42 h 92"/>
                <a:gd name="T12" fmla="*/ 66 w 80"/>
                <a:gd name="T13" fmla="*/ 38 h 92"/>
                <a:gd name="T14" fmla="*/ 47 w 80"/>
                <a:gd name="T15" fmla="*/ 57 h 92"/>
                <a:gd name="T16" fmla="*/ 25 w 80"/>
                <a:gd name="T17" fmla="*/ 34 h 92"/>
                <a:gd name="T18" fmla="*/ 39 w 80"/>
                <a:gd name="T19" fmla="*/ 19 h 92"/>
                <a:gd name="T20" fmla="*/ 37 w 80"/>
                <a:gd name="T21" fmla="*/ 24 h 92"/>
                <a:gd name="T22" fmla="*/ 35 w 80"/>
                <a:gd name="T23" fmla="*/ 31 h 92"/>
                <a:gd name="T24" fmla="*/ 56 w 80"/>
                <a:gd name="T25" fmla="*/ 46 h 92"/>
                <a:gd name="T26" fmla="*/ 57 w 80"/>
                <a:gd name="T27" fmla="*/ 46 h 92"/>
                <a:gd name="T28" fmla="*/ 68 w 80"/>
                <a:gd name="T29" fmla="*/ 44 h 92"/>
                <a:gd name="T30" fmla="*/ 62 w 80"/>
                <a:gd name="T31" fmla="*/ 54 h 92"/>
                <a:gd name="T32" fmla="*/ 59 w 80"/>
                <a:gd name="T33" fmla="*/ 54 h 92"/>
                <a:gd name="T34" fmla="*/ 48 w 80"/>
                <a:gd name="T35" fmla="*/ 57 h 92"/>
                <a:gd name="T36" fmla="*/ 39 w 80"/>
                <a:gd name="T37" fmla="*/ 31 h 92"/>
                <a:gd name="T38" fmla="*/ 57 w 80"/>
                <a:gd name="T39" fmla="*/ 20 h 92"/>
                <a:gd name="T40" fmla="*/ 71 w 80"/>
                <a:gd name="T41" fmla="*/ 25 h 92"/>
                <a:gd name="T42" fmla="*/ 63 w 80"/>
                <a:gd name="T43" fmla="*/ 24 h 92"/>
                <a:gd name="T44" fmla="*/ 62 w 80"/>
                <a:gd name="T45" fmla="*/ 26 h 92"/>
                <a:gd name="T46" fmla="*/ 68 w 80"/>
                <a:gd name="T47" fmla="*/ 28 h 92"/>
                <a:gd name="T48" fmla="*/ 61 w 80"/>
                <a:gd name="T49" fmla="*/ 28 h 92"/>
                <a:gd name="T50" fmla="*/ 66 w 80"/>
                <a:gd name="T51" fmla="*/ 31 h 92"/>
                <a:gd name="T52" fmla="*/ 59 w 80"/>
                <a:gd name="T53" fmla="*/ 31 h 92"/>
                <a:gd name="T54" fmla="*/ 58 w 80"/>
                <a:gd name="T55" fmla="*/ 33 h 92"/>
                <a:gd name="T56" fmla="*/ 65 w 80"/>
                <a:gd name="T57" fmla="*/ 33 h 92"/>
                <a:gd name="T58" fmla="*/ 56 w 80"/>
                <a:gd name="T59" fmla="*/ 35 h 92"/>
                <a:gd name="T60" fmla="*/ 62 w 80"/>
                <a:gd name="T61" fmla="*/ 37 h 92"/>
                <a:gd name="T62" fmla="*/ 55 w 80"/>
                <a:gd name="T63" fmla="*/ 38 h 92"/>
                <a:gd name="T64" fmla="*/ 54 w 80"/>
                <a:gd name="T65" fmla="*/ 39 h 92"/>
                <a:gd name="T66" fmla="*/ 59 w 80"/>
                <a:gd name="T67" fmla="*/ 40 h 92"/>
                <a:gd name="T68" fmla="*/ 52 w 80"/>
                <a:gd name="T69" fmla="*/ 41 h 92"/>
                <a:gd name="T70" fmla="*/ 51 w 80"/>
                <a:gd name="T71" fmla="*/ 42 h 92"/>
                <a:gd name="T72" fmla="*/ 51 w 80"/>
                <a:gd name="T73" fmla="*/ 43 h 92"/>
                <a:gd name="T74" fmla="*/ 54 w 80"/>
                <a:gd name="T75" fmla="*/ 9 h 92"/>
                <a:gd name="T76" fmla="*/ 61 w 80"/>
                <a:gd name="T77" fmla="*/ 4 h 92"/>
                <a:gd name="T78" fmla="*/ 72 w 80"/>
                <a:gd name="T79" fmla="*/ 8 h 92"/>
                <a:gd name="T80" fmla="*/ 70 w 80"/>
                <a:gd name="T81" fmla="*/ 20 h 92"/>
                <a:gd name="T82" fmla="*/ 60 w 80"/>
                <a:gd name="T83" fmla="*/ 0 h 92"/>
                <a:gd name="T84" fmla="*/ 52 w 80"/>
                <a:gd name="T85" fmla="*/ 3 h 92"/>
                <a:gd name="T86" fmla="*/ 39 w 80"/>
                <a:gd name="T87" fmla="*/ 15 h 92"/>
                <a:gd name="T88" fmla="*/ 22 w 80"/>
                <a:gd name="T89" fmla="*/ 34 h 92"/>
                <a:gd name="T90" fmla="*/ 6 w 80"/>
                <a:gd name="T91" fmla="*/ 76 h 92"/>
                <a:gd name="T92" fmla="*/ 3 w 80"/>
                <a:gd name="T93" fmla="*/ 84 h 92"/>
                <a:gd name="T94" fmla="*/ 2 w 80"/>
                <a:gd name="T95" fmla="*/ 92 h 92"/>
                <a:gd name="T96" fmla="*/ 16 w 80"/>
                <a:gd name="T97" fmla="*/ 85 h 92"/>
                <a:gd name="T98" fmla="*/ 52 w 80"/>
                <a:gd name="T99" fmla="*/ 61 h 92"/>
                <a:gd name="T100" fmla="*/ 71 w 80"/>
                <a:gd name="T101" fmla="*/ 44 h 92"/>
                <a:gd name="T102" fmla="*/ 79 w 80"/>
                <a:gd name="T103" fmla="*/ 18 h 92"/>
                <a:gd name="T104" fmla="*/ 60 w 80"/>
                <a:gd name="T10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92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89" name="Freeform 854"/>
            <p:cNvSpPr>
              <a:spLocks/>
            </p:cNvSpPr>
            <p:nvPr/>
          </p:nvSpPr>
          <p:spPr bwMode="auto">
            <a:xfrm>
              <a:off x="5507" y="2562"/>
              <a:ext cx="35" cy="10"/>
            </a:xfrm>
            <a:custGeom>
              <a:avLst/>
              <a:gdLst>
                <a:gd name="T0" fmla="*/ 14 w 15"/>
                <a:gd name="T1" fmla="*/ 0 h 4"/>
                <a:gd name="T2" fmla="*/ 13 w 15"/>
                <a:gd name="T3" fmla="*/ 0 h 4"/>
                <a:gd name="T4" fmla="*/ 1 w 15"/>
                <a:gd name="T5" fmla="*/ 3 h 4"/>
                <a:gd name="T6" fmla="*/ 0 w 15"/>
                <a:gd name="T7" fmla="*/ 4 h 4"/>
                <a:gd name="T8" fmla="*/ 1 w 15"/>
                <a:gd name="T9" fmla="*/ 4 h 4"/>
                <a:gd name="T10" fmla="*/ 1 w 15"/>
                <a:gd name="T11" fmla="*/ 4 h 4"/>
                <a:gd name="T12" fmla="*/ 14 w 15"/>
                <a:gd name="T13" fmla="*/ 1 h 4"/>
                <a:gd name="T14" fmla="*/ 14 w 15"/>
                <a:gd name="T15" fmla="*/ 0 h 4"/>
                <a:gd name="T16" fmla="*/ 14 w 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90" name="Freeform 856"/>
            <p:cNvSpPr>
              <a:spLocks/>
            </p:cNvSpPr>
            <p:nvPr/>
          </p:nvSpPr>
          <p:spPr bwMode="auto">
            <a:xfrm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91" name="Freeform 857"/>
            <p:cNvSpPr>
              <a:spLocks/>
            </p:cNvSpPr>
            <p:nvPr/>
          </p:nvSpPr>
          <p:spPr bwMode="auto">
            <a:xfrm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92" name="Freeform 858"/>
            <p:cNvSpPr>
              <a:spLocks noEditPoints="1"/>
            </p:cNvSpPr>
            <p:nvPr/>
          </p:nvSpPr>
          <p:spPr bwMode="auto">
            <a:xfrm>
              <a:off x="5153" y="1490"/>
              <a:ext cx="296" cy="199"/>
            </a:xfrm>
            <a:custGeom>
              <a:avLst/>
              <a:gdLst>
                <a:gd name="T0" fmla="*/ 20 w 125"/>
                <a:gd name="T1" fmla="*/ 58 h 84"/>
                <a:gd name="T2" fmla="*/ 27 w 125"/>
                <a:gd name="T3" fmla="*/ 78 h 84"/>
                <a:gd name="T4" fmla="*/ 53 w 125"/>
                <a:gd name="T5" fmla="*/ 46 h 84"/>
                <a:gd name="T6" fmla="*/ 46 w 125"/>
                <a:gd name="T7" fmla="*/ 75 h 84"/>
                <a:gd name="T8" fmla="*/ 29 w 125"/>
                <a:gd name="T9" fmla="*/ 79 h 84"/>
                <a:gd name="T10" fmla="*/ 37 w 125"/>
                <a:gd name="T11" fmla="*/ 51 h 84"/>
                <a:gd name="T12" fmla="*/ 48 w 125"/>
                <a:gd name="T13" fmla="*/ 46 h 84"/>
                <a:gd name="T14" fmla="*/ 51 w 125"/>
                <a:gd name="T15" fmla="*/ 46 h 84"/>
                <a:gd name="T16" fmla="*/ 31 w 125"/>
                <a:gd name="T17" fmla="*/ 79 h 84"/>
                <a:gd name="T18" fmla="*/ 97 w 125"/>
                <a:gd name="T19" fmla="*/ 25 h 84"/>
                <a:gd name="T20" fmla="*/ 104 w 125"/>
                <a:gd name="T21" fmla="*/ 23 h 84"/>
                <a:gd name="T22" fmla="*/ 101 w 125"/>
                <a:gd name="T23" fmla="*/ 50 h 84"/>
                <a:gd name="T24" fmla="*/ 108 w 125"/>
                <a:gd name="T25" fmla="*/ 24 h 84"/>
                <a:gd name="T26" fmla="*/ 111 w 125"/>
                <a:gd name="T27" fmla="*/ 43 h 84"/>
                <a:gd name="T28" fmla="*/ 111 w 125"/>
                <a:gd name="T29" fmla="*/ 44 h 84"/>
                <a:gd name="T30" fmla="*/ 110 w 125"/>
                <a:gd name="T31" fmla="*/ 44 h 84"/>
                <a:gd name="T32" fmla="*/ 85 w 125"/>
                <a:gd name="T33" fmla="*/ 56 h 84"/>
                <a:gd name="T34" fmla="*/ 74 w 125"/>
                <a:gd name="T35" fmla="*/ 35 h 84"/>
                <a:gd name="T36" fmla="*/ 88 w 125"/>
                <a:gd name="T37" fmla="*/ 54 h 84"/>
                <a:gd name="T38" fmla="*/ 82 w 125"/>
                <a:gd name="T39" fmla="*/ 0 h 84"/>
                <a:gd name="T40" fmla="*/ 82 w 125"/>
                <a:gd name="T41" fmla="*/ 19 h 84"/>
                <a:gd name="T42" fmla="*/ 83 w 125"/>
                <a:gd name="T43" fmla="*/ 11 h 84"/>
                <a:gd name="T44" fmla="*/ 87 w 125"/>
                <a:gd name="T45" fmla="*/ 6 h 84"/>
                <a:gd name="T46" fmla="*/ 105 w 125"/>
                <a:gd name="T47" fmla="*/ 17 h 84"/>
                <a:gd name="T48" fmla="*/ 72 w 125"/>
                <a:gd name="T49" fmla="*/ 30 h 84"/>
                <a:gd name="T50" fmla="*/ 59 w 125"/>
                <a:gd name="T51" fmla="*/ 41 h 84"/>
                <a:gd name="T52" fmla="*/ 50 w 125"/>
                <a:gd name="T53" fmla="*/ 40 h 84"/>
                <a:gd name="T54" fmla="*/ 33 w 125"/>
                <a:gd name="T55" fmla="*/ 46 h 84"/>
                <a:gd name="T56" fmla="*/ 19 w 125"/>
                <a:gd name="T57" fmla="*/ 34 h 84"/>
                <a:gd name="T58" fmla="*/ 24 w 125"/>
                <a:gd name="T59" fmla="*/ 37 h 84"/>
                <a:gd name="T60" fmla="*/ 29 w 125"/>
                <a:gd name="T61" fmla="*/ 41 h 84"/>
                <a:gd name="T62" fmla="*/ 15 w 125"/>
                <a:gd name="T63" fmla="*/ 28 h 84"/>
                <a:gd name="T64" fmla="*/ 4 w 125"/>
                <a:gd name="T65" fmla="*/ 60 h 84"/>
                <a:gd name="T66" fmla="*/ 5 w 125"/>
                <a:gd name="T67" fmla="*/ 71 h 84"/>
                <a:gd name="T68" fmla="*/ 11 w 125"/>
                <a:gd name="T69" fmla="*/ 68 h 84"/>
                <a:gd name="T70" fmla="*/ 18 w 125"/>
                <a:gd name="T71" fmla="*/ 79 h 84"/>
                <a:gd name="T72" fmla="*/ 55 w 125"/>
                <a:gd name="T73" fmla="*/ 76 h 84"/>
                <a:gd name="T74" fmla="*/ 65 w 125"/>
                <a:gd name="T75" fmla="*/ 45 h 84"/>
                <a:gd name="T76" fmla="*/ 72 w 125"/>
                <a:gd name="T77" fmla="*/ 55 h 84"/>
                <a:gd name="T78" fmla="*/ 110 w 125"/>
                <a:gd name="T79" fmla="*/ 52 h 84"/>
                <a:gd name="T80" fmla="*/ 118 w 125"/>
                <a:gd name="T81" fmla="*/ 23 h 84"/>
                <a:gd name="T82" fmla="*/ 96 w 125"/>
                <a:gd name="T8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4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93" name="Freeform 859"/>
            <p:cNvSpPr>
              <a:spLocks/>
            </p:cNvSpPr>
            <p:nvPr/>
          </p:nvSpPr>
          <p:spPr bwMode="auto">
            <a:xfrm>
              <a:off x="5466" y="1687"/>
              <a:ext cx="3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94" name="Freeform 860"/>
            <p:cNvSpPr>
              <a:spLocks noEditPoints="1"/>
            </p:cNvSpPr>
            <p:nvPr/>
          </p:nvSpPr>
          <p:spPr bwMode="auto">
            <a:xfrm>
              <a:off x="2551" y="604"/>
              <a:ext cx="258" cy="821"/>
            </a:xfrm>
            <a:custGeom>
              <a:avLst/>
              <a:gdLst>
                <a:gd name="T0" fmla="*/ 103 w 109"/>
                <a:gd name="T1" fmla="*/ 299 h 347"/>
                <a:gd name="T2" fmla="*/ 74 w 109"/>
                <a:gd name="T3" fmla="*/ 302 h 347"/>
                <a:gd name="T4" fmla="*/ 52 w 109"/>
                <a:gd name="T5" fmla="*/ 209 h 347"/>
                <a:gd name="T6" fmla="*/ 50 w 109"/>
                <a:gd name="T7" fmla="*/ 210 h 347"/>
                <a:gd name="T8" fmla="*/ 69 w 109"/>
                <a:gd name="T9" fmla="*/ 204 h 347"/>
                <a:gd name="T10" fmla="*/ 41 w 109"/>
                <a:gd name="T11" fmla="*/ 200 h 347"/>
                <a:gd name="T12" fmla="*/ 49 w 109"/>
                <a:gd name="T13" fmla="*/ 204 h 347"/>
                <a:gd name="T14" fmla="*/ 57 w 109"/>
                <a:gd name="T15" fmla="*/ 190 h 347"/>
                <a:gd name="T16" fmla="*/ 45 w 109"/>
                <a:gd name="T17" fmla="*/ 147 h 347"/>
                <a:gd name="T18" fmla="*/ 41 w 109"/>
                <a:gd name="T19" fmla="*/ 145 h 347"/>
                <a:gd name="T20" fmla="*/ 45 w 109"/>
                <a:gd name="T21" fmla="*/ 180 h 347"/>
                <a:gd name="T22" fmla="*/ 32 w 109"/>
                <a:gd name="T23" fmla="*/ 185 h 347"/>
                <a:gd name="T24" fmla="*/ 34 w 109"/>
                <a:gd name="T25" fmla="*/ 173 h 347"/>
                <a:gd name="T26" fmla="*/ 77 w 109"/>
                <a:gd name="T27" fmla="*/ 143 h 347"/>
                <a:gd name="T28" fmla="*/ 52 w 109"/>
                <a:gd name="T29" fmla="*/ 142 h 347"/>
                <a:gd name="T30" fmla="*/ 5 w 109"/>
                <a:gd name="T31" fmla="*/ 190 h 347"/>
                <a:gd name="T32" fmla="*/ 36 w 109"/>
                <a:gd name="T33" fmla="*/ 137 h 347"/>
                <a:gd name="T34" fmla="*/ 32 w 109"/>
                <a:gd name="T35" fmla="*/ 199 h 347"/>
                <a:gd name="T36" fmla="*/ 71 w 109"/>
                <a:gd name="T37" fmla="*/ 198 h 347"/>
                <a:gd name="T38" fmla="*/ 89 w 109"/>
                <a:gd name="T39" fmla="*/ 197 h 347"/>
                <a:gd name="T40" fmla="*/ 95 w 109"/>
                <a:gd name="T41" fmla="*/ 291 h 347"/>
                <a:gd name="T42" fmla="*/ 38 w 109"/>
                <a:gd name="T43" fmla="*/ 292 h 347"/>
                <a:gd name="T44" fmla="*/ 43 w 109"/>
                <a:gd name="T45" fmla="*/ 271 h 347"/>
                <a:gd name="T46" fmla="*/ 22 w 109"/>
                <a:gd name="T47" fmla="*/ 235 h 347"/>
                <a:gd name="T48" fmla="*/ 15 w 109"/>
                <a:gd name="T49" fmla="*/ 213 h 347"/>
                <a:gd name="T50" fmla="*/ 52 w 109"/>
                <a:gd name="T51" fmla="*/ 136 h 347"/>
                <a:gd name="T52" fmla="*/ 79 w 109"/>
                <a:gd name="T53" fmla="*/ 124 h 347"/>
                <a:gd name="T54" fmla="*/ 43 w 109"/>
                <a:gd name="T55" fmla="*/ 129 h 347"/>
                <a:gd name="T56" fmla="*/ 51 w 109"/>
                <a:gd name="T57" fmla="*/ 122 h 347"/>
                <a:gd name="T58" fmla="*/ 51 w 109"/>
                <a:gd name="T59" fmla="*/ 115 h 347"/>
                <a:gd name="T60" fmla="*/ 62 w 109"/>
                <a:gd name="T61" fmla="*/ 115 h 347"/>
                <a:gd name="T62" fmla="*/ 60 w 109"/>
                <a:gd name="T63" fmla="*/ 110 h 347"/>
                <a:gd name="T64" fmla="*/ 60 w 109"/>
                <a:gd name="T65" fmla="*/ 110 h 347"/>
                <a:gd name="T66" fmla="*/ 53 w 109"/>
                <a:gd name="T67" fmla="*/ 72 h 347"/>
                <a:gd name="T68" fmla="*/ 48 w 109"/>
                <a:gd name="T69" fmla="*/ 49 h 347"/>
                <a:gd name="T70" fmla="*/ 69 w 109"/>
                <a:gd name="T71" fmla="*/ 44 h 347"/>
                <a:gd name="T72" fmla="*/ 29 w 109"/>
                <a:gd name="T73" fmla="*/ 18 h 347"/>
                <a:gd name="T74" fmla="*/ 80 w 109"/>
                <a:gd name="T75" fmla="*/ 111 h 347"/>
                <a:gd name="T76" fmla="*/ 82 w 109"/>
                <a:gd name="T77" fmla="*/ 41 h 347"/>
                <a:gd name="T78" fmla="*/ 71 w 109"/>
                <a:gd name="T79" fmla="*/ 40 h 347"/>
                <a:gd name="T80" fmla="*/ 57 w 109"/>
                <a:gd name="T81" fmla="*/ 73 h 347"/>
                <a:gd name="T82" fmla="*/ 54 w 109"/>
                <a:gd name="T83" fmla="*/ 76 h 347"/>
                <a:gd name="T84" fmla="*/ 14 w 109"/>
                <a:gd name="T85" fmla="*/ 51 h 347"/>
                <a:gd name="T86" fmla="*/ 40 w 109"/>
                <a:gd name="T87" fmla="*/ 130 h 347"/>
                <a:gd name="T88" fmla="*/ 32 w 109"/>
                <a:gd name="T89" fmla="*/ 130 h 347"/>
                <a:gd name="T90" fmla="*/ 14 w 109"/>
                <a:gd name="T91" fmla="*/ 222 h 347"/>
                <a:gd name="T92" fmla="*/ 32 w 109"/>
                <a:gd name="T93" fmla="*/ 291 h 347"/>
                <a:gd name="T94" fmla="*/ 29 w 109"/>
                <a:gd name="T95" fmla="*/ 308 h 347"/>
                <a:gd name="T96" fmla="*/ 76 w 109"/>
                <a:gd name="T97" fmla="*/ 317 h 347"/>
                <a:gd name="T98" fmla="*/ 101 w 109"/>
                <a:gd name="T99" fmla="*/ 307 h 347"/>
                <a:gd name="T100" fmla="*/ 84 w 109"/>
                <a:gd name="T101" fmla="*/ 332 h 347"/>
                <a:gd name="T102" fmla="*/ 98 w 109"/>
                <a:gd name="T103" fmla="*/ 347 h 347"/>
                <a:gd name="T104" fmla="*/ 106 w 109"/>
                <a:gd name="T105" fmla="*/ 298 h 347"/>
                <a:gd name="T106" fmla="*/ 106 w 109"/>
                <a:gd name="T107" fmla="*/ 244 h 347"/>
                <a:gd name="T108" fmla="*/ 80 w 109"/>
                <a:gd name="T109" fmla="*/ 151 h 347"/>
                <a:gd name="T110" fmla="*/ 84 w 109"/>
                <a:gd name="T111" fmla="*/ 135 h 347"/>
                <a:gd name="T112" fmla="*/ 83 w 109"/>
                <a:gd name="T113" fmla="*/ 127 h 347"/>
                <a:gd name="T114" fmla="*/ 109 w 109"/>
                <a:gd name="T115" fmla="*/ 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" h="347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95" name="Rectangle 868"/>
            <p:cNvSpPr>
              <a:spLocks noChangeArrowheads="1"/>
            </p:cNvSpPr>
            <p:nvPr/>
          </p:nvSpPr>
          <p:spPr bwMode="auto">
            <a:xfrm>
              <a:off x="2469" y="1183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96" name="Freeform 869"/>
            <p:cNvSpPr>
              <a:spLocks/>
            </p:cNvSpPr>
            <p:nvPr/>
          </p:nvSpPr>
          <p:spPr bwMode="auto">
            <a:xfrm>
              <a:off x="2469" y="11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97" name="Rectangle 874"/>
            <p:cNvSpPr>
              <a:spLocks noChangeArrowheads="1"/>
            </p:cNvSpPr>
            <p:nvPr/>
          </p:nvSpPr>
          <p:spPr bwMode="auto">
            <a:xfrm>
              <a:off x="2862" y="2307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98" name="Freeform 875"/>
            <p:cNvSpPr>
              <a:spLocks/>
            </p:cNvSpPr>
            <p:nvPr/>
          </p:nvSpPr>
          <p:spPr bwMode="auto">
            <a:xfrm>
              <a:off x="2862" y="23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99" name="Freeform 877"/>
            <p:cNvSpPr>
              <a:spLocks noEditPoints="1"/>
            </p:cNvSpPr>
            <p:nvPr/>
          </p:nvSpPr>
          <p:spPr bwMode="auto">
            <a:xfrm>
              <a:off x="3565" y="707"/>
              <a:ext cx="609" cy="253"/>
            </a:xfrm>
            <a:custGeom>
              <a:avLst/>
              <a:gdLst>
                <a:gd name="T0" fmla="*/ 16 w 257"/>
                <a:gd name="T1" fmla="*/ 100 h 107"/>
                <a:gd name="T2" fmla="*/ 181 w 257"/>
                <a:gd name="T3" fmla="*/ 95 h 107"/>
                <a:gd name="T4" fmla="*/ 9 w 257"/>
                <a:gd name="T5" fmla="*/ 94 h 107"/>
                <a:gd name="T6" fmla="*/ 19 w 257"/>
                <a:gd name="T7" fmla="*/ 95 h 107"/>
                <a:gd name="T8" fmla="*/ 4 w 257"/>
                <a:gd name="T9" fmla="*/ 90 h 107"/>
                <a:gd name="T10" fmla="*/ 8 w 257"/>
                <a:gd name="T11" fmla="*/ 93 h 107"/>
                <a:gd name="T12" fmla="*/ 169 w 257"/>
                <a:gd name="T13" fmla="*/ 87 h 107"/>
                <a:gd name="T14" fmla="*/ 6 w 257"/>
                <a:gd name="T15" fmla="*/ 86 h 107"/>
                <a:gd name="T16" fmla="*/ 181 w 257"/>
                <a:gd name="T17" fmla="*/ 86 h 107"/>
                <a:gd name="T18" fmla="*/ 177 w 257"/>
                <a:gd name="T19" fmla="*/ 81 h 107"/>
                <a:gd name="T20" fmla="*/ 241 w 257"/>
                <a:gd name="T21" fmla="*/ 76 h 107"/>
                <a:gd name="T22" fmla="*/ 168 w 257"/>
                <a:gd name="T23" fmla="*/ 76 h 107"/>
                <a:gd name="T24" fmla="*/ 180 w 257"/>
                <a:gd name="T25" fmla="*/ 79 h 107"/>
                <a:gd name="T26" fmla="*/ 179 w 257"/>
                <a:gd name="T27" fmla="*/ 66 h 107"/>
                <a:gd name="T28" fmla="*/ 156 w 257"/>
                <a:gd name="T29" fmla="*/ 67 h 107"/>
                <a:gd name="T30" fmla="*/ 59 w 257"/>
                <a:gd name="T31" fmla="*/ 65 h 107"/>
                <a:gd name="T32" fmla="*/ 25 w 257"/>
                <a:gd name="T33" fmla="*/ 94 h 107"/>
                <a:gd name="T34" fmla="*/ 25 w 257"/>
                <a:gd name="T35" fmla="*/ 93 h 107"/>
                <a:gd name="T36" fmla="*/ 166 w 257"/>
                <a:gd name="T37" fmla="*/ 60 h 107"/>
                <a:gd name="T38" fmla="*/ 153 w 257"/>
                <a:gd name="T39" fmla="*/ 66 h 107"/>
                <a:gd name="T40" fmla="*/ 164 w 257"/>
                <a:gd name="T41" fmla="*/ 58 h 107"/>
                <a:gd name="T42" fmla="*/ 142 w 257"/>
                <a:gd name="T43" fmla="*/ 61 h 107"/>
                <a:gd name="T44" fmla="*/ 141 w 257"/>
                <a:gd name="T45" fmla="*/ 61 h 107"/>
                <a:gd name="T46" fmla="*/ 67 w 257"/>
                <a:gd name="T47" fmla="*/ 67 h 107"/>
                <a:gd name="T48" fmla="*/ 116 w 257"/>
                <a:gd name="T49" fmla="*/ 57 h 107"/>
                <a:gd name="T50" fmla="*/ 76 w 257"/>
                <a:gd name="T51" fmla="*/ 63 h 107"/>
                <a:gd name="T52" fmla="*/ 88 w 257"/>
                <a:gd name="T53" fmla="*/ 60 h 107"/>
                <a:gd name="T54" fmla="*/ 87 w 257"/>
                <a:gd name="T55" fmla="*/ 60 h 107"/>
                <a:gd name="T56" fmla="*/ 118 w 257"/>
                <a:gd name="T57" fmla="*/ 50 h 107"/>
                <a:gd name="T58" fmla="*/ 179 w 257"/>
                <a:gd name="T59" fmla="*/ 25 h 107"/>
                <a:gd name="T60" fmla="*/ 179 w 257"/>
                <a:gd name="T61" fmla="*/ 25 h 107"/>
                <a:gd name="T62" fmla="*/ 172 w 257"/>
                <a:gd name="T63" fmla="*/ 13 h 107"/>
                <a:gd name="T64" fmla="*/ 181 w 257"/>
                <a:gd name="T65" fmla="*/ 29 h 107"/>
                <a:gd name="T66" fmla="*/ 185 w 257"/>
                <a:gd name="T67" fmla="*/ 94 h 107"/>
                <a:gd name="T68" fmla="*/ 182 w 257"/>
                <a:gd name="T69" fmla="*/ 63 h 107"/>
                <a:gd name="T70" fmla="*/ 58 w 257"/>
                <a:gd name="T71" fmla="*/ 61 h 107"/>
                <a:gd name="T72" fmla="*/ 11 w 257"/>
                <a:gd name="T73" fmla="*/ 81 h 107"/>
                <a:gd name="T74" fmla="*/ 129 w 257"/>
                <a:gd name="T75" fmla="*/ 18 h 107"/>
                <a:gd name="T76" fmla="*/ 180 w 257"/>
                <a:gd name="T77" fmla="*/ 29 h 107"/>
                <a:gd name="T78" fmla="*/ 181 w 257"/>
                <a:gd name="T79" fmla="*/ 5 h 107"/>
                <a:gd name="T80" fmla="*/ 168 w 257"/>
                <a:gd name="T81" fmla="*/ 9 h 107"/>
                <a:gd name="T82" fmla="*/ 52 w 257"/>
                <a:gd name="T83" fmla="*/ 37 h 107"/>
                <a:gd name="T84" fmla="*/ 0 w 257"/>
                <a:gd name="T85" fmla="*/ 89 h 107"/>
                <a:gd name="T86" fmla="*/ 17 w 257"/>
                <a:gd name="T87" fmla="*/ 104 h 107"/>
                <a:gd name="T88" fmla="*/ 111 w 257"/>
                <a:gd name="T89" fmla="*/ 61 h 107"/>
                <a:gd name="T90" fmla="*/ 166 w 257"/>
                <a:gd name="T91" fmla="*/ 105 h 107"/>
                <a:gd name="T92" fmla="*/ 167 w 257"/>
                <a:gd name="T93" fmla="*/ 106 h 107"/>
                <a:gd name="T94" fmla="*/ 168 w 257"/>
                <a:gd name="T95" fmla="*/ 107 h 107"/>
                <a:gd name="T96" fmla="*/ 169 w 257"/>
                <a:gd name="T97" fmla="*/ 107 h 107"/>
                <a:gd name="T98" fmla="*/ 235 w 257"/>
                <a:gd name="T99" fmla="*/ 84 h 107"/>
                <a:gd name="T100" fmla="*/ 257 w 257"/>
                <a:gd name="T101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7" h="107">
                  <a:moveTo>
                    <a:pt x="16" y="100"/>
                  </a:moveTo>
                  <a:cubicBezTo>
                    <a:pt x="16" y="100"/>
                    <a:pt x="15" y="99"/>
                    <a:pt x="14" y="98"/>
                  </a:cubicBezTo>
                  <a:cubicBezTo>
                    <a:pt x="15" y="98"/>
                    <a:pt x="17" y="98"/>
                    <a:pt x="18" y="97"/>
                  </a:cubicBezTo>
                  <a:cubicBezTo>
                    <a:pt x="17" y="98"/>
                    <a:pt x="17" y="99"/>
                    <a:pt x="16" y="100"/>
                  </a:cubicBezTo>
                  <a:moveTo>
                    <a:pt x="170" y="102"/>
                  </a:moveTo>
                  <a:cubicBezTo>
                    <a:pt x="170" y="100"/>
                    <a:pt x="169" y="97"/>
                    <a:pt x="169" y="95"/>
                  </a:cubicBezTo>
                  <a:cubicBezTo>
                    <a:pt x="173" y="95"/>
                    <a:pt x="177" y="95"/>
                    <a:pt x="181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7"/>
                    <a:pt x="173" y="100"/>
                    <a:pt x="170" y="102"/>
                  </a:cubicBezTo>
                  <a:moveTo>
                    <a:pt x="13" y="97"/>
                  </a:moveTo>
                  <a:cubicBezTo>
                    <a:pt x="12" y="96"/>
                    <a:pt x="11" y="95"/>
                    <a:pt x="10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2" y="94"/>
                    <a:pt x="14" y="93"/>
                    <a:pt x="16" y="91"/>
                  </a:cubicBezTo>
                  <a:cubicBezTo>
                    <a:pt x="17" y="92"/>
                    <a:pt x="18" y="92"/>
                    <a:pt x="19" y="93"/>
                  </a:cubicBezTo>
                  <a:cubicBezTo>
                    <a:pt x="19" y="93"/>
                    <a:pt x="20" y="93"/>
                    <a:pt x="20" y="94"/>
                  </a:cubicBezTo>
                  <a:cubicBezTo>
                    <a:pt x="20" y="94"/>
                    <a:pt x="20" y="95"/>
                    <a:pt x="19" y="95"/>
                  </a:cubicBezTo>
                  <a:cubicBezTo>
                    <a:pt x="17" y="96"/>
                    <a:pt x="15" y="96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moveTo>
                    <a:pt x="8" y="93"/>
                  </a:moveTo>
                  <a:cubicBezTo>
                    <a:pt x="6" y="92"/>
                    <a:pt x="5" y="91"/>
                    <a:pt x="4" y="90"/>
                  </a:cubicBezTo>
                  <a:cubicBezTo>
                    <a:pt x="7" y="89"/>
                    <a:pt x="9" y="88"/>
                    <a:pt x="12" y="87"/>
                  </a:cubicBezTo>
                  <a:cubicBezTo>
                    <a:pt x="12" y="88"/>
                    <a:pt x="13" y="89"/>
                    <a:pt x="14" y="90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3" y="91"/>
                    <a:pt x="10" y="92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moveTo>
                    <a:pt x="181" y="93"/>
                  </a:moveTo>
                  <a:cubicBezTo>
                    <a:pt x="177" y="93"/>
                    <a:pt x="173" y="93"/>
                    <a:pt x="169" y="93"/>
                  </a:cubicBezTo>
                  <a:cubicBezTo>
                    <a:pt x="169" y="91"/>
                    <a:pt x="169" y="89"/>
                    <a:pt x="169" y="87"/>
                  </a:cubicBezTo>
                  <a:cubicBezTo>
                    <a:pt x="173" y="87"/>
                    <a:pt x="177" y="87"/>
                    <a:pt x="181" y="88"/>
                  </a:cubicBezTo>
                  <a:cubicBezTo>
                    <a:pt x="181" y="89"/>
                    <a:pt x="181" y="91"/>
                    <a:pt x="181" y="93"/>
                  </a:cubicBezTo>
                  <a:moveTo>
                    <a:pt x="5" y="88"/>
                  </a:moveTo>
                  <a:cubicBezTo>
                    <a:pt x="5" y="87"/>
                    <a:pt x="5" y="87"/>
                    <a:pt x="6" y="86"/>
                  </a:cubicBezTo>
                  <a:cubicBezTo>
                    <a:pt x="6" y="85"/>
                    <a:pt x="7" y="84"/>
                    <a:pt x="8" y="83"/>
                  </a:cubicBezTo>
                  <a:cubicBezTo>
                    <a:pt x="8" y="84"/>
                    <a:pt x="9" y="85"/>
                    <a:pt x="10" y="86"/>
                  </a:cubicBezTo>
                  <a:cubicBezTo>
                    <a:pt x="8" y="87"/>
                    <a:pt x="6" y="87"/>
                    <a:pt x="5" y="88"/>
                  </a:cubicBezTo>
                  <a:moveTo>
                    <a:pt x="181" y="86"/>
                  </a:moveTo>
                  <a:cubicBezTo>
                    <a:pt x="177" y="85"/>
                    <a:pt x="173" y="85"/>
                    <a:pt x="170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4"/>
                    <a:pt x="168" y="83"/>
                    <a:pt x="168" y="82"/>
                  </a:cubicBezTo>
                  <a:cubicBezTo>
                    <a:pt x="171" y="81"/>
                    <a:pt x="174" y="81"/>
                    <a:pt x="177" y="81"/>
                  </a:cubicBezTo>
                  <a:cubicBezTo>
                    <a:pt x="178" y="81"/>
                    <a:pt x="179" y="81"/>
                    <a:pt x="180" y="81"/>
                  </a:cubicBezTo>
                  <a:cubicBezTo>
                    <a:pt x="181" y="82"/>
                    <a:pt x="181" y="84"/>
                    <a:pt x="181" y="86"/>
                  </a:cubicBezTo>
                  <a:moveTo>
                    <a:pt x="214" y="86"/>
                  </a:moveTo>
                  <a:cubicBezTo>
                    <a:pt x="223" y="82"/>
                    <a:pt x="233" y="79"/>
                    <a:pt x="241" y="76"/>
                  </a:cubicBezTo>
                  <a:cubicBezTo>
                    <a:pt x="239" y="78"/>
                    <a:pt x="236" y="79"/>
                    <a:pt x="234" y="81"/>
                  </a:cubicBezTo>
                  <a:cubicBezTo>
                    <a:pt x="227" y="82"/>
                    <a:pt x="220" y="84"/>
                    <a:pt x="214" y="86"/>
                  </a:cubicBezTo>
                  <a:moveTo>
                    <a:pt x="168" y="80"/>
                  </a:moveTo>
                  <a:cubicBezTo>
                    <a:pt x="168" y="79"/>
                    <a:pt x="168" y="78"/>
                    <a:pt x="168" y="76"/>
                  </a:cubicBezTo>
                  <a:cubicBezTo>
                    <a:pt x="168" y="76"/>
                    <a:pt x="168" y="75"/>
                    <a:pt x="168" y="75"/>
                  </a:cubicBezTo>
                  <a:cubicBezTo>
                    <a:pt x="172" y="75"/>
                    <a:pt x="176" y="74"/>
                    <a:pt x="180" y="74"/>
                  </a:cubicBezTo>
                  <a:cubicBezTo>
                    <a:pt x="180" y="75"/>
                    <a:pt x="180" y="76"/>
                    <a:pt x="180" y="77"/>
                  </a:cubicBezTo>
                  <a:cubicBezTo>
                    <a:pt x="180" y="78"/>
                    <a:pt x="180" y="79"/>
                    <a:pt x="180" y="79"/>
                  </a:cubicBezTo>
                  <a:cubicBezTo>
                    <a:pt x="179" y="79"/>
                    <a:pt x="178" y="79"/>
                    <a:pt x="177" y="79"/>
                  </a:cubicBezTo>
                  <a:cubicBezTo>
                    <a:pt x="174" y="79"/>
                    <a:pt x="171" y="79"/>
                    <a:pt x="168" y="80"/>
                  </a:cubicBezTo>
                  <a:moveTo>
                    <a:pt x="168" y="73"/>
                  </a:moveTo>
                  <a:cubicBezTo>
                    <a:pt x="172" y="71"/>
                    <a:pt x="176" y="68"/>
                    <a:pt x="179" y="66"/>
                  </a:cubicBezTo>
                  <a:cubicBezTo>
                    <a:pt x="179" y="68"/>
                    <a:pt x="180" y="70"/>
                    <a:pt x="180" y="72"/>
                  </a:cubicBezTo>
                  <a:cubicBezTo>
                    <a:pt x="176" y="72"/>
                    <a:pt x="172" y="73"/>
                    <a:pt x="168" y="73"/>
                  </a:cubicBezTo>
                  <a:moveTo>
                    <a:pt x="165" y="71"/>
                  </a:moveTo>
                  <a:cubicBezTo>
                    <a:pt x="162" y="69"/>
                    <a:pt x="159" y="68"/>
                    <a:pt x="156" y="67"/>
                  </a:cubicBezTo>
                  <a:cubicBezTo>
                    <a:pt x="162" y="66"/>
                    <a:pt x="168" y="65"/>
                    <a:pt x="174" y="65"/>
                  </a:cubicBezTo>
                  <a:cubicBezTo>
                    <a:pt x="171" y="67"/>
                    <a:pt x="168" y="69"/>
                    <a:pt x="165" y="71"/>
                  </a:cubicBezTo>
                  <a:moveTo>
                    <a:pt x="25" y="93"/>
                  </a:moveTo>
                  <a:cubicBezTo>
                    <a:pt x="32" y="84"/>
                    <a:pt x="43" y="73"/>
                    <a:pt x="59" y="65"/>
                  </a:cubicBezTo>
                  <a:cubicBezTo>
                    <a:pt x="60" y="64"/>
                    <a:pt x="61" y="64"/>
                    <a:pt x="62" y="63"/>
                  </a:cubicBezTo>
                  <a:cubicBezTo>
                    <a:pt x="54" y="70"/>
                    <a:pt x="45" y="77"/>
                    <a:pt x="39" y="84"/>
                  </a:cubicBezTo>
                  <a:cubicBezTo>
                    <a:pt x="34" y="87"/>
                    <a:pt x="29" y="91"/>
                    <a:pt x="24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moveTo>
                    <a:pt x="153" y="66"/>
                  </a:moveTo>
                  <a:cubicBezTo>
                    <a:pt x="151" y="65"/>
                    <a:pt x="148" y="64"/>
                    <a:pt x="145" y="63"/>
                  </a:cubicBezTo>
                  <a:cubicBezTo>
                    <a:pt x="149" y="63"/>
                    <a:pt x="152" y="62"/>
                    <a:pt x="155" y="62"/>
                  </a:cubicBezTo>
                  <a:cubicBezTo>
                    <a:pt x="158" y="61"/>
                    <a:pt x="162" y="60"/>
                    <a:pt x="166" y="60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70" y="61"/>
                    <a:pt x="173" y="62"/>
                    <a:pt x="176" y="63"/>
                  </a:cubicBezTo>
                  <a:cubicBezTo>
                    <a:pt x="168" y="63"/>
                    <a:pt x="161" y="64"/>
                    <a:pt x="154" y="65"/>
                  </a:cubicBezTo>
                  <a:cubicBezTo>
                    <a:pt x="153" y="66"/>
                    <a:pt x="153" y="66"/>
                    <a:pt x="153" y="66"/>
                  </a:cubicBezTo>
                  <a:moveTo>
                    <a:pt x="141" y="61"/>
                  </a:moveTo>
                  <a:cubicBezTo>
                    <a:pt x="138" y="61"/>
                    <a:pt x="135" y="60"/>
                    <a:pt x="132" y="59"/>
                  </a:cubicBezTo>
                  <a:cubicBezTo>
                    <a:pt x="139" y="58"/>
                    <a:pt x="145" y="56"/>
                    <a:pt x="152" y="54"/>
                  </a:cubicBezTo>
                  <a:cubicBezTo>
                    <a:pt x="156" y="55"/>
                    <a:pt x="160" y="57"/>
                    <a:pt x="164" y="58"/>
                  </a:cubicBezTo>
                  <a:cubicBezTo>
                    <a:pt x="161" y="59"/>
                    <a:pt x="157" y="59"/>
                    <a:pt x="154" y="60"/>
                  </a:cubicBezTo>
                  <a:cubicBezTo>
                    <a:pt x="151" y="60"/>
                    <a:pt x="147" y="61"/>
                    <a:pt x="144" y="61"/>
                  </a:cubicBezTo>
                  <a:cubicBezTo>
                    <a:pt x="143" y="61"/>
                    <a:pt x="143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moveTo>
                    <a:pt x="50" y="76"/>
                  </a:moveTo>
                  <a:cubicBezTo>
                    <a:pt x="56" y="70"/>
                    <a:pt x="64" y="64"/>
                    <a:pt x="70" y="60"/>
                  </a:cubicBezTo>
                  <a:cubicBezTo>
                    <a:pt x="76" y="57"/>
                    <a:pt x="82" y="55"/>
                    <a:pt x="89" y="53"/>
                  </a:cubicBezTo>
                  <a:cubicBezTo>
                    <a:pt x="82" y="58"/>
                    <a:pt x="74" y="63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1" y="70"/>
                    <a:pt x="55" y="73"/>
                    <a:pt x="50" y="76"/>
                  </a:cubicBezTo>
                  <a:moveTo>
                    <a:pt x="128" y="59"/>
                  </a:moveTo>
                  <a:cubicBezTo>
                    <a:pt x="124" y="58"/>
                    <a:pt x="120" y="58"/>
                    <a:pt x="116" y="57"/>
                  </a:cubicBezTo>
                  <a:cubicBezTo>
                    <a:pt x="122" y="55"/>
                    <a:pt x="127" y="53"/>
                    <a:pt x="133" y="51"/>
                  </a:cubicBezTo>
                  <a:cubicBezTo>
                    <a:pt x="138" y="51"/>
                    <a:pt x="143" y="52"/>
                    <a:pt x="148" y="53"/>
                  </a:cubicBezTo>
                  <a:cubicBezTo>
                    <a:pt x="141" y="55"/>
                    <a:pt x="135" y="57"/>
                    <a:pt x="128" y="59"/>
                  </a:cubicBezTo>
                  <a:moveTo>
                    <a:pt x="76" y="63"/>
                  </a:moveTo>
                  <a:cubicBezTo>
                    <a:pt x="83" y="60"/>
                    <a:pt x="89" y="55"/>
                    <a:pt x="95" y="52"/>
                  </a:cubicBezTo>
                  <a:cubicBezTo>
                    <a:pt x="100" y="51"/>
                    <a:pt x="105" y="50"/>
                    <a:pt x="111" y="50"/>
                  </a:cubicBezTo>
                  <a:cubicBezTo>
                    <a:pt x="103" y="53"/>
                    <a:pt x="96" y="56"/>
                    <a:pt x="89" y="59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3" y="61"/>
                    <a:pt x="80" y="62"/>
                    <a:pt x="76" y="63"/>
                  </a:cubicBezTo>
                  <a:moveTo>
                    <a:pt x="95" y="59"/>
                  </a:moveTo>
                  <a:cubicBezTo>
                    <a:pt x="102" y="56"/>
                    <a:pt x="109" y="53"/>
                    <a:pt x="116" y="50"/>
                  </a:cubicBezTo>
                  <a:cubicBezTo>
                    <a:pt x="117" y="50"/>
                    <a:pt x="117" y="50"/>
                    <a:pt x="118" y="50"/>
                  </a:cubicBezTo>
                  <a:cubicBezTo>
                    <a:pt x="122" y="50"/>
                    <a:pt x="125" y="50"/>
                    <a:pt x="129" y="50"/>
                  </a:cubicBezTo>
                  <a:cubicBezTo>
                    <a:pt x="123" y="53"/>
                    <a:pt x="117" y="55"/>
                    <a:pt x="111" y="57"/>
                  </a:cubicBezTo>
                  <a:cubicBezTo>
                    <a:pt x="106" y="57"/>
                    <a:pt x="100" y="58"/>
                    <a:pt x="95" y="59"/>
                  </a:cubicBezTo>
                  <a:moveTo>
                    <a:pt x="179" y="25"/>
                  </a:moveTo>
                  <a:cubicBezTo>
                    <a:pt x="176" y="24"/>
                    <a:pt x="173" y="22"/>
                    <a:pt x="170" y="21"/>
                  </a:cubicBezTo>
                  <a:cubicBezTo>
                    <a:pt x="170" y="20"/>
                    <a:pt x="170" y="19"/>
                    <a:pt x="170" y="18"/>
                  </a:cubicBezTo>
                  <a:cubicBezTo>
                    <a:pt x="173" y="19"/>
                    <a:pt x="176" y="20"/>
                    <a:pt x="180" y="20"/>
                  </a:cubicBezTo>
                  <a:cubicBezTo>
                    <a:pt x="179" y="22"/>
                    <a:pt x="179" y="23"/>
                    <a:pt x="179" y="25"/>
                  </a:cubicBezTo>
                  <a:moveTo>
                    <a:pt x="180" y="18"/>
                  </a:moveTo>
                  <a:cubicBezTo>
                    <a:pt x="177" y="18"/>
                    <a:pt x="174" y="18"/>
                    <a:pt x="171" y="17"/>
                  </a:cubicBezTo>
                  <a:cubicBezTo>
                    <a:pt x="171" y="15"/>
                    <a:pt x="171" y="14"/>
                    <a:pt x="171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5" y="13"/>
                    <a:pt x="178" y="13"/>
                    <a:pt x="180" y="14"/>
                  </a:cubicBezTo>
                  <a:cubicBezTo>
                    <a:pt x="180" y="15"/>
                    <a:pt x="180" y="17"/>
                    <a:pt x="180" y="18"/>
                  </a:cubicBezTo>
                  <a:moveTo>
                    <a:pt x="181" y="29"/>
                  </a:moveTo>
                  <a:cubicBezTo>
                    <a:pt x="181" y="29"/>
                    <a:pt x="181" y="29"/>
                    <a:pt x="181" y="29"/>
                  </a:cubicBezTo>
                  <a:cubicBezTo>
                    <a:pt x="182" y="29"/>
                    <a:pt x="182" y="28"/>
                    <a:pt x="182" y="28"/>
                  </a:cubicBezTo>
                  <a:cubicBezTo>
                    <a:pt x="183" y="19"/>
                    <a:pt x="184" y="14"/>
                    <a:pt x="185" y="6"/>
                  </a:cubicBezTo>
                  <a:cubicBezTo>
                    <a:pt x="208" y="24"/>
                    <a:pt x="232" y="52"/>
                    <a:pt x="252" y="69"/>
                  </a:cubicBezTo>
                  <a:cubicBezTo>
                    <a:pt x="234" y="74"/>
                    <a:pt x="207" y="83"/>
                    <a:pt x="185" y="94"/>
                  </a:cubicBezTo>
                  <a:cubicBezTo>
                    <a:pt x="184" y="86"/>
                    <a:pt x="184" y="79"/>
                    <a:pt x="184" y="74"/>
                  </a:cubicBezTo>
                  <a:cubicBezTo>
                    <a:pt x="183" y="71"/>
                    <a:pt x="183" y="68"/>
                    <a:pt x="183" y="66"/>
                  </a:cubicBezTo>
                  <a:cubicBezTo>
                    <a:pt x="183" y="65"/>
                    <a:pt x="183" y="64"/>
                    <a:pt x="182" y="64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2" y="62"/>
                    <a:pt x="181" y="62"/>
                    <a:pt x="181" y="62"/>
                  </a:cubicBezTo>
                  <a:cubicBezTo>
                    <a:pt x="159" y="50"/>
                    <a:pt x="137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95" y="46"/>
                    <a:pt x="74" y="53"/>
                    <a:pt x="58" y="61"/>
                  </a:cubicBezTo>
                  <a:cubicBezTo>
                    <a:pt x="42" y="70"/>
                    <a:pt x="29" y="81"/>
                    <a:pt x="23" y="91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0" y="90"/>
                    <a:pt x="17" y="87"/>
                    <a:pt x="14" y="85"/>
                  </a:cubicBezTo>
                  <a:cubicBezTo>
                    <a:pt x="13" y="84"/>
                    <a:pt x="11" y="82"/>
                    <a:pt x="11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7" y="68"/>
                    <a:pt x="33" y="52"/>
                    <a:pt x="53" y="40"/>
                  </a:cubicBezTo>
                  <a:cubicBezTo>
                    <a:pt x="74" y="27"/>
                    <a:pt x="101" y="18"/>
                    <a:pt x="129" y="18"/>
                  </a:cubicBezTo>
                  <a:cubicBezTo>
                    <a:pt x="141" y="18"/>
                    <a:pt x="154" y="20"/>
                    <a:pt x="167" y="24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2" y="26"/>
                    <a:pt x="176" y="27"/>
                    <a:pt x="180" y="29"/>
                  </a:cubicBezTo>
                  <a:cubicBezTo>
                    <a:pt x="180" y="29"/>
                    <a:pt x="180" y="29"/>
                    <a:pt x="181" y="29"/>
                  </a:cubicBezTo>
                  <a:moveTo>
                    <a:pt x="181" y="12"/>
                  </a:moveTo>
                  <a:cubicBezTo>
                    <a:pt x="178" y="11"/>
                    <a:pt x="175" y="11"/>
                    <a:pt x="172" y="11"/>
                  </a:cubicBezTo>
                  <a:cubicBezTo>
                    <a:pt x="175" y="9"/>
                    <a:pt x="178" y="7"/>
                    <a:pt x="181" y="5"/>
                  </a:cubicBezTo>
                  <a:cubicBezTo>
                    <a:pt x="181" y="8"/>
                    <a:pt x="181" y="10"/>
                    <a:pt x="181" y="12"/>
                  </a:cubicBezTo>
                  <a:moveTo>
                    <a:pt x="184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78" y="3"/>
                    <a:pt x="173" y="6"/>
                    <a:pt x="168" y="9"/>
                  </a:cubicBezTo>
                  <a:cubicBezTo>
                    <a:pt x="168" y="9"/>
                    <a:pt x="168" y="10"/>
                    <a:pt x="167" y="10"/>
                  </a:cubicBezTo>
                  <a:cubicBezTo>
                    <a:pt x="167" y="14"/>
                    <a:pt x="167" y="17"/>
                    <a:pt x="167" y="20"/>
                  </a:cubicBezTo>
                  <a:cubicBezTo>
                    <a:pt x="154" y="16"/>
                    <a:pt x="141" y="14"/>
                    <a:pt x="129" y="14"/>
                  </a:cubicBezTo>
                  <a:cubicBezTo>
                    <a:pt x="100" y="14"/>
                    <a:pt x="73" y="24"/>
                    <a:pt x="52" y="37"/>
                  </a:cubicBezTo>
                  <a:cubicBezTo>
                    <a:pt x="30" y="49"/>
                    <a:pt x="14" y="65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81"/>
                    <a:pt x="3" y="83"/>
                    <a:pt x="3" y="84"/>
                  </a:cubicBezTo>
                  <a:cubicBezTo>
                    <a:pt x="2" y="86"/>
                    <a:pt x="1" y="87"/>
                    <a:pt x="0" y="89"/>
                  </a:cubicBezTo>
                  <a:cubicBezTo>
                    <a:pt x="0" y="90"/>
                    <a:pt x="0" y="90"/>
                    <a:pt x="1" y="91"/>
                  </a:cubicBezTo>
                  <a:cubicBezTo>
                    <a:pt x="2" y="92"/>
                    <a:pt x="4" y="95"/>
                    <a:pt x="7" y="97"/>
                  </a:cubicBezTo>
                  <a:cubicBezTo>
                    <a:pt x="10" y="100"/>
                    <a:pt x="13" y="103"/>
                    <a:pt x="16" y="104"/>
                  </a:cubicBezTo>
                  <a:cubicBezTo>
                    <a:pt x="16" y="104"/>
                    <a:pt x="16" y="104"/>
                    <a:pt x="17" y="104"/>
                  </a:cubicBezTo>
                  <a:cubicBezTo>
                    <a:pt x="17" y="104"/>
                    <a:pt x="18" y="104"/>
                    <a:pt x="18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41" y="86"/>
                    <a:pt x="71" y="61"/>
                    <a:pt x="111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27" y="61"/>
                    <a:pt x="144" y="65"/>
                    <a:pt x="164" y="74"/>
                  </a:cubicBezTo>
                  <a:cubicBezTo>
                    <a:pt x="164" y="74"/>
                    <a:pt x="164" y="75"/>
                    <a:pt x="164" y="75"/>
                  </a:cubicBezTo>
                  <a:cubicBezTo>
                    <a:pt x="165" y="81"/>
                    <a:pt x="166" y="97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70" y="106"/>
                    <a:pt x="170" y="106"/>
                  </a:cubicBezTo>
                  <a:cubicBezTo>
                    <a:pt x="191" y="96"/>
                    <a:pt x="214" y="88"/>
                    <a:pt x="235" y="85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41" y="80"/>
                    <a:pt x="248" y="76"/>
                    <a:pt x="254" y="73"/>
                  </a:cubicBezTo>
                  <a:cubicBezTo>
                    <a:pt x="254" y="72"/>
                    <a:pt x="255" y="72"/>
                    <a:pt x="256" y="72"/>
                  </a:cubicBezTo>
                  <a:cubicBezTo>
                    <a:pt x="256" y="72"/>
                    <a:pt x="257" y="71"/>
                    <a:pt x="257" y="71"/>
                  </a:cubicBezTo>
                  <a:cubicBezTo>
                    <a:pt x="257" y="70"/>
                    <a:pt x="257" y="69"/>
                    <a:pt x="257" y="69"/>
                  </a:cubicBezTo>
                  <a:cubicBezTo>
                    <a:pt x="237" y="51"/>
                    <a:pt x="211" y="21"/>
                    <a:pt x="186" y="2"/>
                  </a:cubicBezTo>
                  <a:cubicBezTo>
                    <a:pt x="185" y="1"/>
                    <a:pt x="185" y="1"/>
                    <a:pt x="185" y="1"/>
                  </a:cubicBezTo>
                  <a:cubicBezTo>
                    <a:pt x="185" y="0"/>
                    <a:pt x="184" y="0"/>
                    <a:pt x="18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0" name="Freeform 878"/>
            <p:cNvSpPr>
              <a:spLocks noEditPoints="1"/>
            </p:cNvSpPr>
            <p:nvPr/>
          </p:nvSpPr>
          <p:spPr bwMode="auto">
            <a:xfrm>
              <a:off x="2372" y="3078"/>
              <a:ext cx="545" cy="564"/>
            </a:xfrm>
            <a:custGeom>
              <a:avLst/>
              <a:gdLst>
                <a:gd name="T0" fmla="*/ 216 w 230"/>
                <a:gd name="T1" fmla="*/ 232 h 238"/>
                <a:gd name="T2" fmla="*/ 216 w 230"/>
                <a:gd name="T3" fmla="*/ 232 h 238"/>
                <a:gd name="T4" fmla="*/ 217 w 230"/>
                <a:gd name="T5" fmla="*/ 220 h 238"/>
                <a:gd name="T6" fmla="*/ 225 w 230"/>
                <a:gd name="T7" fmla="*/ 222 h 238"/>
                <a:gd name="T8" fmla="*/ 218 w 230"/>
                <a:gd name="T9" fmla="*/ 212 h 238"/>
                <a:gd name="T10" fmla="*/ 226 w 230"/>
                <a:gd name="T11" fmla="*/ 214 h 238"/>
                <a:gd name="T12" fmla="*/ 226 w 230"/>
                <a:gd name="T13" fmla="*/ 214 h 238"/>
                <a:gd name="T14" fmla="*/ 214 w 230"/>
                <a:gd name="T15" fmla="*/ 207 h 238"/>
                <a:gd name="T16" fmla="*/ 212 w 230"/>
                <a:gd name="T17" fmla="*/ 207 h 238"/>
                <a:gd name="T18" fmla="*/ 146 w 230"/>
                <a:gd name="T19" fmla="*/ 190 h 238"/>
                <a:gd name="T20" fmla="*/ 155 w 230"/>
                <a:gd name="T21" fmla="*/ 187 h 238"/>
                <a:gd name="T22" fmla="*/ 104 w 230"/>
                <a:gd name="T23" fmla="*/ 158 h 238"/>
                <a:gd name="T24" fmla="*/ 133 w 230"/>
                <a:gd name="T25" fmla="*/ 173 h 238"/>
                <a:gd name="T26" fmla="*/ 100 w 230"/>
                <a:gd name="T27" fmla="*/ 153 h 238"/>
                <a:gd name="T28" fmla="*/ 19 w 230"/>
                <a:gd name="T29" fmla="*/ 128 h 238"/>
                <a:gd name="T30" fmla="*/ 108 w 230"/>
                <a:gd name="T31" fmla="*/ 147 h 238"/>
                <a:gd name="T32" fmla="*/ 108 w 230"/>
                <a:gd name="T33" fmla="*/ 147 h 238"/>
                <a:gd name="T34" fmla="*/ 27 w 230"/>
                <a:gd name="T35" fmla="*/ 126 h 238"/>
                <a:gd name="T36" fmla="*/ 28 w 230"/>
                <a:gd name="T37" fmla="*/ 111 h 238"/>
                <a:gd name="T38" fmla="*/ 77 w 230"/>
                <a:gd name="T39" fmla="*/ 115 h 238"/>
                <a:gd name="T40" fmla="*/ 92 w 230"/>
                <a:gd name="T41" fmla="*/ 119 h 238"/>
                <a:gd name="T42" fmla="*/ 97 w 230"/>
                <a:gd name="T43" fmla="*/ 130 h 238"/>
                <a:gd name="T44" fmla="*/ 86 w 230"/>
                <a:gd name="T45" fmla="*/ 101 h 238"/>
                <a:gd name="T46" fmla="*/ 71 w 230"/>
                <a:gd name="T47" fmla="*/ 96 h 238"/>
                <a:gd name="T48" fmla="*/ 90 w 230"/>
                <a:gd name="T49" fmla="*/ 114 h 238"/>
                <a:gd name="T50" fmla="*/ 83 w 230"/>
                <a:gd name="T51" fmla="*/ 84 h 238"/>
                <a:gd name="T52" fmla="*/ 80 w 230"/>
                <a:gd name="T53" fmla="*/ 68 h 238"/>
                <a:gd name="T54" fmla="*/ 91 w 230"/>
                <a:gd name="T55" fmla="*/ 77 h 238"/>
                <a:gd name="T56" fmla="*/ 93 w 230"/>
                <a:gd name="T57" fmla="*/ 74 h 238"/>
                <a:gd name="T58" fmla="*/ 87 w 230"/>
                <a:gd name="T59" fmla="*/ 61 h 238"/>
                <a:gd name="T60" fmla="*/ 103 w 230"/>
                <a:gd name="T61" fmla="*/ 67 h 238"/>
                <a:gd name="T62" fmla="*/ 103 w 230"/>
                <a:gd name="T63" fmla="*/ 67 h 238"/>
                <a:gd name="T64" fmla="*/ 60 w 230"/>
                <a:gd name="T65" fmla="*/ 31 h 238"/>
                <a:gd name="T66" fmla="*/ 90 w 230"/>
                <a:gd name="T67" fmla="*/ 52 h 238"/>
                <a:gd name="T68" fmla="*/ 62 w 230"/>
                <a:gd name="T69" fmla="*/ 79 h 238"/>
                <a:gd name="T70" fmla="*/ 209 w 230"/>
                <a:gd name="T71" fmla="*/ 212 h 238"/>
                <a:gd name="T72" fmla="*/ 212 w 230"/>
                <a:gd name="T73" fmla="*/ 230 h 238"/>
                <a:gd name="T74" fmla="*/ 199 w 230"/>
                <a:gd name="T75" fmla="*/ 233 h 238"/>
                <a:gd name="T76" fmla="*/ 32 w 230"/>
                <a:gd name="T77" fmla="*/ 107 h 238"/>
                <a:gd name="T78" fmla="*/ 5 w 230"/>
                <a:gd name="T79" fmla="*/ 120 h 238"/>
                <a:gd name="T80" fmla="*/ 0 w 230"/>
                <a:gd name="T81" fmla="*/ 118 h 238"/>
                <a:gd name="T82" fmla="*/ 21 w 230"/>
                <a:gd name="T83" fmla="*/ 134 h 238"/>
                <a:gd name="T84" fmla="*/ 103 w 230"/>
                <a:gd name="T85" fmla="*/ 208 h 238"/>
                <a:gd name="T86" fmla="*/ 221 w 230"/>
                <a:gd name="T87" fmla="*/ 236 h 238"/>
                <a:gd name="T88" fmla="*/ 230 w 230"/>
                <a:gd name="T89" fmla="*/ 213 h 238"/>
                <a:gd name="T90" fmla="*/ 227 w 230"/>
                <a:gd name="T91" fmla="*/ 206 h 238"/>
                <a:gd name="T92" fmla="*/ 101 w 230"/>
                <a:gd name="T93" fmla="*/ 75 h 238"/>
                <a:gd name="T94" fmla="*/ 116 w 230"/>
                <a:gd name="T95" fmla="*/ 61 h 238"/>
                <a:gd name="T96" fmla="*/ 116 w 230"/>
                <a:gd name="T97" fmla="*/ 60 h 238"/>
                <a:gd name="T98" fmla="*/ 115 w 230"/>
                <a:gd name="T99" fmla="*/ 58 h 238"/>
                <a:gd name="T100" fmla="*/ 113 w 230"/>
                <a:gd name="T101" fmla="*/ 57 h 238"/>
                <a:gd name="T102" fmla="*/ 15 w 230"/>
                <a:gd name="T103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0" h="238">
                  <a:moveTo>
                    <a:pt x="211" y="233"/>
                  </a:moveTo>
                  <a:cubicBezTo>
                    <a:pt x="211" y="233"/>
                    <a:pt x="211" y="233"/>
                    <a:pt x="211" y="233"/>
                  </a:cubicBezTo>
                  <a:cubicBezTo>
                    <a:pt x="211" y="233"/>
                    <a:pt x="211" y="233"/>
                    <a:pt x="211" y="233"/>
                  </a:cubicBezTo>
                  <a:moveTo>
                    <a:pt x="216" y="232"/>
                  </a:moveTo>
                  <a:cubicBezTo>
                    <a:pt x="216" y="231"/>
                    <a:pt x="217" y="229"/>
                    <a:pt x="217" y="227"/>
                  </a:cubicBezTo>
                  <a:cubicBezTo>
                    <a:pt x="219" y="229"/>
                    <a:pt x="221" y="230"/>
                    <a:pt x="223" y="231"/>
                  </a:cubicBezTo>
                  <a:cubicBezTo>
                    <a:pt x="222" y="231"/>
                    <a:pt x="221" y="232"/>
                    <a:pt x="220" y="232"/>
                  </a:cubicBezTo>
                  <a:cubicBezTo>
                    <a:pt x="219" y="232"/>
                    <a:pt x="218" y="232"/>
                    <a:pt x="216" y="232"/>
                  </a:cubicBezTo>
                  <a:moveTo>
                    <a:pt x="225" y="230"/>
                  </a:moveTo>
                  <a:cubicBezTo>
                    <a:pt x="222" y="228"/>
                    <a:pt x="220" y="227"/>
                    <a:pt x="217" y="225"/>
                  </a:cubicBezTo>
                  <a:cubicBezTo>
                    <a:pt x="217" y="223"/>
                    <a:pt x="217" y="222"/>
                    <a:pt x="217" y="221"/>
                  </a:cubicBezTo>
                  <a:cubicBezTo>
                    <a:pt x="217" y="220"/>
                    <a:pt x="217" y="220"/>
                    <a:pt x="217" y="220"/>
                  </a:cubicBezTo>
                  <a:cubicBezTo>
                    <a:pt x="220" y="221"/>
                    <a:pt x="223" y="222"/>
                    <a:pt x="225" y="224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225" y="227"/>
                    <a:pt x="225" y="228"/>
                    <a:pt x="225" y="230"/>
                  </a:cubicBezTo>
                  <a:moveTo>
                    <a:pt x="225" y="222"/>
                  </a:moveTo>
                  <a:cubicBezTo>
                    <a:pt x="223" y="220"/>
                    <a:pt x="220" y="218"/>
                    <a:pt x="217" y="217"/>
                  </a:cubicBezTo>
                  <a:cubicBezTo>
                    <a:pt x="217" y="216"/>
                    <a:pt x="217" y="214"/>
                    <a:pt x="217" y="212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7" y="212"/>
                    <a:pt x="218" y="212"/>
                    <a:pt x="218" y="212"/>
                  </a:cubicBezTo>
                  <a:cubicBezTo>
                    <a:pt x="220" y="213"/>
                    <a:pt x="223" y="215"/>
                    <a:pt x="225" y="216"/>
                  </a:cubicBezTo>
                  <a:cubicBezTo>
                    <a:pt x="225" y="216"/>
                    <a:pt x="225" y="216"/>
                    <a:pt x="225" y="216"/>
                  </a:cubicBezTo>
                  <a:cubicBezTo>
                    <a:pt x="225" y="218"/>
                    <a:pt x="225" y="220"/>
                    <a:pt x="225" y="222"/>
                  </a:cubicBezTo>
                  <a:moveTo>
                    <a:pt x="226" y="214"/>
                  </a:moveTo>
                  <a:cubicBezTo>
                    <a:pt x="224" y="213"/>
                    <a:pt x="223" y="212"/>
                    <a:pt x="222" y="211"/>
                  </a:cubicBezTo>
                  <a:cubicBezTo>
                    <a:pt x="223" y="211"/>
                    <a:pt x="224" y="211"/>
                    <a:pt x="226" y="211"/>
                  </a:cubicBezTo>
                  <a:cubicBezTo>
                    <a:pt x="226" y="211"/>
                    <a:pt x="226" y="212"/>
                    <a:pt x="226" y="213"/>
                  </a:cubicBezTo>
                  <a:cubicBezTo>
                    <a:pt x="226" y="214"/>
                    <a:pt x="226" y="214"/>
                    <a:pt x="226" y="214"/>
                  </a:cubicBezTo>
                  <a:moveTo>
                    <a:pt x="209" y="207"/>
                  </a:moveTo>
                  <a:cubicBezTo>
                    <a:pt x="194" y="207"/>
                    <a:pt x="175" y="204"/>
                    <a:pt x="155" y="194"/>
                  </a:cubicBezTo>
                  <a:cubicBezTo>
                    <a:pt x="167" y="197"/>
                    <a:pt x="181" y="200"/>
                    <a:pt x="192" y="202"/>
                  </a:cubicBezTo>
                  <a:cubicBezTo>
                    <a:pt x="200" y="204"/>
                    <a:pt x="207" y="206"/>
                    <a:pt x="214" y="207"/>
                  </a:cubicBezTo>
                  <a:cubicBezTo>
                    <a:pt x="213" y="207"/>
                    <a:pt x="213" y="207"/>
                    <a:pt x="213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1" y="207"/>
                    <a:pt x="210" y="207"/>
                    <a:pt x="209" y="207"/>
                  </a:cubicBezTo>
                  <a:cubicBezTo>
                    <a:pt x="209" y="207"/>
                    <a:pt x="209" y="207"/>
                    <a:pt x="209" y="207"/>
                  </a:cubicBezTo>
                  <a:moveTo>
                    <a:pt x="177" y="197"/>
                  </a:moveTo>
                  <a:cubicBezTo>
                    <a:pt x="166" y="195"/>
                    <a:pt x="154" y="192"/>
                    <a:pt x="146" y="190"/>
                  </a:cubicBezTo>
                  <a:cubicBezTo>
                    <a:pt x="140" y="187"/>
                    <a:pt x="135" y="184"/>
                    <a:pt x="130" y="180"/>
                  </a:cubicBezTo>
                  <a:cubicBezTo>
                    <a:pt x="128" y="179"/>
                    <a:pt x="126" y="178"/>
                    <a:pt x="124" y="176"/>
                  </a:cubicBezTo>
                  <a:cubicBezTo>
                    <a:pt x="134" y="180"/>
                    <a:pt x="145" y="183"/>
                    <a:pt x="154" y="187"/>
                  </a:cubicBezTo>
                  <a:cubicBezTo>
                    <a:pt x="155" y="187"/>
                    <a:pt x="155" y="187"/>
                    <a:pt x="155" y="187"/>
                  </a:cubicBezTo>
                  <a:cubicBezTo>
                    <a:pt x="162" y="191"/>
                    <a:pt x="170" y="194"/>
                    <a:pt x="177" y="197"/>
                  </a:cubicBezTo>
                  <a:moveTo>
                    <a:pt x="144" y="181"/>
                  </a:moveTo>
                  <a:cubicBezTo>
                    <a:pt x="135" y="178"/>
                    <a:pt x="126" y="175"/>
                    <a:pt x="119" y="172"/>
                  </a:cubicBezTo>
                  <a:cubicBezTo>
                    <a:pt x="114" y="167"/>
                    <a:pt x="109" y="163"/>
                    <a:pt x="104" y="158"/>
                  </a:cubicBezTo>
                  <a:cubicBezTo>
                    <a:pt x="113" y="162"/>
                    <a:pt x="122" y="167"/>
                    <a:pt x="131" y="172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3" y="173"/>
                    <a:pt x="133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7" y="176"/>
                    <a:pt x="140" y="178"/>
                    <a:pt x="144" y="181"/>
                  </a:cubicBezTo>
                  <a:moveTo>
                    <a:pt x="125" y="166"/>
                  </a:moveTo>
                  <a:cubicBezTo>
                    <a:pt x="117" y="162"/>
                    <a:pt x="108" y="157"/>
                    <a:pt x="100" y="153"/>
                  </a:cubicBezTo>
                  <a:cubicBezTo>
                    <a:pt x="97" y="149"/>
                    <a:pt x="94" y="144"/>
                    <a:pt x="91" y="140"/>
                  </a:cubicBezTo>
                  <a:cubicBezTo>
                    <a:pt x="98" y="143"/>
                    <a:pt x="105" y="148"/>
                    <a:pt x="111" y="152"/>
                  </a:cubicBezTo>
                  <a:cubicBezTo>
                    <a:pt x="116" y="157"/>
                    <a:pt x="120" y="162"/>
                    <a:pt x="125" y="166"/>
                  </a:cubicBezTo>
                  <a:moveTo>
                    <a:pt x="19" y="128"/>
                  </a:moveTo>
                  <a:cubicBezTo>
                    <a:pt x="15" y="127"/>
                    <a:pt x="11" y="125"/>
                    <a:pt x="7" y="124"/>
                  </a:cubicBezTo>
                  <a:cubicBezTo>
                    <a:pt x="10" y="122"/>
                    <a:pt x="12" y="121"/>
                    <a:pt x="14" y="119"/>
                  </a:cubicBezTo>
                  <a:cubicBezTo>
                    <a:pt x="16" y="122"/>
                    <a:pt x="17" y="125"/>
                    <a:pt x="19" y="128"/>
                  </a:cubicBezTo>
                  <a:moveTo>
                    <a:pt x="108" y="147"/>
                  </a:moveTo>
                  <a:cubicBezTo>
                    <a:pt x="101" y="143"/>
                    <a:pt x="95" y="139"/>
                    <a:pt x="88" y="136"/>
                  </a:cubicBezTo>
                  <a:cubicBezTo>
                    <a:pt x="85" y="131"/>
                    <a:pt x="82" y="125"/>
                    <a:pt x="79" y="119"/>
                  </a:cubicBezTo>
                  <a:cubicBezTo>
                    <a:pt x="86" y="124"/>
                    <a:pt x="93" y="129"/>
                    <a:pt x="100" y="134"/>
                  </a:cubicBezTo>
                  <a:cubicBezTo>
                    <a:pt x="102" y="139"/>
                    <a:pt x="105" y="143"/>
                    <a:pt x="108" y="147"/>
                  </a:cubicBezTo>
                  <a:moveTo>
                    <a:pt x="22" y="128"/>
                  </a:moveTo>
                  <a:cubicBezTo>
                    <a:pt x="20" y="125"/>
                    <a:pt x="18" y="122"/>
                    <a:pt x="16" y="118"/>
                  </a:cubicBezTo>
                  <a:cubicBezTo>
                    <a:pt x="18" y="117"/>
                    <a:pt x="20" y="116"/>
                    <a:pt x="21" y="115"/>
                  </a:cubicBezTo>
                  <a:cubicBezTo>
                    <a:pt x="23" y="118"/>
                    <a:pt x="25" y="122"/>
                    <a:pt x="27" y="126"/>
                  </a:cubicBezTo>
                  <a:cubicBezTo>
                    <a:pt x="25" y="127"/>
                    <a:pt x="24" y="127"/>
                    <a:pt x="22" y="128"/>
                  </a:cubicBezTo>
                  <a:moveTo>
                    <a:pt x="28" y="124"/>
                  </a:moveTo>
                  <a:cubicBezTo>
                    <a:pt x="27" y="121"/>
                    <a:pt x="25" y="117"/>
                    <a:pt x="23" y="114"/>
                  </a:cubicBezTo>
                  <a:cubicBezTo>
                    <a:pt x="25" y="113"/>
                    <a:pt x="26" y="112"/>
                    <a:pt x="28" y="111"/>
                  </a:cubicBezTo>
                  <a:cubicBezTo>
                    <a:pt x="29" y="115"/>
                    <a:pt x="30" y="118"/>
                    <a:pt x="31" y="122"/>
                  </a:cubicBezTo>
                  <a:cubicBezTo>
                    <a:pt x="30" y="123"/>
                    <a:pt x="29" y="123"/>
                    <a:pt x="28" y="124"/>
                  </a:cubicBezTo>
                  <a:moveTo>
                    <a:pt x="97" y="130"/>
                  </a:moveTo>
                  <a:cubicBezTo>
                    <a:pt x="91" y="125"/>
                    <a:pt x="84" y="120"/>
                    <a:pt x="77" y="115"/>
                  </a:cubicBezTo>
                  <a:cubicBezTo>
                    <a:pt x="75" y="110"/>
                    <a:pt x="74" y="105"/>
                    <a:pt x="72" y="100"/>
                  </a:cubicBezTo>
                  <a:cubicBezTo>
                    <a:pt x="75" y="103"/>
                    <a:pt x="78" y="106"/>
                    <a:pt x="81" y="108"/>
                  </a:cubicBezTo>
                  <a:cubicBezTo>
                    <a:pt x="84" y="111"/>
                    <a:pt x="87" y="114"/>
                    <a:pt x="90" y="117"/>
                  </a:cubicBezTo>
                  <a:cubicBezTo>
                    <a:pt x="90" y="118"/>
                    <a:pt x="91" y="118"/>
                    <a:pt x="92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1" y="119"/>
                    <a:pt x="92" y="120"/>
                    <a:pt x="92" y="120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4" y="124"/>
                    <a:pt x="96" y="127"/>
                    <a:pt x="97" y="130"/>
                  </a:cubicBezTo>
                  <a:moveTo>
                    <a:pt x="86" y="101"/>
                  </a:moveTo>
                  <a:cubicBezTo>
                    <a:pt x="81" y="96"/>
                    <a:pt x="76" y="91"/>
                    <a:pt x="71" y="85"/>
                  </a:cubicBezTo>
                  <a:cubicBezTo>
                    <a:pt x="75" y="86"/>
                    <a:pt x="79" y="88"/>
                    <a:pt x="83" y="89"/>
                  </a:cubicBezTo>
                  <a:cubicBezTo>
                    <a:pt x="84" y="93"/>
                    <a:pt x="85" y="97"/>
                    <a:pt x="86" y="101"/>
                  </a:cubicBezTo>
                  <a:moveTo>
                    <a:pt x="90" y="114"/>
                  </a:moveTo>
                  <a:cubicBezTo>
                    <a:pt x="88" y="112"/>
                    <a:pt x="85" y="109"/>
                    <a:pt x="82" y="107"/>
                  </a:cubicBezTo>
                  <a:cubicBezTo>
                    <a:pt x="79" y="103"/>
                    <a:pt x="75" y="100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0" y="93"/>
                    <a:pt x="69" y="89"/>
                    <a:pt x="68" y="85"/>
                  </a:cubicBezTo>
                  <a:cubicBezTo>
                    <a:pt x="73" y="92"/>
                    <a:pt x="79" y="98"/>
                    <a:pt x="86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8"/>
                    <a:pt x="89" y="111"/>
                    <a:pt x="90" y="114"/>
                  </a:cubicBezTo>
                  <a:moveTo>
                    <a:pt x="83" y="84"/>
                  </a:moveTo>
                  <a:cubicBezTo>
                    <a:pt x="78" y="83"/>
                    <a:pt x="73" y="81"/>
                    <a:pt x="68" y="79"/>
                  </a:cubicBezTo>
                  <a:cubicBezTo>
                    <a:pt x="69" y="78"/>
                    <a:pt x="71" y="76"/>
                    <a:pt x="73" y="74"/>
                  </a:cubicBezTo>
                  <a:cubicBezTo>
                    <a:pt x="76" y="77"/>
                    <a:pt x="80" y="81"/>
                    <a:pt x="83" y="84"/>
                  </a:cubicBezTo>
                  <a:moveTo>
                    <a:pt x="85" y="83"/>
                  </a:moveTo>
                  <a:cubicBezTo>
                    <a:pt x="82" y="80"/>
                    <a:pt x="78" y="76"/>
                    <a:pt x="75" y="72"/>
                  </a:cubicBezTo>
                  <a:cubicBezTo>
                    <a:pt x="76" y="72"/>
                    <a:pt x="77" y="71"/>
                    <a:pt x="78" y="70"/>
                  </a:cubicBezTo>
                  <a:cubicBezTo>
                    <a:pt x="78" y="69"/>
                    <a:pt x="79" y="69"/>
                    <a:pt x="80" y="68"/>
                  </a:cubicBezTo>
                  <a:cubicBezTo>
                    <a:pt x="82" y="72"/>
                    <a:pt x="86" y="76"/>
                    <a:pt x="90" y="79"/>
                  </a:cubicBezTo>
                  <a:cubicBezTo>
                    <a:pt x="89" y="80"/>
                    <a:pt x="88" y="81"/>
                    <a:pt x="87" y="82"/>
                  </a:cubicBezTo>
                  <a:cubicBezTo>
                    <a:pt x="86" y="83"/>
                    <a:pt x="86" y="83"/>
                    <a:pt x="85" y="83"/>
                  </a:cubicBezTo>
                  <a:moveTo>
                    <a:pt x="91" y="77"/>
                  </a:moveTo>
                  <a:cubicBezTo>
                    <a:pt x="87" y="74"/>
                    <a:pt x="84" y="71"/>
                    <a:pt x="81" y="67"/>
                  </a:cubicBezTo>
                  <a:cubicBezTo>
                    <a:pt x="83" y="65"/>
                    <a:pt x="84" y="64"/>
                    <a:pt x="86" y="63"/>
                  </a:cubicBezTo>
                  <a:cubicBezTo>
                    <a:pt x="88" y="66"/>
                    <a:pt x="91" y="70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4"/>
                    <a:pt x="93" y="75"/>
                    <a:pt x="94" y="75"/>
                  </a:cubicBezTo>
                  <a:cubicBezTo>
                    <a:pt x="93" y="76"/>
                    <a:pt x="92" y="77"/>
                    <a:pt x="91" y="77"/>
                  </a:cubicBezTo>
                  <a:moveTo>
                    <a:pt x="96" y="73"/>
                  </a:moveTo>
                  <a:cubicBezTo>
                    <a:pt x="93" y="69"/>
                    <a:pt x="90" y="65"/>
                    <a:pt x="87" y="61"/>
                  </a:cubicBezTo>
                  <a:cubicBezTo>
                    <a:pt x="89" y="60"/>
                    <a:pt x="91" y="58"/>
                    <a:pt x="93" y="56"/>
                  </a:cubicBezTo>
                  <a:cubicBezTo>
                    <a:pt x="96" y="60"/>
                    <a:pt x="98" y="64"/>
                    <a:pt x="101" y="68"/>
                  </a:cubicBezTo>
                  <a:cubicBezTo>
                    <a:pt x="100" y="70"/>
                    <a:pt x="98" y="72"/>
                    <a:pt x="96" y="73"/>
                  </a:cubicBezTo>
                  <a:moveTo>
                    <a:pt x="103" y="67"/>
                  </a:moveTo>
                  <a:cubicBezTo>
                    <a:pt x="100" y="63"/>
                    <a:pt x="97" y="59"/>
                    <a:pt x="94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9" y="56"/>
                    <a:pt x="105" y="59"/>
                    <a:pt x="110" y="61"/>
                  </a:cubicBezTo>
                  <a:cubicBezTo>
                    <a:pt x="108" y="63"/>
                    <a:pt x="105" y="65"/>
                    <a:pt x="103" y="67"/>
                  </a:cubicBezTo>
                  <a:moveTo>
                    <a:pt x="60" y="31"/>
                  </a:moveTo>
                  <a:cubicBezTo>
                    <a:pt x="49" y="25"/>
                    <a:pt x="39" y="18"/>
                    <a:pt x="30" y="12"/>
                  </a:cubicBezTo>
                  <a:cubicBezTo>
                    <a:pt x="34" y="13"/>
                    <a:pt x="37" y="14"/>
                    <a:pt x="41" y="15"/>
                  </a:cubicBezTo>
                  <a:cubicBezTo>
                    <a:pt x="47" y="21"/>
                    <a:pt x="53" y="26"/>
                    <a:pt x="60" y="31"/>
                  </a:cubicBezTo>
                  <a:moveTo>
                    <a:pt x="5" y="120"/>
                  </a:moveTo>
                  <a:cubicBezTo>
                    <a:pt x="5" y="119"/>
                    <a:pt x="5" y="119"/>
                    <a:pt x="5" y="118"/>
                  </a:cubicBezTo>
                  <a:cubicBezTo>
                    <a:pt x="5" y="82"/>
                    <a:pt x="13" y="39"/>
                    <a:pt x="15" y="7"/>
                  </a:cubicBezTo>
                  <a:cubicBezTo>
                    <a:pt x="34" y="20"/>
                    <a:pt x="62" y="40"/>
                    <a:pt x="90" y="52"/>
                  </a:cubicBezTo>
                  <a:cubicBezTo>
                    <a:pt x="83" y="59"/>
                    <a:pt x="77" y="64"/>
                    <a:pt x="72" y="69"/>
                  </a:cubicBezTo>
                  <a:cubicBezTo>
                    <a:pt x="69" y="71"/>
                    <a:pt x="67" y="74"/>
                    <a:pt x="65" y="75"/>
                  </a:cubicBezTo>
                  <a:cubicBezTo>
                    <a:pt x="64" y="76"/>
                    <a:pt x="64" y="77"/>
                    <a:pt x="63" y="78"/>
                  </a:cubicBezTo>
                  <a:cubicBezTo>
                    <a:pt x="63" y="78"/>
                    <a:pt x="63" y="79"/>
                    <a:pt x="62" y="79"/>
                  </a:cubicBezTo>
                  <a:cubicBezTo>
                    <a:pt x="62" y="79"/>
                    <a:pt x="62" y="80"/>
                    <a:pt x="62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73" y="131"/>
                    <a:pt x="99" y="164"/>
                    <a:pt x="128" y="184"/>
                  </a:cubicBezTo>
                  <a:cubicBezTo>
                    <a:pt x="156" y="204"/>
                    <a:pt x="188" y="212"/>
                    <a:pt x="209" y="212"/>
                  </a:cubicBezTo>
                  <a:cubicBezTo>
                    <a:pt x="210" y="212"/>
                    <a:pt x="211" y="212"/>
                    <a:pt x="212" y="212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2" y="214"/>
                    <a:pt x="213" y="217"/>
                    <a:pt x="213" y="221"/>
                  </a:cubicBezTo>
                  <a:cubicBezTo>
                    <a:pt x="213" y="224"/>
                    <a:pt x="212" y="227"/>
                    <a:pt x="212" y="230"/>
                  </a:cubicBezTo>
                  <a:cubicBezTo>
                    <a:pt x="212" y="231"/>
                    <a:pt x="211" y="232"/>
                    <a:pt x="211" y="232"/>
                  </a:cubicBezTo>
                  <a:cubicBezTo>
                    <a:pt x="211" y="233"/>
                    <a:pt x="211" y="233"/>
                    <a:pt x="211" y="233"/>
                  </a:cubicBezTo>
                  <a:cubicBezTo>
                    <a:pt x="208" y="233"/>
                    <a:pt x="204" y="233"/>
                    <a:pt x="200" y="233"/>
                  </a:cubicBezTo>
                  <a:cubicBezTo>
                    <a:pt x="200" y="233"/>
                    <a:pt x="200" y="233"/>
                    <a:pt x="199" y="233"/>
                  </a:cubicBezTo>
                  <a:cubicBezTo>
                    <a:pt x="174" y="233"/>
                    <a:pt x="138" y="225"/>
                    <a:pt x="105" y="204"/>
                  </a:cubicBezTo>
                  <a:cubicBezTo>
                    <a:pt x="76" y="187"/>
                    <a:pt x="50" y="160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4" y="117"/>
                    <a:pt x="33" y="112"/>
                    <a:pt x="32" y="107"/>
                  </a:cubicBezTo>
                  <a:cubicBezTo>
                    <a:pt x="31" y="106"/>
                    <a:pt x="31" y="106"/>
                    <a:pt x="30" y="106"/>
                  </a:cubicBezTo>
                  <a:cubicBezTo>
                    <a:pt x="30" y="105"/>
                    <a:pt x="30" y="105"/>
                    <a:pt x="29" y="105"/>
                  </a:cubicBezTo>
                  <a:cubicBezTo>
                    <a:pt x="29" y="105"/>
                    <a:pt x="29" y="105"/>
                    <a:pt x="28" y="106"/>
                  </a:cubicBezTo>
                  <a:cubicBezTo>
                    <a:pt x="19" y="111"/>
                    <a:pt x="13" y="115"/>
                    <a:pt x="5" y="12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9" y="34"/>
                    <a:pt x="0" y="80"/>
                    <a:pt x="0" y="118"/>
                  </a:cubicBezTo>
                  <a:cubicBezTo>
                    <a:pt x="0" y="120"/>
                    <a:pt x="0" y="121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6"/>
                    <a:pt x="1" y="126"/>
                  </a:cubicBezTo>
                  <a:cubicBezTo>
                    <a:pt x="8" y="129"/>
                    <a:pt x="14" y="131"/>
                    <a:pt x="21" y="134"/>
                  </a:cubicBezTo>
                  <a:cubicBezTo>
                    <a:pt x="21" y="134"/>
                    <a:pt x="22" y="134"/>
                    <a:pt x="22" y="134"/>
                  </a:cubicBezTo>
                  <a:cubicBezTo>
                    <a:pt x="22" y="134"/>
                    <a:pt x="23" y="134"/>
                    <a:pt x="23" y="133"/>
                  </a:cubicBezTo>
                  <a:cubicBezTo>
                    <a:pt x="27" y="131"/>
                    <a:pt x="30" y="129"/>
                    <a:pt x="33" y="126"/>
                  </a:cubicBezTo>
                  <a:cubicBezTo>
                    <a:pt x="47" y="164"/>
                    <a:pt x="74" y="190"/>
                    <a:pt x="103" y="208"/>
                  </a:cubicBezTo>
                  <a:cubicBezTo>
                    <a:pt x="136" y="229"/>
                    <a:pt x="173" y="238"/>
                    <a:pt x="200" y="238"/>
                  </a:cubicBezTo>
                  <a:cubicBezTo>
                    <a:pt x="204" y="238"/>
                    <a:pt x="208" y="238"/>
                    <a:pt x="212" y="237"/>
                  </a:cubicBezTo>
                  <a:cubicBezTo>
                    <a:pt x="212" y="237"/>
                    <a:pt x="212" y="237"/>
                    <a:pt x="212" y="237"/>
                  </a:cubicBezTo>
                  <a:cubicBezTo>
                    <a:pt x="216" y="237"/>
                    <a:pt x="219" y="236"/>
                    <a:pt x="221" y="236"/>
                  </a:cubicBezTo>
                  <a:cubicBezTo>
                    <a:pt x="223" y="236"/>
                    <a:pt x="225" y="235"/>
                    <a:pt x="227" y="235"/>
                  </a:cubicBezTo>
                  <a:cubicBezTo>
                    <a:pt x="228" y="234"/>
                    <a:pt x="229" y="234"/>
                    <a:pt x="229" y="233"/>
                  </a:cubicBezTo>
                  <a:cubicBezTo>
                    <a:pt x="229" y="231"/>
                    <a:pt x="229" y="228"/>
                    <a:pt x="230" y="225"/>
                  </a:cubicBezTo>
                  <a:cubicBezTo>
                    <a:pt x="230" y="221"/>
                    <a:pt x="230" y="217"/>
                    <a:pt x="230" y="213"/>
                  </a:cubicBezTo>
                  <a:cubicBezTo>
                    <a:pt x="230" y="211"/>
                    <a:pt x="230" y="209"/>
                    <a:pt x="230" y="208"/>
                  </a:cubicBezTo>
                  <a:cubicBezTo>
                    <a:pt x="230" y="207"/>
                    <a:pt x="229" y="206"/>
                    <a:pt x="228" y="206"/>
                  </a:cubicBezTo>
                  <a:cubicBezTo>
                    <a:pt x="228" y="206"/>
                    <a:pt x="228" y="206"/>
                    <a:pt x="227" y="206"/>
                  </a:cubicBezTo>
                  <a:cubicBezTo>
                    <a:pt x="227" y="206"/>
                    <a:pt x="227" y="206"/>
                    <a:pt x="227" y="206"/>
                  </a:cubicBezTo>
                  <a:cubicBezTo>
                    <a:pt x="203" y="200"/>
                    <a:pt x="173" y="194"/>
                    <a:pt x="147" y="177"/>
                  </a:cubicBezTo>
                  <a:cubicBezTo>
                    <a:pt x="121" y="161"/>
                    <a:pt x="98" y="134"/>
                    <a:pt x="87" y="88"/>
                  </a:cubicBezTo>
                  <a:cubicBezTo>
                    <a:pt x="87" y="88"/>
                    <a:pt x="88" y="87"/>
                    <a:pt x="88" y="87"/>
                  </a:cubicBezTo>
                  <a:cubicBezTo>
                    <a:pt x="90" y="85"/>
                    <a:pt x="95" y="80"/>
                    <a:pt x="101" y="75"/>
                  </a:cubicBezTo>
                  <a:cubicBezTo>
                    <a:pt x="106" y="70"/>
                    <a:pt x="112" y="65"/>
                    <a:pt x="115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4" y="58"/>
                    <a:pt x="114" y="58"/>
                    <a:pt x="113" y="57"/>
                  </a:cubicBezTo>
                  <a:cubicBezTo>
                    <a:pt x="87" y="45"/>
                    <a:pt x="62" y="29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4" y="8"/>
                    <a:pt x="25" y="5"/>
                    <a:pt x="17" y="2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1" name="Freeform 879"/>
            <p:cNvSpPr>
              <a:spLocks noEditPoints="1"/>
            </p:cNvSpPr>
            <p:nvPr/>
          </p:nvSpPr>
          <p:spPr bwMode="auto">
            <a:xfrm>
              <a:off x="4044" y="1022"/>
              <a:ext cx="236" cy="239"/>
            </a:xfrm>
            <a:custGeom>
              <a:avLst/>
              <a:gdLst>
                <a:gd name="T0" fmla="*/ 37 w 100"/>
                <a:gd name="T1" fmla="*/ 97 h 101"/>
                <a:gd name="T2" fmla="*/ 7 w 100"/>
                <a:gd name="T3" fmla="*/ 88 h 101"/>
                <a:gd name="T4" fmla="*/ 4 w 100"/>
                <a:gd name="T5" fmla="*/ 67 h 101"/>
                <a:gd name="T6" fmla="*/ 6 w 100"/>
                <a:gd name="T7" fmla="*/ 33 h 101"/>
                <a:gd name="T8" fmla="*/ 13 w 100"/>
                <a:gd name="T9" fmla="*/ 20 h 101"/>
                <a:gd name="T10" fmla="*/ 45 w 100"/>
                <a:gd name="T11" fmla="*/ 16 h 101"/>
                <a:gd name="T12" fmla="*/ 75 w 100"/>
                <a:gd name="T13" fmla="*/ 19 h 101"/>
                <a:gd name="T14" fmla="*/ 40 w 100"/>
                <a:gd name="T15" fmla="*/ 48 h 101"/>
                <a:gd name="T16" fmla="*/ 31 w 100"/>
                <a:gd name="T17" fmla="*/ 31 h 101"/>
                <a:gd name="T18" fmla="*/ 20 w 100"/>
                <a:gd name="T19" fmla="*/ 43 h 101"/>
                <a:gd name="T20" fmla="*/ 20 w 100"/>
                <a:gd name="T21" fmla="*/ 46 h 101"/>
                <a:gd name="T22" fmla="*/ 45 w 100"/>
                <a:gd name="T23" fmla="*/ 83 h 101"/>
                <a:gd name="T24" fmla="*/ 87 w 100"/>
                <a:gd name="T25" fmla="*/ 27 h 101"/>
                <a:gd name="T26" fmla="*/ 89 w 100"/>
                <a:gd name="T27" fmla="*/ 48 h 101"/>
                <a:gd name="T28" fmla="*/ 85 w 100"/>
                <a:gd name="T29" fmla="*/ 83 h 101"/>
                <a:gd name="T30" fmla="*/ 66 w 100"/>
                <a:gd name="T31" fmla="*/ 96 h 101"/>
                <a:gd name="T32" fmla="*/ 46 w 100"/>
                <a:gd name="T33" fmla="*/ 66 h 101"/>
                <a:gd name="T34" fmla="*/ 88 w 100"/>
                <a:gd name="T35" fmla="*/ 7 h 101"/>
                <a:gd name="T36" fmla="*/ 94 w 100"/>
                <a:gd name="T37" fmla="*/ 15 h 101"/>
                <a:gd name="T38" fmla="*/ 24 w 100"/>
                <a:gd name="T39" fmla="*/ 45 h 101"/>
                <a:gd name="T40" fmla="*/ 37 w 100"/>
                <a:gd name="T41" fmla="*/ 49 h 101"/>
                <a:gd name="T42" fmla="*/ 46 w 100"/>
                <a:gd name="T43" fmla="*/ 66 h 101"/>
                <a:gd name="T44" fmla="*/ 87 w 100"/>
                <a:gd name="T45" fmla="*/ 3 h 101"/>
                <a:gd name="T46" fmla="*/ 56 w 100"/>
                <a:gd name="T47" fmla="*/ 12 h 101"/>
                <a:gd name="T48" fmla="*/ 22 w 100"/>
                <a:gd name="T49" fmla="*/ 14 h 101"/>
                <a:gd name="T50" fmla="*/ 4 w 100"/>
                <a:gd name="T51" fmla="*/ 23 h 101"/>
                <a:gd name="T52" fmla="*/ 0 w 100"/>
                <a:gd name="T53" fmla="*/ 67 h 101"/>
                <a:gd name="T54" fmla="*/ 4 w 100"/>
                <a:gd name="T55" fmla="*/ 90 h 101"/>
                <a:gd name="T56" fmla="*/ 37 w 100"/>
                <a:gd name="T57" fmla="*/ 101 h 101"/>
                <a:gd name="T58" fmla="*/ 67 w 100"/>
                <a:gd name="T59" fmla="*/ 100 h 101"/>
                <a:gd name="T60" fmla="*/ 88 w 100"/>
                <a:gd name="T61" fmla="*/ 85 h 101"/>
                <a:gd name="T62" fmla="*/ 93 w 100"/>
                <a:gd name="T63" fmla="*/ 48 h 101"/>
                <a:gd name="T64" fmla="*/ 93 w 100"/>
                <a:gd name="T65" fmla="*/ 32 h 101"/>
                <a:gd name="T66" fmla="*/ 90 w 100"/>
                <a:gd name="T67" fmla="*/ 25 h 101"/>
                <a:gd name="T68" fmla="*/ 100 w 100"/>
                <a:gd name="T69" fmla="*/ 14 h 101"/>
                <a:gd name="T70" fmla="*/ 93 w 100"/>
                <a:gd name="T71" fmla="*/ 9 h 101"/>
                <a:gd name="T72" fmla="*/ 89 w 100"/>
                <a:gd name="T7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01">
                  <a:moveTo>
                    <a:pt x="50" y="97"/>
                  </a:moveTo>
                  <a:cubicBezTo>
                    <a:pt x="46" y="97"/>
                    <a:pt x="41" y="97"/>
                    <a:pt x="37" y="97"/>
                  </a:cubicBezTo>
                  <a:cubicBezTo>
                    <a:pt x="32" y="97"/>
                    <a:pt x="25" y="97"/>
                    <a:pt x="20" y="95"/>
                  </a:cubicBezTo>
                  <a:cubicBezTo>
                    <a:pt x="15" y="94"/>
                    <a:pt x="10" y="92"/>
                    <a:pt x="7" y="88"/>
                  </a:cubicBezTo>
                  <a:cubicBezTo>
                    <a:pt x="4" y="84"/>
                    <a:pt x="3" y="79"/>
                    <a:pt x="3" y="73"/>
                  </a:cubicBezTo>
                  <a:cubicBezTo>
                    <a:pt x="3" y="71"/>
                    <a:pt x="4" y="69"/>
                    <a:pt x="4" y="67"/>
                  </a:cubicBezTo>
                  <a:cubicBezTo>
                    <a:pt x="4" y="62"/>
                    <a:pt x="4" y="53"/>
                    <a:pt x="5" y="45"/>
                  </a:cubicBezTo>
                  <a:cubicBezTo>
                    <a:pt x="5" y="40"/>
                    <a:pt x="5" y="36"/>
                    <a:pt x="6" y="33"/>
                  </a:cubicBezTo>
                  <a:cubicBezTo>
                    <a:pt x="6" y="29"/>
                    <a:pt x="7" y="27"/>
                    <a:pt x="8" y="25"/>
                  </a:cubicBezTo>
                  <a:cubicBezTo>
                    <a:pt x="9" y="23"/>
                    <a:pt x="10" y="22"/>
                    <a:pt x="13" y="20"/>
                  </a:cubicBezTo>
                  <a:cubicBezTo>
                    <a:pt x="17" y="19"/>
                    <a:pt x="22" y="17"/>
                    <a:pt x="28" y="17"/>
                  </a:cubicBezTo>
                  <a:cubicBezTo>
                    <a:pt x="33" y="16"/>
                    <a:pt x="39" y="16"/>
                    <a:pt x="45" y="16"/>
                  </a:cubicBezTo>
                  <a:cubicBezTo>
                    <a:pt x="50" y="16"/>
                    <a:pt x="54" y="16"/>
                    <a:pt x="56" y="16"/>
                  </a:cubicBezTo>
                  <a:cubicBezTo>
                    <a:pt x="66" y="16"/>
                    <a:pt x="70" y="17"/>
                    <a:pt x="75" y="19"/>
                  </a:cubicBezTo>
                  <a:cubicBezTo>
                    <a:pt x="66" y="30"/>
                    <a:pt x="57" y="43"/>
                    <a:pt x="46" y="60"/>
                  </a:cubicBezTo>
                  <a:cubicBezTo>
                    <a:pt x="44" y="56"/>
                    <a:pt x="42" y="52"/>
                    <a:pt x="40" y="48"/>
                  </a:cubicBezTo>
                  <a:cubicBezTo>
                    <a:pt x="37" y="42"/>
                    <a:pt x="35" y="36"/>
                    <a:pt x="33" y="33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7" y="37"/>
                    <a:pt x="24" y="40"/>
                    <a:pt x="20" y="43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5" y="52"/>
                    <a:pt x="39" y="69"/>
                    <a:pt x="44" y="80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9" y="62"/>
                    <a:pt x="73" y="44"/>
                    <a:pt x="87" y="27"/>
                  </a:cubicBezTo>
                  <a:cubicBezTo>
                    <a:pt x="88" y="28"/>
                    <a:pt x="89" y="29"/>
                    <a:pt x="89" y="32"/>
                  </a:cubicBezTo>
                  <a:cubicBezTo>
                    <a:pt x="89" y="38"/>
                    <a:pt x="89" y="43"/>
                    <a:pt x="89" y="48"/>
                  </a:cubicBezTo>
                  <a:cubicBezTo>
                    <a:pt x="89" y="56"/>
                    <a:pt x="89" y="64"/>
                    <a:pt x="88" y="74"/>
                  </a:cubicBezTo>
                  <a:cubicBezTo>
                    <a:pt x="87" y="78"/>
                    <a:pt x="86" y="81"/>
                    <a:pt x="85" y="83"/>
                  </a:cubicBezTo>
                  <a:cubicBezTo>
                    <a:pt x="84" y="85"/>
                    <a:pt x="82" y="88"/>
                    <a:pt x="79" y="90"/>
                  </a:cubicBezTo>
                  <a:cubicBezTo>
                    <a:pt x="76" y="93"/>
                    <a:pt x="71" y="95"/>
                    <a:pt x="66" y="96"/>
                  </a:cubicBezTo>
                  <a:cubicBezTo>
                    <a:pt x="61" y="97"/>
                    <a:pt x="56" y="97"/>
                    <a:pt x="50" y="97"/>
                  </a:cubicBezTo>
                  <a:moveTo>
                    <a:pt x="46" y="66"/>
                  </a:moveTo>
                  <a:cubicBezTo>
                    <a:pt x="48" y="64"/>
                    <a:pt x="48" y="64"/>
                    <a:pt x="48" y="64"/>
                  </a:cubicBezTo>
                  <a:cubicBezTo>
                    <a:pt x="64" y="40"/>
                    <a:pt x="74" y="24"/>
                    <a:pt x="88" y="7"/>
                  </a:cubicBezTo>
                  <a:cubicBezTo>
                    <a:pt x="89" y="9"/>
                    <a:pt x="89" y="10"/>
                    <a:pt x="90" y="11"/>
                  </a:cubicBezTo>
                  <a:cubicBezTo>
                    <a:pt x="91" y="12"/>
                    <a:pt x="93" y="13"/>
                    <a:pt x="94" y="15"/>
                  </a:cubicBezTo>
                  <a:cubicBezTo>
                    <a:pt x="76" y="34"/>
                    <a:pt x="60" y="54"/>
                    <a:pt x="46" y="76"/>
                  </a:cubicBezTo>
                  <a:cubicBezTo>
                    <a:pt x="40" y="65"/>
                    <a:pt x="29" y="51"/>
                    <a:pt x="24" y="45"/>
                  </a:cubicBezTo>
                  <a:cubicBezTo>
                    <a:pt x="26" y="42"/>
                    <a:pt x="29" y="40"/>
                    <a:pt x="31" y="37"/>
                  </a:cubicBezTo>
                  <a:cubicBezTo>
                    <a:pt x="33" y="40"/>
                    <a:pt x="35" y="45"/>
                    <a:pt x="37" y="49"/>
                  </a:cubicBezTo>
                  <a:cubicBezTo>
                    <a:pt x="40" y="55"/>
                    <a:pt x="42" y="60"/>
                    <a:pt x="45" y="64"/>
                  </a:cubicBezTo>
                  <a:cubicBezTo>
                    <a:pt x="46" y="66"/>
                    <a:pt x="46" y="66"/>
                    <a:pt x="46" y="66"/>
                  </a:cubicBezTo>
                  <a:moveTo>
                    <a:pt x="89" y="0"/>
                  </a:moveTo>
                  <a:cubicBezTo>
                    <a:pt x="87" y="3"/>
                    <a:pt x="87" y="3"/>
                    <a:pt x="87" y="3"/>
                  </a:cubicBezTo>
                  <a:cubicBezTo>
                    <a:pt x="83" y="7"/>
                    <a:pt x="80" y="11"/>
                    <a:pt x="77" y="16"/>
                  </a:cubicBezTo>
                  <a:cubicBezTo>
                    <a:pt x="72" y="14"/>
                    <a:pt x="67" y="13"/>
                    <a:pt x="56" y="12"/>
                  </a:cubicBezTo>
                  <a:cubicBezTo>
                    <a:pt x="54" y="12"/>
                    <a:pt x="50" y="12"/>
                    <a:pt x="45" y="12"/>
                  </a:cubicBezTo>
                  <a:cubicBezTo>
                    <a:pt x="38" y="12"/>
                    <a:pt x="29" y="12"/>
                    <a:pt x="22" y="14"/>
                  </a:cubicBezTo>
                  <a:cubicBezTo>
                    <a:pt x="18" y="15"/>
                    <a:pt x="14" y="16"/>
                    <a:pt x="11" y="17"/>
                  </a:cubicBezTo>
                  <a:cubicBezTo>
                    <a:pt x="8" y="19"/>
                    <a:pt x="6" y="21"/>
                    <a:pt x="4" y="23"/>
                  </a:cubicBezTo>
                  <a:cubicBezTo>
                    <a:pt x="3" y="26"/>
                    <a:pt x="3" y="29"/>
                    <a:pt x="2" y="32"/>
                  </a:cubicBezTo>
                  <a:cubicBezTo>
                    <a:pt x="1" y="43"/>
                    <a:pt x="1" y="60"/>
                    <a:pt x="0" y="67"/>
                  </a:cubicBezTo>
                  <a:cubicBezTo>
                    <a:pt x="0" y="69"/>
                    <a:pt x="0" y="71"/>
                    <a:pt x="0" y="73"/>
                  </a:cubicBezTo>
                  <a:cubicBezTo>
                    <a:pt x="0" y="79"/>
                    <a:pt x="1" y="85"/>
                    <a:pt x="4" y="90"/>
                  </a:cubicBezTo>
                  <a:cubicBezTo>
                    <a:pt x="8" y="95"/>
                    <a:pt x="13" y="97"/>
                    <a:pt x="19" y="99"/>
                  </a:cubicBezTo>
                  <a:cubicBezTo>
                    <a:pt x="25" y="100"/>
                    <a:pt x="31" y="101"/>
                    <a:pt x="37" y="101"/>
                  </a:cubicBezTo>
                  <a:cubicBezTo>
                    <a:pt x="41" y="101"/>
                    <a:pt x="46" y="101"/>
                    <a:pt x="50" y="101"/>
                  </a:cubicBezTo>
                  <a:cubicBezTo>
                    <a:pt x="56" y="101"/>
                    <a:pt x="62" y="101"/>
                    <a:pt x="67" y="100"/>
                  </a:cubicBezTo>
                  <a:cubicBezTo>
                    <a:pt x="72" y="99"/>
                    <a:pt x="77" y="97"/>
                    <a:pt x="81" y="93"/>
                  </a:cubicBezTo>
                  <a:cubicBezTo>
                    <a:pt x="85" y="90"/>
                    <a:pt x="87" y="88"/>
                    <a:pt x="88" y="85"/>
                  </a:cubicBezTo>
                  <a:cubicBezTo>
                    <a:pt x="90" y="82"/>
                    <a:pt x="90" y="79"/>
                    <a:pt x="91" y="75"/>
                  </a:cubicBezTo>
                  <a:cubicBezTo>
                    <a:pt x="93" y="65"/>
                    <a:pt x="93" y="56"/>
                    <a:pt x="93" y="48"/>
                  </a:cubicBezTo>
                  <a:cubicBezTo>
                    <a:pt x="93" y="43"/>
                    <a:pt x="93" y="38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2" y="28"/>
                    <a:pt x="91" y="26"/>
                    <a:pt x="90" y="25"/>
                  </a:cubicBezTo>
                  <a:cubicBezTo>
                    <a:pt x="93" y="22"/>
                    <a:pt x="95" y="19"/>
                    <a:pt x="98" y="16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1"/>
                    <a:pt x="94" y="10"/>
                    <a:pt x="93" y="9"/>
                  </a:cubicBezTo>
                  <a:cubicBezTo>
                    <a:pt x="92" y="7"/>
                    <a:pt x="91" y="6"/>
                    <a:pt x="90" y="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2" name="Freeform 880"/>
            <p:cNvSpPr>
              <a:spLocks/>
            </p:cNvSpPr>
            <p:nvPr/>
          </p:nvSpPr>
          <p:spPr bwMode="auto">
            <a:xfrm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3" name="Freeform 881"/>
            <p:cNvSpPr>
              <a:spLocks/>
            </p:cNvSpPr>
            <p:nvPr/>
          </p:nvSpPr>
          <p:spPr bwMode="auto">
            <a:xfrm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4" name="Freeform 882"/>
            <p:cNvSpPr>
              <a:spLocks/>
            </p:cNvSpPr>
            <p:nvPr/>
          </p:nvSpPr>
          <p:spPr bwMode="auto">
            <a:xfrm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5" name="Freeform 883"/>
            <p:cNvSpPr>
              <a:spLocks/>
            </p:cNvSpPr>
            <p:nvPr/>
          </p:nvSpPr>
          <p:spPr bwMode="auto">
            <a:xfrm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153" name="组合 216"/>
          <p:cNvGrpSpPr/>
          <p:nvPr/>
        </p:nvGrpSpPr>
        <p:grpSpPr>
          <a:xfrm>
            <a:off x="485123" y="3054359"/>
            <a:ext cx="2973251" cy="2973251"/>
            <a:chOff x="5444044" y="1830654"/>
            <a:chExt cx="1850013" cy="1850013"/>
          </a:xfrm>
          <a:scene3d>
            <a:camera prst="isometricOffAxis2Left"/>
            <a:lightRig rig="threePt" dir="t"/>
          </a:scene3d>
        </p:grpSpPr>
        <p:sp>
          <p:nvSpPr>
            <p:cNvPr id="154" name="椭圆 217"/>
            <p:cNvSpPr/>
            <p:nvPr/>
          </p:nvSpPr>
          <p:spPr>
            <a:xfrm>
              <a:off x="5444044" y="1830654"/>
              <a:ext cx="1850013" cy="1850013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5" name="椭圆 218"/>
            <p:cNvSpPr/>
            <p:nvPr/>
          </p:nvSpPr>
          <p:spPr>
            <a:xfrm>
              <a:off x="5576188" y="1962798"/>
              <a:ext cx="1585725" cy="1585725"/>
            </a:xfrm>
            <a:prstGeom prst="ellipse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6" name="椭圆 219"/>
            <p:cNvSpPr/>
            <p:nvPr/>
          </p:nvSpPr>
          <p:spPr>
            <a:xfrm>
              <a:off x="5697987" y="2084597"/>
              <a:ext cx="1342126" cy="1342126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7" name="椭圆 220"/>
            <p:cNvSpPr/>
            <p:nvPr/>
          </p:nvSpPr>
          <p:spPr>
            <a:xfrm>
              <a:off x="5861139" y="2247749"/>
              <a:ext cx="1015823" cy="1015823"/>
            </a:xfrm>
            <a:prstGeom prst="ellipse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8" name="椭圆 221"/>
            <p:cNvSpPr/>
            <p:nvPr/>
          </p:nvSpPr>
          <p:spPr>
            <a:xfrm>
              <a:off x="5972810" y="2359420"/>
              <a:ext cx="792480" cy="792480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9" name="椭圆 222"/>
            <p:cNvSpPr/>
            <p:nvPr/>
          </p:nvSpPr>
          <p:spPr>
            <a:xfrm>
              <a:off x="6171523" y="2558133"/>
              <a:ext cx="395054" cy="395054"/>
            </a:xfrm>
            <a:prstGeom prst="ellipse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161" name="矩形 1683"/>
          <p:cNvSpPr/>
          <p:nvPr/>
        </p:nvSpPr>
        <p:spPr>
          <a:xfrm rot="3786281">
            <a:off x="3239324" y="9026913"/>
            <a:ext cx="2022384" cy="198158"/>
          </a:xfrm>
          <a:custGeom>
            <a:avLst/>
            <a:gdLst>
              <a:gd name="connsiteX0" fmla="*/ 0 w 621070"/>
              <a:gd name="connsiteY0" fmla="*/ 0 h 114934"/>
              <a:gd name="connsiteX1" fmla="*/ 621070 w 621070"/>
              <a:gd name="connsiteY1" fmla="*/ 0 h 114934"/>
              <a:gd name="connsiteX2" fmla="*/ 621070 w 621070"/>
              <a:gd name="connsiteY2" fmla="*/ 114934 h 114934"/>
              <a:gd name="connsiteX3" fmla="*/ 0 w 621070"/>
              <a:gd name="connsiteY3" fmla="*/ 114934 h 114934"/>
              <a:gd name="connsiteX4" fmla="*/ 0 w 621070"/>
              <a:gd name="connsiteY4" fmla="*/ 0 h 114934"/>
              <a:gd name="connsiteX0" fmla="*/ 40445 w 661515"/>
              <a:gd name="connsiteY0" fmla="*/ 0 h 128302"/>
              <a:gd name="connsiteX1" fmla="*/ 661515 w 661515"/>
              <a:gd name="connsiteY1" fmla="*/ 0 h 128302"/>
              <a:gd name="connsiteX2" fmla="*/ 661515 w 661515"/>
              <a:gd name="connsiteY2" fmla="*/ 114934 h 128302"/>
              <a:gd name="connsiteX3" fmla="*/ 0 w 661515"/>
              <a:gd name="connsiteY3" fmla="*/ 128302 h 128302"/>
              <a:gd name="connsiteX4" fmla="*/ 40445 w 661515"/>
              <a:gd name="connsiteY4" fmla="*/ 0 h 128302"/>
              <a:gd name="connsiteX0" fmla="*/ 40445 w 661567"/>
              <a:gd name="connsiteY0" fmla="*/ 0 h 128302"/>
              <a:gd name="connsiteX1" fmla="*/ 661515 w 661567"/>
              <a:gd name="connsiteY1" fmla="*/ 0 h 128302"/>
              <a:gd name="connsiteX2" fmla="*/ 661567 w 661567"/>
              <a:gd name="connsiteY2" fmla="*/ 94729 h 128302"/>
              <a:gd name="connsiteX3" fmla="*/ 0 w 661567"/>
              <a:gd name="connsiteY3" fmla="*/ 128302 h 128302"/>
              <a:gd name="connsiteX4" fmla="*/ 40445 w 661567"/>
              <a:gd name="connsiteY4" fmla="*/ 0 h 128302"/>
              <a:gd name="connsiteX0" fmla="*/ 40445 w 661515"/>
              <a:gd name="connsiteY0" fmla="*/ 0 h 128302"/>
              <a:gd name="connsiteX1" fmla="*/ 661515 w 661515"/>
              <a:gd name="connsiteY1" fmla="*/ 0 h 128302"/>
              <a:gd name="connsiteX2" fmla="*/ 619681 w 661515"/>
              <a:gd name="connsiteY2" fmla="*/ 101361 h 128302"/>
              <a:gd name="connsiteX3" fmla="*/ 0 w 661515"/>
              <a:gd name="connsiteY3" fmla="*/ 128302 h 128302"/>
              <a:gd name="connsiteX4" fmla="*/ 40445 w 661515"/>
              <a:gd name="connsiteY4" fmla="*/ 0 h 128302"/>
              <a:gd name="connsiteX0" fmla="*/ 40445 w 661515"/>
              <a:gd name="connsiteY0" fmla="*/ 0 h 128302"/>
              <a:gd name="connsiteX1" fmla="*/ 661515 w 661515"/>
              <a:gd name="connsiteY1" fmla="*/ 0 h 128302"/>
              <a:gd name="connsiteX2" fmla="*/ 619681 w 661515"/>
              <a:gd name="connsiteY2" fmla="*/ 101361 h 128302"/>
              <a:gd name="connsiteX3" fmla="*/ 0 w 661515"/>
              <a:gd name="connsiteY3" fmla="*/ 128302 h 128302"/>
              <a:gd name="connsiteX4" fmla="*/ 40445 w 661515"/>
              <a:gd name="connsiteY4" fmla="*/ 0 h 128302"/>
              <a:gd name="connsiteX0" fmla="*/ 101873 w 661515"/>
              <a:gd name="connsiteY0" fmla="*/ 4487 h 128302"/>
              <a:gd name="connsiteX1" fmla="*/ 661515 w 661515"/>
              <a:gd name="connsiteY1" fmla="*/ 0 h 128302"/>
              <a:gd name="connsiteX2" fmla="*/ 619681 w 661515"/>
              <a:gd name="connsiteY2" fmla="*/ 101361 h 128302"/>
              <a:gd name="connsiteX3" fmla="*/ 0 w 661515"/>
              <a:gd name="connsiteY3" fmla="*/ 128302 h 128302"/>
              <a:gd name="connsiteX4" fmla="*/ 101873 w 661515"/>
              <a:gd name="connsiteY4" fmla="*/ 4487 h 128302"/>
              <a:gd name="connsiteX0" fmla="*/ 120424 w 680066"/>
              <a:gd name="connsiteY0" fmla="*/ 4487 h 123974"/>
              <a:gd name="connsiteX1" fmla="*/ 680066 w 680066"/>
              <a:gd name="connsiteY1" fmla="*/ 0 h 123974"/>
              <a:gd name="connsiteX2" fmla="*/ 638232 w 680066"/>
              <a:gd name="connsiteY2" fmla="*/ 101361 h 123974"/>
              <a:gd name="connsiteX3" fmla="*/ 0 w 680066"/>
              <a:gd name="connsiteY3" fmla="*/ 123974 h 123974"/>
              <a:gd name="connsiteX4" fmla="*/ 120424 w 680066"/>
              <a:gd name="connsiteY4" fmla="*/ 4487 h 123974"/>
              <a:gd name="connsiteX0" fmla="*/ 120424 w 680066"/>
              <a:gd name="connsiteY0" fmla="*/ 4487 h 123974"/>
              <a:gd name="connsiteX1" fmla="*/ 680066 w 680066"/>
              <a:gd name="connsiteY1" fmla="*/ 0 h 123974"/>
              <a:gd name="connsiteX2" fmla="*/ 638232 w 680066"/>
              <a:gd name="connsiteY2" fmla="*/ 101361 h 123974"/>
              <a:gd name="connsiteX3" fmla="*/ 0 w 680066"/>
              <a:gd name="connsiteY3" fmla="*/ 123974 h 123974"/>
              <a:gd name="connsiteX4" fmla="*/ 120424 w 680066"/>
              <a:gd name="connsiteY4" fmla="*/ 4487 h 123974"/>
              <a:gd name="connsiteX0" fmla="*/ 153269 w 680066"/>
              <a:gd name="connsiteY0" fmla="*/ 8868 h 123974"/>
              <a:gd name="connsiteX1" fmla="*/ 680066 w 680066"/>
              <a:gd name="connsiteY1" fmla="*/ 0 h 123974"/>
              <a:gd name="connsiteX2" fmla="*/ 638232 w 680066"/>
              <a:gd name="connsiteY2" fmla="*/ 101361 h 123974"/>
              <a:gd name="connsiteX3" fmla="*/ 0 w 680066"/>
              <a:gd name="connsiteY3" fmla="*/ 123974 h 123974"/>
              <a:gd name="connsiteX4" fmla="*/ 153269 w 680066"/>
              <a:gd name="connsiteY4" fmla="*/ 8868 h 123974"/>
              <a:gd name="connsiteX0" fmla="*/ 153269 w 680066"/>
              <a:gd name="connsiteY0" fmla="*/ 8868 h 123974"/>
              <a:gd name="connsiteX1" fmla="*/ 680066 w 680066"/>
              <a:gd name="connsiteY1" fmla="*/ 0 h 123974"/>
              <a:gd name="connsiteX2" fmla="*/ 638232 w 680066"/>
              <a:gd name="connsiteY2" fmla="*/ 101361 h 123974"/>
              <a:gd name="connsiteX3" fmla="*/ 0 w 680066"/>
              <a:gd name="connsiteY3" fmla="*/ 123974 h 123974"/>
              <a:gd name="connsiteX4" fmla="*/ 153269 w 680066"/>
              <a:gd name="connsiteY4" fmla="*/ 8868 h 123974"/>
              <a:gd name="connsiteX0" fmla="*/ 66164 w 592961"/>
              <a:gd name="connsiteY0" fmla="*/ 8868 h 113416"/>
              <a:gd name="connsiteX1" fmla="*/ 592961 w 592961"/>
              <a:gd name="connsiteY1" fmla="*/ 0 h 113416"/>
              <a:gd name="connsiteX2" fmla="*/ 551127 w 592961"/>
              <a:gd name="connsiteY2" fmla="*/ 101361 h 113416"/>
              <a:gd name="connsiteX3" fmla="*/ 0 w 592961"/>
              <a:gd name="connsiteY3" fmla="*/ 113415 h 113416"/>
              <a:gd name="connsiteX4" fmla="*/ 66164 w 592961"/>
              <a:gd name="connsiteY4" fmla="*/ 8868 h 113416"/>
              <a:gd name="connsiteX0" fmla="*/ 36362 w 613552"/>
              <a:gd name="connsiteY0" fmla="*/ 0 h 117548"/>
              <a:gd name="connsiteX1" fmla="*/ 613552 w 613552"/>
              <a:gd name="connsiteY1" fmla="*/ 4134 h 117548"/>
              <a:gd name="connsiteX2" fmla="*/ 571718 w 613552"/>
              <a:gd name="connsiteY2" fmla="*/ 105495 h 117548"/>
              <a:gd name="connsiteX3" fmla="*/ 20591 w 613552"/>
              <a:gd name="connsiteY3" fmla="*/ 117549 h 117548"/>
              <a:gd name="connsiteX4" fmla="*/ 36362 w 613552"/>
              <a:gd name="connsiteY4" fmla="*/ 0 h 117548"/>
              <a:gd name="connsiteX0" fmla="*/ 15771 w 592961"/>
              <a:gd name="connsiteY0" fmla="*/ 0 h 117549"/>
              <a:gd name="connsiteX1" fmla="*/ 592961 w 592961"/>
              <a:gd name="connsiteY1" fmla="*/ 4134 h 117549"/>
              <a:gd name="connsiteX2" fmla="*/ 551127 w 592961"/>
              <a:gd name="connsiteY2" fmla="*/ 105495 h 117549"/>
              <a:gd name="connsiteX3" fmla="*/ 0 w 592961"/>
              <a:gd name="connsiteY3" fmla="*/ 117549 h 117549"/>
              <a:gd name="connsiteX4" fmla="*/ 15771 w 592961"/>
              <a:gd name="connsiteY4" fmla="*/ 0 h 117549"/>
              <a:gd name="connsiteX0" fmla="*/ 15771 w 593018"/>
              <a:gd name="connsiteY0" fmla="*/ 0 h 117549"/>
              <a:gd name="connsiteX1" fmla="*/ 592961 w 593018"/>
              <a:gd name="connsiteY1" fmla="*/ 4134 h 117549"/>
              <a:gd name="connsiteX2" fmla="*/ 574025 w 593018"/>
              <a:gd name="connsiteY2" fmla="*/ 110390 h 117549"/>
              <a:gd name="connsiteX3" fmla="*/ 0 w 593018"/>
              <a:gd name="connsiteY3" fmla="*/ 117549 h 117549"/>
              <a:gd name="connsiteX4" fmla="*/ 15771 w 593018"/>
              <a:gd name="connsiteY4" fmla="*/ 0 h 117549"/>
              <a:gd name="connsiteX0" fmla="*/ 15771 w 592961"/>
              <a:gd name="connsiteY0" fmla="*/ 0 h 117549"/>
              <a:gd name="connsiteX1" fmla="*/ 592961 w 592961"/>
              <a:gd name="connsiteY1" fmla="*/ 4134 h 117549"/>
              <a:gd name="connsiteX2" fmla="*/ 574025 w 592961"/>
              <a:gd name="connsiteY2" fmla="*/ 110390 h 117549"/>
              <a:gd name="connsiteX3" fmla="*/ 0 w 592961"/>
              <a:gd name="connsiteY3" fmla="*/ 117549 h 117549"/>
              <a:gd name="connsiteX4" fmla="*/ 15771 w 592961"/>
              <a:gd name="connsiteY4" fmla="*/ 0 h 117549"/>
              <a:gd name="connsiteX0" fmla="*/ 15771 w 593091"/>
              <a:gd name="connsiteY0" fmla="*/ 0 h 117549"/>
              <a:gd name="connsiteX1" fmla="*/ 592961 w 593091"/>
              <a:gd name="connsiteY1" fmla="*/ 4134 h 117549"/>
              <a:gd name="connsiteX2" fmla="*/ 582541 w 593091"/>
              <a:gd name="connsiteY2" fmla="*/ 109519 h 117549"/>
              <a:gd name="connsiteX3" fmla="*/ 0 w 593091"/>
              <a:gd name="connsiteY3" fmla="*/ 117549 h 117549"/>
              <a:gd name="connsiteX4" fmla="*/ 15771 w 593091"/>
              <a:gd name="connsiteY4" fmla="*/ 0 h 117549"/>
              <a:gd name="connsiteX0" fmla="*/ 15771 w 592961"/>
              <a:gd name="connsiteY0" fmla="*/ 0 h 117549"/>
              <a:gd name="connsiteX1" fmla="*/ 592961 w 592961"/>
              <a:gd name="connsiteY1" fmla="*/ 4134 h 117549"/>
              <a:gd name="connsiteX2" fmla="*/ 582541 w 592961"/>
              <a:gd name="connsiteY2" fmla="*/ 109519 h 117549"/>
              <a:gd name="connsiteX3" fmla="*/ 0 w 592961"/>
              <a:gd name="connsiteY3" fmla="*/ 117549 h 117549"/>
              <a:gd name="connsiteX4" fmla="*/ 15771 w 592961"/>
              <a:gd name="connsiteY4" fmla="*/ 0 h 11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961" h="117549">
                <a:moveTo>
                  <a:pt x="15771" y="0"/>
                </a:moveTo>
                <a:lnTo>
                  <a:pt x="592961" y="4134"/>
                </a:lnTo>
                <a:cubicBezTo>
                  <a:pt x="592978" y="35710"/>
                  <a:pt x="589776" y="58913"/>
                  <a:pt x="582541" y="109519"/>
                </a:cubicBezTo>
                <a:lnTo>
                  <a:pt x="0" y="117549"/>
                </a:lnTo>
                <a:cubicBezTo>
                  <a:pt x="10042" y="90388"/>
                  <a:pt x="3970" y="22807"/>
                  <a:pt x="15771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60000"/>
                </a:schemeClr>
              </a:gs>
              <a:gs pos="100000">
                <a:srgbClr val="EFEFE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46" name="Freeform 734"/>
          <p:cNvSpPr>
            <a:spLocks/>
          </p:cNvSpPr>
          <p:nvPr/>
        </p:nvSpPr>
        <p:spPr bwMode="auto">
          <a:xfrm>
            <a:off x="5517305" y="1769927"/>
            <a:ext cx="3412978" cy="2824215"/>
          </a:xfrm>
          <a:custGeom>
            <a:avLst/>
            <a:gdLst>
              <a:gd name="T0" fmla="*/ 0 w 1412"/>
              <a:gd name="T1" fmla="*/ 391 h 428"/>
              <a:gd name="T2" fmla="*/ 697 w 1412"/>
              <a:gd name="T3" fmla="*/ 391 h 428"/>
              <a:gd name="T4" fmla="*/ 756 w 1412"/>
              <a:gd name="T5" fmla="*/ 365 h 428"/>
              <a:gd name="T6" fmla="*/ 986 w 1412"/>
              <a:gd name="T7" fmla="*/ 67 h 428"/>
              <a:gd name="T8" fmla="*/ 1094 w 1412"/>
              <a:gd name="T9" fmla="*/ 0 h 428"/>
              <a:gd name="T10" fmla="*/ 1412 w 1412"/>
              <a:gd name="T11" fmla="*/ 0 h 428"/>
              <a:gd name="T12" fmla="*/ 1412 w 1412"/>
              <a:gd name="T13" fmla="*/ 428 h 428"/>
              <a:gd name="T14" fmla="*/ 1050 w 1412"/>
              <a:gd name="T15" fmla="*/ 428 h 428"/>
              <a:gd name="T16" fmla="*/ 998 w 1412"/>
              <a:gd name="T17" fmla="*/ 428 h 428"/>
              <a:gd name="T18" fmla="*/ 942 w 1412"/>
              <a:gd name="T19" fmla="*/ 428 h 428"/>
              <a:gd name="T20" fmla="*/ 929 w 1412"/>
              <a:gd name="T21" fmla="*/ 428 h 428"/>
              <a:gd name="T22" fmla="*/ 737 w 1412"/>
              <a:gd name="T23" fmla="*/ 428 h 428"/>
              <a:gd name="T24" fmla="*/ 0 w 1412"/>
              <a:gd name="T25" fmla="*/ 428 h 428"/>
              <a:gd name="T26" fmla="*/ 0 w 1412"/>
              <a:gd name="T27" fmla="*/ 391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2" h="428">
                <a:moveTo>
                  <a:pt x="0" y="391"/>
                </a:moveTo>
                <a:cubicBezTo>
                  <a:pt x="697" y="391"/>
                  <a:pt x="697" y="391"/>
                  <a:pt x="697" y="391"/>
                </a:cubicBezTo>
                <a:cubicBezTo>
                  <a:pt x="715" y="391"/>
                  <a:pt x="744" y="381"/>
                  <a:pt x="756" y="365"/>
                </a:cubicBezTo>
                <a:cubicBezTo>
                  <a:pt x="986" y="67"/>
                  <a:pt x="986" y="67"/>
                  <a:pt x="986" y="67"/>
                </a:cubicBezTo>
                <a:cubicBezTo>
                  <a:pt x="1013" y="33"/>
                  <a:pt x="1042" y="0"/>
                  <a:pt x="1094" y="0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1412" y="428"/>
                  <a:pt x="1412" y="428"/>
                  <a:pt x="1412" y="428"/>
                </a:cubicBezTo>
                <a:cubicBezTo>
                  <a:pt x="1050" y="428"/>
                  <a:pt x="1050" y="428"/>
                  <a:pt x="1050" y="428"/>
                </a:cubicBezTo>
                <a:cubicBezTo>
                  <a:pt x="1032" y="428"/>
                  <a:pt x="1032" y="428"/>
                  <a:pt x="998" y="428"/>
                </a:cubicBezTo>
                <a:cubicBezTo>
                  <a:pt x="942" y="428"/>
                  <a:pt x="942" y="428"/>
                  <a:pt x="942" y="428"/>
                </a:cubicBezTo>
                <a:cubicBezTo>
                  <a:pt x="929" y="428"/>
                  <a:pt x="929" y="428"/>
                  <a:pt x="929" y="428"/>
                </a:cubicBezTo>
                <a:cubicBezTo>
                  <a:pt x="737" y="428"/>
                  <a:pt x="737" y="428"/>
                  <a:pt x="737" y="428"/>
                </a:cubicBezTo>
                <a:cubicBezTo>
                  <a:pt x="0" y="428"/>
                  <a:pt x="0" y="428"/>
                  <a:pt x="0" y="428"/>
                </a:cubicBezTo>
                <a:lnTo>
                  <a:pt x="0" y="391"/>
                </a:lnTo>
                <a:close/>
              </a:path>
            </a:pathLst>
          </a:custGeom>
          <a:gradFill>
            <a:gsLst>
              <a:gs pos="67000">
                <a:srgbClr val="06B8CA"/>
              </a:gs>
              <a:gs pos="71000">
                <a:srgbClr val="018795"/>
              </a:gs>
              <a:gs pos="55000">
                <a:srgbClr val="01ACBE"/>
              </a:gs>
              <a:gs pos="46000">
                <a:srgbClr val="01ACBE"/>
              </a:gs>
              <a:gs pos="51000">
                <a:srgbClr val="018795"/>
              </a:gs>
              <a:gs pos="0">
                <a:srgbClr val="01ACBE"/>
              </a:gs>
              <a:gs pos="81000">
                <a:srgbClr val="01ACBE"/>
              </a:gs>
              <a:gs pos="100000">
                <a:srgbClr val="01ACBE"/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2700" h="6350"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44" name="Freeform 734"/>
          <p:cNvSpPr>
            <a:spLocks/>
          </p:cNvSpPr>
          <p:nvPr/>
        </p:nvSpPr>
        <p:spPr bwMode="auto">
          <a:xfrm flipV="1">
            <a:off x="5531394" y="4615670"/>
            <a:ext cx="3412978" cy="2793335"/>
          </a:xfrm>
          <a:custGeom>
            <a:avLst/>
            <a:gdLst>
              <a:gd name="T0" fmla="*/ 0 w 1412"/>
              <a:gd name="T1" fmla="*/ 391 h 428"/>
              <a:gd name="T2" fmla="*/ 697 w 1412"/>
              <a:gd name="T3" fmla="*/ 391 h 428"/>
              <a:gd name="T4" fmla="*/ 756 w 1412"/>
              <a:gd name="T5" fmla="*/ 365 h 428"/>
              <a:gd name="T6" fmla="*/ 986 w 1412"/>
              <a:gd name="T7" fmla="*/ 67 h 428"/>
              <a:gd name="T8" fmla="*/ 1094 w 1412"/>
              <a:gd name="T9" fmla="*/ 0 h 428"/>
              <a:gd name="T10" fmla="*/ 1412 w 1412"/>
              <a:gd name="T11" fmla="*/ 0 h 428"/>
              <a:gd name="T12" fmla="*/ 1412 w 1412"/>
              <a:gd name="T13" fmla="*/ 428 h 428"/>
              <a:gd name="T14" fmla="*/ 1050 w 1412"/>
              <a:gd name="T15" fmla="*/ 428 h 428"/>
              <a:gd name="T16" fmla="*/ 998 w 1412"/>
              <a:gd name="T17" fmla="*/ 428 h 428"/>
              <a:gd name="T18" fmla="*/ 942 w 1412"/>
              <a:gd name="T19" fmla="*/ 428 h 428"/>
              <a:gd name="T20" fmla="*/ 929 w 1412"/>
              <a:gd name="T21" fmla="*/ 428 h 428"/>
              <a:gd name="T22" fmla="*/ 737 w 1412"/>
              <a:gd name="T23" fmla="*/ 428 h 428"/>
              <a:gd name="T24" fmla="*/ 0 w 1412"/>
              <a:gd name="T25" fmla="*/ 428 h 428"/>
              <a:gd name="T26" fmla="*/ 0 w 1412"/>
              <a:gd name="T27" fmla="*/ 391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2" h="428">
                <a:moveTo>
                  <a:pt x="0" y="391"/>
                </a:moveTo>
                <a:cubicBezTo>
                  <a:pt x="697" y="391"/>
                  <a:pt x="697" y="391"/>
                  <a:pt x="697" y="391"/>
                </a:cubicBezTo>
                <a:cubicBezTo>
                  <a:pt x="715" y="391"/>
                  <a:pt x="744" y="381"/>
                  <a:pt x="756" y="365"/>
                </a:cubicBezTo>
                <a:cubicBezTo>
                  <a:pt x="986" y="67"/>
                  <a:pt x="986" y="67"/>
                  <a:pt x="986" y="67"/>
                </a:cubicBezTo>
                <a:cubicBezTo>
                  <a:pt x="1013" y="33"/>
                  <a:pt x="1042" y="0"/>
                  <a:pt x="1094" y="0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1412" y="428"/>
                  <a:pt x="1412" y="428"/>
                  <a:pt x="1412" y="428"/>
                </a:cubicBezTo>
                <a:cubicBezTo>
                  <a:pt x="1050" y="428"/>
                  <a:pt x="1050" y="428"/>
                  <a:pt x="1050" y="428"/>
                </a:cubicBezTo>
                <a:cubicBezTo>
                  <a:pt x="1032" y="428"/>
                  <a:pt x="1032" y="428"/>
                  <a:pt x="998" y="428"/>
                </a:cubicBezTo>
                <a:cubicBezTo>
                  <a:pt x="942" y="428"/>
                  <a:pt x="942" y="428"/>
                  <a:pt x="942" y="428"/>
                </a:cubicBezTo>
                <a:cubicBezTo>
                  <a:pt x="929" y="428"/>
                  <a:pt x="929" y="428"/>
                  <a:pt x="929" y="428"/>
                </a:cubicBezTo>
                <a:cubicBezTo>
                  <a:pt x="737" y="428"/>
                  <a:pt x="737" y="428"/>
                  <a:pt x="737" y="428"/>
                </a:cubicBezTo>
                <a:cubicBezTo>
                  <a:pt x="0" y="428"/>
                  <a:pt x="0" y="428"/>
                  <a:pt x="0" y="428"/>
                </a:cubicBezTo>
                <a:lnTo>
                  <a:pt x="0" y="391"/>
                </a:lnTo>
                <a:close/>
              </a:path>
            </a:pathLst>
          </a:custGeom>
          <a:gradFill>
            <a:gsLst>
              <a:gs pos="67000">
                <a:srgbClr val="E87071"/>
              </a:gs>
              <a:gs pos="71000">
                <a:srgbClr val="DE3232"/>
              </a:gs>
              <a:gs pos="55000">
                <a:srgbClr val="E87071"/>
              </a:gs>
              <a:gs pos="46000">
                <a:srgbClr val="E87071"/>
              </a:gs>
              <a:gs pos="51000">
                <a:srgbClr val="DE3232"/>
              </a:gs>
              <a:gs pos="0">
                <a:srgbClr val="E87071"/>
              </a:gs>
              <a:gs pos="81000">
                <a:srgbClr val="E87071"/>
              </a:gs>
              <a:gs pos="100000">
                <a:srgbClr val="E87071"/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9050" h="6350"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69" name="图片 23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3498" y="4504452"/>
            <a:ext cx="1629457" cy="625635"/>
          </a:xfrm>
          <a:prstGeom prst="rect">
            <a:avLst/>
          </a:prstGeom>
        </p:spPr>
      </p:pic>
      <p:sp>
        <p:nvSpPr>
          <p:cNvPr id="172" name="矩形 1683"/>
          <p:cNvSpPr/>
          <p:nvPr/>
        </p:nvSpPr>
        <p:spPr>
          <a:xfrm rot="17157560">
            <a:off x="3350984" y="5768840"/>
            <a:ext cx="1940650" cy="294234"/>
          </a:xfrm>
          <a:custGeom>
            <a:avLst/>
            <a:gdLst>
              <a:gd name="connsiteX0" fmla="*/ 0 w 621070"/>
              <a:gd name="connsiteY0" fmla="*/ 0 h 114934"/>
              <a:gd name="connsiteX1" fmla="*/ 621070 w 621070"/>
              <a:gd name="connsiteY1" fmla="*/ 0 h 114934"/>
              <a:gd name="connsiteX2" fmla="*/ 621070 w 621070"/>
              <a:gd name="connsiteY2" fmla="*/ 114934 h 114934"/>
              <a:gd name="connsiteX3" fmla="*/ 0 w 621070"/>
              <a:gd name="connsiteY3" fmla="*/ 114934 h 114934"/>
              <a:gd name="connsiteX4" fmla="*/ 0 w 621070"/>
              <a:gd name="connsiteY4" fmla="*/ 0 h 114934"/>
              <a:gd name="connsiteX0" fmla="*/ 40445 w 661515"/>
              <a:gd name="connsiteY0" fmla="*/ 0 h 128302"/>
              <a:gd name="connsiteX1" fmla="*/ 661515 w 661515"/>
              <a:gd name="connsiteY1" fmla="*/ 0 h 128302"/>
              <a:gd name="connsiteX2" fmla="*/ 661515 w 661515"/>
              <a:gd name="connsiteY2" fmla="*/ 114934 h 128302"/>
              <a:gd name="connsiteX3" fmla="*/ 0 w 661515"/>
              <a:gd name="connsiteY3" fmla="*/ 128302 h 128302"/>
              <a:gd name="connsiteX4" fmla="*/ 40445 w 661515"/>
              <a:gd name="connsiteY4" fmla="*/ 0 h 128302"/>
              <a:gd name="connsiteX0" fmla="*/ 40445 w 661567"/>
              <a:gd name="connsiteY0" fmla="*/ 0 h 128302"/>
              <a:gd name="connsiteX1" fmla="*/ 661515 w 661567"/>
              <a:gd name="connsiteY1" fmla="*/ 0 h 128302"/>
              <a:gd name="connsiteX2" fmla="*/ 661567 w 661567"/>
              <a:gd name="connsiteY2" fmla="*/ 94729 h 128302"/>
              <a:gd name="connsiteX3" fmla="*/ 0 w 661567"/>
              <a:gd name="connsiteY3" fmla="*/ 128302 h 128302"/>
              <a:gd name="connsiteX4" fmla="*/ 40445 w 661567"/>
              <a:gd name="connsiteY4" fmla="*/ 0 h 128302"/>
              <a:gd name="connsiteX0" fmla="*/ 40445 w 661515"/>
              <a:gd name="connsiteY0" fmla="*/ 0 h 128302"/>
              <a:gd name="connsiteX1" fmla="*/ 661515 w 661515"/>
              <a:gd name="connsiteY1" fmla="*/ 0 h 128302"/>
              <a:gd name="connsiteX2" fmla="*/ 619681 w 661515"/>
              <a:gd name="connsiteY2" fmla="*/ 101361 h 128302"/>
              <a:gd name="connsiteX3" fmla="*/ 0 w 661515"/>
              <a:gd name="connsiteY3" fmla="*/ 128302 h 128302"/>
              <a:gd name="connsiteX4" fmla="*/ 40445 w 661515"/>
              <a:gd name="connsiteY4" fmla="*/ 0 h 128302"/>
              <a:gd name="connsiteX0" fmla="*/ 40445 w 661515"/>
              <a:gd name="connsiteY0" fmla="*/ 0 h 128302"/>
              <a:gd name="connsiteX1" fmla="*/ 661515 w 661515"/>
              <a:gd name="connsiteY1" fmla="*/ 0 h 128302"/>
              <a:gd name="connsiteX2" fmla="*/ 619681 w 661515"/>
              <a:gd name="connsiteY2" fmla="*/ 101361 h 128302"/>
              <a:gd name="connsiteX3" fmla="*/ 0 w 661515"/>
              <a:gd name="connsiteY3" fmla="*/ 128302 h 128302"/>
              <a:gd name="connsiteX4" fmla="*/ 40445 w 661515"/>
              <a:gd name="connsiteY4" fmla="*/ 0 h 128302"/>
              <a:gd name="connsiteX0" fmla="*/ 0 w 673777"/>
              <a:gd name="connsiteY0" fmla="*/ 0 h 178273"/>
              <a:gd name="connsiteX1" fmla="*/ 673777 w 673777"/>
              <a:gd name="connsiteY1" fmla="*/ 49971 h 178273"/>
              <a:gd name="connsiteX2" fmla="*/ 631943 w 673777"/>
              <a:gd name="connsiteY2" fmla="*/ 151332 h 178273"/>
              <a:gd name="connsiteX3" fmla="*/ 12262 w 673777"/>
              <a:gd name="connsiteY3" fmla="*/ 178273 h 178273"/>
              <a:gd name="connsiteX4" fmla="*/ 0 w 673777"/>
              <a:gd name="connsiteY4" fmla="*/ 0 h 178273"/>
              <a:gd name="connsiteX0" fmla="*/ 0 w 733378"/>
              <a:gd name="connsiteY0" fmla="*/ 0 h 156705"/>
              <a:gd name="connsiteX1" fmla="*/ 733378 w 733378"/>
              <a:gd name="connsiteY1" fmla="*/ 28403 h 156705"/>
              <a:gd name="connsiteX2" fmla="*/ 691544 w 733378"/>
              <a:gd name="connsiteY2" fmla="*/ 129764 h 156705"/>
              <a:gd name="connsiteX3" fmla="*/ 71863 w 733378"/>
              <a:gd name="connsiteY3" fmla="*/ 156705 h 156705"/>
              <a:gd name="connsiteX4" fmla="*/ 0 w 733378"/>
              <a:gd name="connsiteY4" fmla="*/ 0 h 156705"/>
              <a:gd name="connsiteX0" fmla="*/ 0 w 733378"/>
              <a:gd name="connsiteY0" fmla="*/ 0 h 151671"/>
              <a:gd name="connsiteX1" fmla="*/ 733378 w 733378"/>
              <a:gd name="connsiteY1" fmla="*/ 28403 h 151671"/>
              <a:gd name="connsiteX2" fmla="*/ 691544 w 733378"/>
              <a:gd name="connsiteY2" fmla="*/ 129764 h 151671"/>
              <a:gd name="connsiteX3" fmla="*/ 31260 w 733378"/>
              <a:gd name="connsiteY3" fmla="*/ 151671 h 151671"/>
              <a:gd name="connsiteX4" fmla="*/ 0 w 733378"/>
              <a:gd name="connsiteY4" fmla="*/ 0 h 151671"/>
              <a:gd name="connsiteX0" fmla="*/ 0 w 806362"/>
              <a:gd name="connsiteY0" fmla="*/ 28478 h 123268"/>
              <a:gd name="connsiteX1" fmla="*/ 806362 w 806362"/>
              <a:gd name="connsiteY1" fmla="*/ 0 h 123268"/>
              <a:gd name="connsiteX2" fmla="*/ 764528 w 806362"/>
              <a:gd name="connsiteY2" fmla="*/ 101361 h 123268"/>
              <a:gd name="connsiteX3" fmla="*/ 104244 w 806362"/>
              <a:gd name="connsiteY3" fmla="*/ 123268 h 123268"/>
              <a:gd name="connsiteX4" fmla="*/ 0 w 806362"/>
              <a:gd name="connsiteY4" fmla="*/ 28478 h 123268"/>
              <a:gd name="connsiteX0" fmla="*/ 0 w 806362"/>
              <a:gd name="connsiteY0" fmla="*/ 28478 h 123268"/>
              <a:gd name="connsiteX1" fmla="*/ 806362 w 806362"/>
              <a:gd name="connsiteY1" fmla="*/ 0 h 123268"/>
              <a:gd name="connsiteX2" fmla="*/ 773592 w 806362"/>
              <a:gd name="connsiteY2" fmla="*/ 74303 h 123268"/>
              <a:gd name="connsiteX3" fmla="*/ 104244 w 806362"/>
              <a:gd name="connsiteY3" fmla="*/ 123268 h 123268"/>
              <a:gd name="connsiteX4" fmla="*/ 0 w 806362"/>
              <a:gd name="connsiteY4" fmla="*/ 28478 h 123268"/>
              <a:gd name="connsiteX0" fmla="*/ 0 w 806362"/>
              <a:gd name="connsiteY0" fmla="*/ 28478 h 115936"/>
              <a:gd name="connsiteX1" fmla="*/ 806362 w 806362"/>
              <a:gd name="connsiteY1" fmla="*/ 0 h 115936"/>
              <a:gd name="connsiteX2" fmla="*/ 773592 w 806362"/>
              <a:gd name="connsiteY2" fmla="*/ 74303 h 115936"/>
              <a:gd name="connsiteX3" fmla="*/ 82646 w 806362"/>
              <a:gd name="connsiteY3" fmla="*/ 115936 h 115936"/>
              <a:gd name="connsiteX4" fmla="*/ 0 w 806362"/>
              <a:gd name="connsiteY4" fmla="*/ 28478 h 115936"/>
              <a:gd name="connsiteX0" fmla="*/ 0 w 756601"/>
              <a:gd name="connsiteY0" fmla="*/ 38371 h 115936"/>
              <a:gd name="connsiteX1" fmla="*/ 756601 w 756601"/>
              <a:gd name="connsiteY1" fmla="*/ 0 h 115936"/>
              <a:gd name="connsiteX2" fmla="*/ 723831 w 756601"/>
              <a:gd name="connsiteY2" fmla="*/ 74303 h 115936"/>
              <a:gd name="connsiteX3" fmla="*/ 32885 w 756601"/>
              <a:gd name="connsiteY3" fmla="*/ 115936 h 115936"/>
              <a:gd name="connsiteX4" fmla="*/ 0 w 756601"/>
              <a:gd name="connsiteY4" fmla="*/ 38371 h 115936"/>
              <a:gd name="connsiteX0" fmla="*/ 0 w 748644"/>
              <a:gd name="connsiteY0" fmla="*/ 77622 h 115936"/>
              <a:gd name="connsiteX1" fmla="*/ 748644 w 748644"/>
              <a:gd name="connsiteY1" fmla="*/ 0 h 115936"/>
              <a:gd name="connsiteX2" fmla="*/ 715874 w 748644"/>
              <a:gd name="connsiteY2" fmla="*/ 74303 h 115936"/>
              <a:gd name="connsiteX3" fmla="*/ 24928 w 748644"/>
              <a:gd name="connsiteY3" fmla="*/ 115936 h 115936"/>
              <a:gd name="connsiteX4" fmla="*/ 0 w 748644"/>
              <a:gd name="connsiteY4" fmla="*/ 77622 h 115936"/>
              <a:gd name="connsiteX0" fmla="*/ 0 w 753142"/>
              <a:gd name="connsiteY0" fmla="*/ 51210 h 115936"/>
              <a:gd name="connsiteX1" fmla="*/ 753142 w 753142"/>
              <a:gd name="connsiteY1" fmla="*/ 0 h 115936"/>
              <a:gd name="connsiteX2" fmla="*/ 720372 w 753142"/>
              <a:gd name="connsiteY2" fmla="*/ 74303 h 115936"/>
              <a:gd name="connsiteX3" fmla="*/ 29426 w 753142"/>
              <a:gd name="connsiteY3" fmla="*/ 115936 h 115936"/>
              <a:gd name="connsiteX4" fmla="*/ 0 w 753142"/>
              <a:gd name="connsiteY4" fmla="*/ 51210 h 115936"/>
              <a:gd name="connsiteX0" fmla="*/ 0 w 753486"/>
              <a:gd name="connsiteY0" fmla="*/ 59648 h 115936"/>
              <a:gd name="connsiteX1" fmla="*/ 753486 w 753486"/>
              <a:gd name="connsiteY1" fmla="*/ 0 h 115936"/>
              <a:gd name="connsiteX2" fmla="*/ 720716 w 753486"/>
              <a:gd name="connsiteY2" fmla="*/ 74303 h 115936"/>
              <a:gd name="connsiteX3" fmla="*/ 29770 w 753486"/>
              <a:gd name="connsiteY3" fmla="*/ 115936 h 115936"/>
              <a:gd name="connsiteX4" fmla="*/ 0 w 753486"/>
              <a:gd name="connsiteY4" fmla="*/ 59648 h 115936"/>
              <a:gd name="connsiteX0" fmla="*/ 0 w 728699"/>
              <a:gd name="connsiteY0" fmla="*/ 86785 h 143073"/>
              <a:gd name="connsiteX1" fmla="*/ 714779 w 728699"/>
              <a:gd name="connsiteY1" fmla="*/ 0 h 143073"/>
              <a:gd name="connsiteX2" fmla="*/ 720716 w 728699"/>
              <a:gd name="connsiteY2" fmla="*/ 101440 h 143073"/>
              <a:gd name="connsiteX3" fmla="*/ 29770 w 728699"/>
              <a:gd name="connsiteY3" fmla="*/ 143073 h 143073"/>
              <a:gd name="connsiteX4" fmla="*/ 0 w 728699"/>
              <a:gd name="connsiteY4" fmla="*/ 86785 h 143073"/>
              <a:gd name="connsiteX0" fmla="*/ 0 w 700363"/>
              <a:gd name="connsiteY0" fmla="*/ 94848 h 143073"/>
              <a:gd name="connsiteX1" fmla="*/ 686443 w 700363"/>
              <a:gd name="connsiteY1" fmla="*/ 0 h 143073"/>
              <a:gd name="connsiteX2" fmla="*/ 692380 w 700363"/>
              <a:gd name="connsiteY2" fmla="*/ 101440 h 143073"/>
              <a:gd name="connsiteX3" fmla="*/ 1434 w 700363"/>
              <a:gd name="connsiteY3" fmla="*/ 143073 h 143073"/>
              <a:gd name="connsiteX4" fmla="*/ 0 w 700363"/>
              <a:gd name="connsiteY4" fmla="*/ 94848 h 143073"/>
              <a:gd name="connsiteX0" fmla="*/ 0 w 702094"/>
              <a:gd name="connsiteY0" fmla="*/ 78707 h 143073"/>
              <a:gd name="connsiteX1" fmla="*/ 688174 w 702094"/>
              <a:gd name="connsiteY1" fmla="*/ 0 h 143073"/>
              <a:gd name="connsiteX2" fmla="*/ 694111 w 702094"/>
              <a:gd name="connsiteY2" fmla="*/ 101440 h 143073"/>
              <a:gd name="connsiteX3" fmla="*/ 3165 w 702094"/>
              <a:gd name="connsiteY3" fmla="*/ 143073 h 143073"/>
              <a:gd name="connsiteX4" fmla="*/ 0 w 702094"/>
              <a:gd name="connsiteY4" fmla="*/ 78707 h 143073"/>
              <a:gd name="connsiteX0" fmla="*/ 0 w 705544"/>
              <a:gd name="connsiteY0" fmla="*/ 104755 h 143073"/>
              <a:gd name="connsiteX1" fmla="*/ 691624 w 705544"/>
              <a:gd name="connsiteY1" fmla="*/ 0 h 143073"/>
              <a:gd name="connsiteX2" fmla="*/ 697561 w 705544"/>
              <a:gd name="connsiteY2" fmla="*/ 101440 h 143073"/>
              <a:gd name="connsiteX3" fmla="*/ 6615 w 705544"/>
              <a:gd name="connsiteY3" fmla="*/ 143073 h 143073"/>
              <a:gd name="connsiteX4" fmla="*/ 0 w 705544"/>
              <a:gd name="connsiteY4" fmla="*/ 104755 h 143073"/>
              <a:gd name="connsiteX0" fmla="*/ 0 w 702497"/>
              <a:gd name="connsiteY0" fmla="*/ 121991 h 160309"/>
              <a:gd name="connsiteX1" fmla="*/ 666050 w 702497"/>
              <a:gd name="connsiteY1" fmla="*/ 0 h 160309"/>
              <a:gd name="connsiteX2" fmla="*/ 697561 w 702497"/>
              <a:gd name="connsiteY2" fmla="*/ 118676 h 160309"/>
              <a:gd name="connsiteX3" fmla="*/ 6615 w 702497"/>
              <a:gd name="connsiteY3" fmla="*/ 160309 h 160309"/>
              <a:gd name="connsiteX4" fmla="*/ 0 w 702497"/>
              <a:gd name="connsiteY4" fmla="*/ 121991 h 160309"/>
              <a:gd name="connsiteX0" fmla="*/ 0 w 700427"/>
              <a:gd name="connsiteY0" fmla="*/ 110251 h 160309"/>
              <a:gd name="connsiteX1" fmla="*/ 663980 w 700427"/>
              <a:gd name="connsiteY1" fmla="*/ 0 h 160309"/>
              <a:gd name="connsiteX2" fmla="*/ 695491 w 700427"/>
              <a:gd name="connsiteY2" fmla="*/ 118676 h 160309"/>
              <a:gd name="connsiteX3" fmla="*/ 4545 w 700427"/>
              <a:gd name="connsiteY3" fmla="*/ 160309 h 160309"/>
              <a:gd name="connsiteX4" fmla="*/ 0 w 700427"/>
              <a:gd name="connsiteY4" fmla="*/ 110251 h 16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27" h="160309">
                <a:moveTo>
                  <a:pt x="0" y="110251"/>
                </a:moveTo>
                <a:lnTo>
                  <a:pt x="663980" y="0"/>
                </a:lnTo>
                <a:cubicBezTo>
                  <a:pt x="663997" y="31576"/>
                  <a:pt x="716427" y="80416"/>
                  <a:pt x="695491" y="118676"/>
                </a:cubicBezTo>
                <a:lnTo>
                  <a:pt x="4545" y="160309"/>
                </a:lnTo>
                <a:lnTo>
                  <a:pt x="0" y="1102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546100" dir="11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3" name="矩形 1683"/>
          <p:cNvSpPr/>
          <p:nvPr/>
        </p:nvSpPr>
        <p:spPr>
          <a:xfrm rot="17157560">
            <a:off x="3375012" y="5745326"/>
            <a:ext cx="2234163" cy="212792"/>
          </a:xfrm>
          <a:custGeom>
            <a:avLst/>
            <a:gdLst>
              <a:gd name="connsiteX0" fmla="*/ 0 w 621070"/>
              <a:gd name="connsiteY0" fmla="*/ 0 h 114934"/>
              <a:gd name="connsiteX1" fmla="*/ 621070 w 621070"/>
              <a:gd name="connsiteY1" fmla="*/ 0 h 114934"/>
              <a:gd name="connsiteX2" fmla="*/ 621070 w 621070"/>
              <a:gd name="connsiteY2" fmla="*/ 114934 h 114934"/>
              <a:gd name="connsiteX3" fmla="*/ 0 w 621070"/>
              <a:gd name="connsiteY3" fmla="*/ 114934 h 114934"/>
              <a:gd name="connsiteX4" fmla="*/ 0 w 621070"/>
              <a:gd name="connsiteY4" fmla="*/ 0 h 114934"/>
              <a:gd name="connsiteX0" fmla="*/ 40445 w 661515"/>
              <a:gd name="connsiteY0" fmla="*/ 0 h 128302"/>
              <a:gd name="connsiteX1" fmla="*/ 661515 w 661515"/>
              <a:gd name="connsiteY1" fmla="*/ 0 h 128302"/>
              <a:gd name="connsiteX2" fmla="*/ 661515 w 661515"/>
              <a:gd name="connsiteY2" fmla="*/ 114934 h 128302"/>
              <a:gd name="connsiteX3" fmla="*/ 0 w 661515"/>
              <a:gd name="connsiteY3" fmla="*/ 128302 h 128302"/>
              <a:gd name="connsiteX4" fmla="*/ 40445 w 661515"/>
              <a:gd name="connsiteY4" fmla="*/ 0 h 128302"/>
              <a:gd name="connsiteX0" fmla="*/ 40445 w 661567"/>
              <a:gd name="connsiteY0" fmla="*/ 0 h 128302"/>
              <a:gd name="connsiteX1" fmla="*/ 661515 w 661567"/>
              <a:gd name="connsiteY1" fmla="*/ 0 h 128302"/>
              <a:gd name="connsiteX2" fmla="*/ 661567 w 661567"/>
              <a:gd name="connsiteY2" fmla="*/ 94729 h 128302"/>
              <a:gd name="connsiteX3" fmla="*/ 0 w 661567"/>
              <a:gd name="connsiteY3" fmla="*/ 128302 h 128302"/>
              <a:gd name="connsiteX4" fmla="*/ 40445 w 661567"/>
              <a:gd name="connsiteY4" fmla="*/ 0 h 128302"/>
              <a:gd name="connsiteX0" fmla="*/ 40445 w 661515"/>
              <a:gd name="connsiteY0" fmla="*/ 0 h 128302"/>
              <a:gd name="connsiteX1" fmla="*/ 661515 w 661515"/>
              <a:gd name="connsiteY1" fmla="*/ 0 h 128302"/>
              <a:gd name="connsiteX2" fmla="*/ 619681 w 661515"/>
              <a:gd name="connsiteY2" fmla="*/ 101361 h 128302"/>
              <a:gd name="connsiteX3" fmla="*/ 0 w 661515"/>
              <a:gd name="connsiteY3" fmla="*/ 128302 h 128302"/>
              <a:gd name="connsiteX4" fmla="*/ 40445 w 661515"/>
              <a:gd name="connsiteY4" fmla="*/ 0 h 128302"/>
              <a:gd name="connsiteX0" fmla="*/ 40445 w 661515"/>
              <a:gd name="connsiteY0" fmla="*/ 0 h 128302"/>
              <a:gd name="connsiteX1" fmla="*/ 661515 w 661515"/>
              <a:gd name="connsiteY1" fmla="*/ 0 h 128302"/>
              <a:gd name="connsiteX2" fmla="*/ 619681 w 661515"/>
              <a:gd name="connsiteY2" fmla="*/ 101361 h 128302"/>
              <a:gd name="connsiteX3" fmla="*/ 0 w 661515"/>
              <a:gd name="connsiteY3" fmla="*/ 128302 h 128302"/>
              <a:gd name="connsiteX4" fmla="*/ 40445 w 661515"/>
              <a:gd name="connsiteY4" fmla="*/ 0 h 128302"/>
              <a:gd name="connsiteX0" fmla="*/ 0 w 673777"/>
              <a:gd name="connsiteY0" fmla="*/ 0 h 178273"/>
              <a:gd name="connsiteX1" fmla="*/ 673777 w 673777"/>
              <a:gd name="connsiteY1" fmla="*/ 49971 h 178273"/>
              <a:gd name="connsiteX2" fmla="*/ 631943 w 673777"/>
              <a:gd name="connsiteY2" fmla="*/ 151332 h 178273"/>
              <a:gd name="connsiteX3" fmla="*/ 12262 w 673777"/>
              <a:gd name="connsiteY3" fmla="*/ 178273 h 178273"/>
              <a:gd name="connsiteX4" fmla="*/ 0 w 673777"/>
              <a:gd name="connsiteY4" fmla="*/ 0 h 178273"/>
              <a:gd name="connsiteX0" fmla="*/ 0 w 733378"/>
              <a:gd name="connsiteY0" fmla="*/ 0 h 156705"/>
              <a:gd name="connsiteX1" fmla="*/ 733378 w 733378"/>
              <a:gd name="connsiteY1" fmla="*/ 28403 h 156705"/>
              <a:gd name="connsiteX2" fmla="*/ 691544 w 733378"/>
              <a:gd name="connsiteY2" fmla="*/ 129764 h 156705"/>
              <a:gd name="connsiteX3" fmla="*/ 71863 w 733378"/>
              <a:gd name="connsiteY3" fmla="*/ 156705 h 156705"/>
              <a:gd name="connsiteX4" fmla="*/ 0 w 733378"/>
              <a:gd name="connsiteY4" fmla="*/ 0 h 156705"/>
              <a:gd name="connsiteX0" fmla="*/ 0 w 733378"/>
              <a:gd name="connsiteY0" fmla="*/ 0 h 151671"/>
              <a:gd name="connsiteX1" fmla="*/ 733378 w 733378"/>
              <a:gd name="connsiteY1" fmla="*/ 28403 h 151671"/>
              <a:gd name="connsiteX2" fmla="*/ 691544 w 733378"/>
              <a:gd name="connsiteY2" fmla="*/ 129764 h 151671"/>
              <a:gd name="connsiteX3" fmla="*/ 31260 w 733378"/>
              <a:gd name="connsiteY3" fmla="*/ 151671 h 151671"/>
              <a:gd name="connsiteX4" fmla="*/ 0 w 733378"/>
              <a:gd name="connsiteY4" fmla="*/ 0 h 151671"/>
              <a:gd name="connsiteX0" fmla="*/ 0 w 806362"/>
              <a:gd name="connsiteY0" fmla="*/ 28478 h 123268"/>
              <a:gd name="connsiteX1" fmla="*/ 806362 w 806362"/>
              <a:gd name="connsiteY1" fmla="*/ 0 h 123268"/>
              <a:gd name="connsiteX2" fmla="*/ 764528 w 806362"/>
              <a:gd name="connsiteY2" fmla="*/ 101361 h 123268"/>
              <a:gd name="connsiteX3" fmla="*/ 104244 w 806362"/>
              <a:gd name="connsiteY3" fmla="*/ 123268 h 123268"/>
              <a:gd name="connsiteX4" fmla="*/ 0 w 806362"/>
              <a:gd name="connsiteY4" fmla="*/ 28478 h 123268"/>
              <a:gd name="connsiteX0" fmla="*/ 0 w 806362"/>
              <a:gd name="connsiteY0" fmla="*/ 28478 h 123268"/>
              <a:gd name="connsiteX1" fmla="*/ 806362 w 806362"/>
              <a:gd name="connsiteY1" fmla="*/ 0 h 123268"/>
              <a:gd name="connsiteX2" fmla="*/ 773592 w 806362"/>
              <a:gd name="connsiteY2" fmla="*/ 74303 h 123268"/>
              <a:gd name="connsiteX3" fmla="*/ 104244 w 806362"/>
              <a:gd name="connsiteY3" fmla="*/ 123268 h 123268"/>
              <a:gd name="connsiteX4" fmla="*/ 0 w 806362"/>
              <a:gd name="connsiteY4" fmla="*/ 28478 h 123268"/>
              <a:gd name="connsiteX0" fmla="*/ 0 w 806362"/>
              <a:gd name="connsiteY0" fmla="*/ 28478 h 115936"/>
              <a:gd name="connsiteX1" fmla="*/ 806362 w 806362"/>
              <a:gd name="connsiteY1" fmla="*/ 0 h 115936"/>
              <a:gd name="connsiteX2" fmla="*/ 773592 w 806362"/>
              <a:gd name="connsiteY2" fmla="*/ 74303 h 115936"/>
              <a:gd name="connsiteX3" fmla="*/ 82646 w 806362"/>
              <a:gd name="connsiteY3" fmla="*/ 115936 h 115936"/>
              <a:gd name="connsiteX4" fmla="*/ 0 w 806362"/>
              <a:gd name="connsiteY4" fmla="*/ 28478 h 11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62" h="115936">
                <a:moveTo>
                  <a:pt x="0" y="28478"/>
                </a:moveTo>
                <a:lnTo>
                  <a:pt x="806362" y="0"/>
                </a:lnTo>
                <a:cubicBezTo>
                  <a:pt x="806379" y="31576"/>
                  <a:pt x="794528" y="36043"/>
                  <a:pt x="773592" y="74303"/>
                </a:cubicBezTo>
                <a:lnTo>
                  <a:pt x="82646" y="115936"/>
                </a:lnTo>
                <a:lnTo>
                  <a:pt x="0" y="284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4699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4" name="Freeform 706"/>
          <p:cNvSpPr>
            <a:spLocks/>
          </p:cNvSpPr>
          <p:nvPr/>
        </p:nvSpPr>
        <p:spPr bwMode="auto">
          <a:xfrm>
            <a:off x="3429039" y="4464024"/>
            <a:ext cx="1464456" cy="3336840"/>
          </a:xfrm>
          <a:custGeom>
            <a:avLst/>
            <a:gdLst>
              <a:gd name="T0" fmla="*/ 324 w 606"/>
              <a:gd name="T1" fmla="*/ 18 h 970"/>
              <a:gd name="T2" fmla="*/ 278 w 606"/>
              <a:gd name="T3" fmla="*/ 121 h 970"/>
              <a:gd name="T4" fmla="*/ 147 w 606"/>
              <a:gd name="T5" fmla="*/ 33 h 970"/>
              <a:gd name="T6" fmla="*/ 37 w 606"/>
              <a:gd name="T7" fmla="*/ 43 h 970"/>
              <a:gd name="T8" fmla="*/ 36 w 606"/>
              <a:gd name="T9" fmla="*/ 45 h 970"/>
              <a:gd name="T10" fmla="*/ 31 w 606"/>
              <a:gd name="T11" fmla="*/ 166 h 970"/>
              <a:gd name="T12" fmla="*/ 198 w 606"/>
              <a:gd name="T13" fmla="*/ 311 h 970"/>
              <a:gd name="T14" fmla="*/ 131 w 606"/>
              <a:gd name="T15" fmla="*/ 571 h 970"/>
              <a:gd name="T16" fmla="*/ 175 w 606"/>
              <a:gd name="T17" fmla="*/ 781 h 970"/>
              <a:gd name="T18" fmla="*/ 294 w 606"/>
              <a:gd name="T19" fmla="*/ 970 h 970"/>
              <a:gd name="T20" fmla="*/ 545 w 606"/>
              <a:gd name="T21" fmla="*/ 809 h 970"/>
              <a:gd name="T22" fmla="*/ 514 w 606"/>
              <a:gd name="T23" fmla="*/ 680 h 970"/>
              <a:gd name="T24" fmla="*/ 523 w 606"/>
              <a:gd name="T25" fmla="*/ 571 h 970"/>
              <a:gd name="T26" fmla="*/ 597 w 606"/>
              <a:gd name="T27" fmla="*/ 146 h 970"/>
              <a:gd name="T28" fmla="*/ 566 w 606"/>
              <a:gd name="T29" fmla="*/ 0 h 970"/>
              <a:gd name="T30" fmla="*/ 324 w 606"/>
              <a:gd name="T31" fmla="*/ 18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06" h="970">
                <a:moveTo>
                  <a:pt x="324" y="18"/>
                </a:moveTo>
                <a:cubicBezTo>
                  <a:pt x="278" y="121"/>
                  <a:pt x="278" y="121"/>
                  <a:pt x="278" y="121"/>
                </a:cubicBezTo>
                <a:cubicBezTo>
                  <a:pt x="147" y="33"/>
                  <a:pt x="147" y="33"/>
                  <a:pt x="147" y="33"/>
                </a:cubicBezTo>
                <a:cubicBezTo>
                  <a:pt x="113" y="11"/>
                  <a:pt x="67" y="15"/>
                  <a:pt x="37" y="43"/>
                </a:cubicBezTo>
                <a:cubicBezTo>
                  <a:pt x="36" y="45"/>
                  <a:pt x="36" y="45"/>
                  <a:pt x="36" y="45"/>
                </a:cubicBezTo>
                <a:cubicBezTo>
                  <a:pt x="2" y="77"/>
                  <a:pt x="0" y="131"/>
                  <a:pt x="31" y="166"/>
                </a:cubicBezTo>
                <a:cubicBezTo>
                  <a:pt x="198" y="311"/>
                  <a:pt x="198" y="311"/>
                  <a:pt x="198" y="311"/>
                </a:cubicBezTo>
                <a:cubicBezTo>
                  <a:pt x="131" y="571"/>
                  <a:pt x="131" y="571"/>
                  <a:pt x="131" y="571"/>
                </a:cubicBezTo>
                <a:cubicBezTo>
                  <a:pt x="119" y="635"/>
                  <a:pt x="139" y="726"/>
                  <a:pt x="175" y="781"/>
                </a:cubicBezTo>
                <a:cubicBezTo>
                  <a:pt x="294" y="970"/>
                  <a:pt x="294" y="970"/>
                  <a:pt x="294" y="970"/>
                </a:cubicBezTo>
                <a:cubicBezTo>
                  <a:pt x="545" y="809"/>
                  <a:pt x="545" y="809"/>
                  <a:pt x="545" y="809"/>
                </a:cubicBezTo>
                <a:cubicBezTo>
                  <a:pt x="514" y="680"/>
                  <a:pt x="514" y="680"/>
                  <a:pt x="514" y="680"/>
                </a:cubicBezTo>
                <a:cubicBezTo>
                  <a:pt x="497" y="649"/>
                  <a:pt x="519" y="606"/>
                  <a:pt x="523" y="571"/>
                </a:cubicBezTo>
                <a:cubicBezTo>
                  <a:pt x="597" y="146"/>
                  <a:pt x="597" y="146"/>
                  <a:pt x="597" y="146"/>
                </a:cubicBezTo>
                <a:cubicBezTo>
                  <a:pt x="606" y="95"/>
                  <a:pt x="594" y="42"/>
                  <a:pt x="566" y="0"/>
                </a:cubicBezTo>
                <a:cubicBezTo>
                  <a:pt x="324" y="18"/>
                  <a:pt x="324" y="18"/>
                  <a:pt x="324" y="18"/>
                </a:cubicBezTo>
              </a:path>
            </a:pathLst>
          </a:custGeom>
          <a:solidFill>
            <a:srgbClr val="DBB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5" name="Freeform 707"/>
          <p:cNvSpPr>
            <a:spLocks/>
          </p:cNvSpPr>
          <p:nvPr/>
        </p:nvSpPr>
        <p:spPr bwMode="auto">
          <a:xfrm>
            <a:off x="3008290" y="4209914"/>
            <a:ext cx="785332" cy="842196"/>
          </a:xfrm>
          <a:custGeom>
            <a:avLst/>
            <a:gdLst>
              <a:gd name="T0" fmla="*/ 17 w 325"/>
              <a:gd name="T1" fmla="*/ 199 h 245"/>
              <a:gd name="T2" fmla="*/ 17 w 325"/>
              <a:gd name="T3" fmla="*/ 198 h 245"/>
              <a:gd name="T4" fmla="*/ 47 w 325"/>
              <a:gd name="T5" fmla="*/ 108 h 245"/>
              <a:gd name="T6" fmla="*/ 265 w 325"/>
              <a:gd name="T7" fmla="*/ 0 h 245"/>
              <a:gd name="T8" fmla="*/ 325 w 325"/>
              <a:gd name="T9" fmla="*/ 121 h 245"/>
              <a:gd name="T10" fmla="*/ 107 w 325"/>
              <a:gd name="T11" fmla="*/ 229 h 245"/>
              <a:gd name="T12" fmla="*/ 17 w 325"/>
              <a:gd name="T13" fmla="*/ 199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5" h="245">
                <a:moveTo>
                  <a:pt x="17" y="199"/>
                </a:moveTo>
                <a:cubicBezTo>
                  <a:pt x="17" y="198"/>
                  <a:pt x="17" y="198"/>
                  <a:pt x="17" y="198"/>
                </a:cubicBezTo>
                <a:cubicBezTo>
                  <a:pt x="0" y="165"/>
                  <a:pt x="14" y="125"/>
                  <a:pt x="47" y="108"/>
                </a:cubicBezTo>
                <a:cubicBezTo>
                  <a:pt x="265" y="0"/>
                  <a:pt x="265" y="0"/>
                  <a:pt x="265" y="0"/>
                </a:cubicBezTo>
                <a:cubicBezTo>
                  <a:pt x="325" y="121"/>
                  <a:pt x="325" y="121"/>
                  <a:pt x="325" y="121"/>
                </a:cubicBezTo>
                <a:cubicBezTo>
                  <a:pt x="107" y="229"/>
                  <a:pt x="107" y="229"/>
                  <a:pt x="107" y="229"/>
                </a:cubicBezTo>
                <a:cubicBezTo>
                  <a:pt x="74" y="245"/>
                  <a:pt x="34" y="232"/>
                  <a:pt x="17" y="199"/>
                </a:cubicBezTo>
                <a:close/>
              </a:path>
            </a:pathLst>
          </a:custGeom>
          <a:solidFill>
            <a:srgbClr val="F8D5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6" name="Freeform 708"/>
          <p:cNvSpPr>
            <a:spLocks/>
          </p:cNvSpPr>
          <p:nvPr/>
        </p:nvSpPr>
        <p:spPr bwMode="auto">
          <a:xfrm>
            <a:off x="3167603" y="4622300"/>
            <a:ext cx="788397" cy="818963"/>
          </a:xfrm>
          <a:custGeom>
            <a:avLst/>
            <a:gdLst>
              <a:gd name="T0" fmla="*/ 16 w 326"/>
              <a:gd name="T1" fmla="*/ 189 h 238"/>
              <a:gd name="T2" fmla="*/ 15 w 326"/>
              <a:gd name="T3" fmla="*/ 188 h 238"/>
              <a:gd name="T4" fmla="*/ 49 w 326"/>
              <a:gd name="T5" fmla="*/ 100 h 238"/>
              <a:gd name="T6" fmla="*/ 270 w 326"/>
              <a:gd name="T7" fmla="*/ 0 h 238"/>
              <a:gd name="T8" fmla="*/ 326 w 326"/>
              <a:gd name="T9" fmla="*/ 123 h 238"/>
              <a:gd name="T10" fmla="*/ 104 w 326"/>
              <a:gd name="T11" fmla="*/ 223 h 238"/>
              <a:gd name="T12" fmla="*/ 16 w 326"/>
              <a:gd name="T13" fmla="*/ 189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" h="238">
                <a:moveTo>
                  <a:pt x="16" y="189"/>
                </a:moveTo>
                <a:cubicBezTo>
                  <a:pt x="15" y="188"/>
                  <a:pt x="15" y="188"/>
                  <a:pt x="15" y="188"/>
                </a:cubicBezTo>
                <a:cubicBezTo>
                  <a:pt x="0" y="155"/>
                  <a:pt x="15" y="115"/>
                  <a:pt x="49" y="100"/>
                </a:cubicBezTo>
                <a:cubicBezTo>
                  <a:pt x="270" y="0"/>
                  <a:pt x="270" y="0"/>
                  <a:pt x="270" y="0"/>
                </a:cubicBezTo>
                <a:cubicBezTo>
                  <a:pt x="326" y="123"/>
                  <a:pt x="326" y="123"/>
                  <a:pt x="326" y="123"/>
                </a:cubicBezTo>
                <a:cubicBezTo>
                  <a:pt x="104" y="223"/>
                  <a:pt x="104" y="223"/>
                  <a:pt x="104" y="223"/>
                </a:cubicBezTo>
                <a:cubicBezTo>
                  <a:pt x="70" y="238"/>
                  <a:pt x="31" y="223"/>
                  <a:pt x="16" y="189"/>
                </a:cubicBezTo>
              </a:path>
            </a:pathLst>
          </a:custGeom>
          <a:solidFill>
            <a:srgbClr val="F8D5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7" name="Freeform 709"/>
          <p:cNvSpPr>
            <a:spLocks/>
          </p:cNvSpPr>
          <p:nvPr/>
        </p:nvSpPr>
        <p:spPr bwMode="auto">
          <a:xfrm>
            <a:off x="3414743" y="4960631"/>
            <a:ext cx="787376" cy="817511"/>
          </a:xfrm>
          <a:custGeom>
            <a:avLst/>
            <a:gdLst>
              <a:gd name="T0" fmla="*/ 16 w 326"/>
              <a:gd name="T1" fmla="*/ 189 h 238"/>
              <a:gd name="T2" fmla="*/ 15 w 326"/>
              <a:gd name="T3" fmla="*/ 188 h 238"/>
              <a:gd name="T4" fmla="*/ 49 w 326"/>
              <a:gd name="T5" fmla="*/ 100 h 238"/>
              <a:gd name="T6" fmla="*/ 271 w 326"/>
              <a:gd name="T7" fmla="*/ 0 h 238"/>
              <a:gd name="T8" fmla="*/ 326 w 326"/>
              <a:gd name="T9" fmla="*/ 123 h 238"/>
              <a:gd name="T10" fmla="*/ 104 w 326"/>
              <a:gd name="T11" fmla="*/ 223 h 238"/>
              <a:gd name="T12" fmla="*/ 16 w 326"/>
              <a:gd name="T13" fmla="*/ 189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" h="238">
                <a:moveTo>
                  <a:pt x="16" y="189"/>
                </a:moveTo>
                <a:cubicBezTo>
                  <a:pt x="15" y="188"/>
                  <a:pt x="15" y="188"/>
                  <a:pt x="15" y="188"/>
                </a:cubicBezTo>
                <a:cubicBezTo>
                  <a:pt x="0" y="154"/>
                  <a:pt x="15" y="115"/>
                  <a:pt x="49" y="100"/>
                </a:cubicBezTo>
                <a:cubicBezTo>
                  <a:pt x="271" y="0"/>
                  <a:pt x="271" y="0"/>
                  <a:pt x="271" y="0"/>
                </a:cubicBezTo>
                <a:cubicBezTo>
                  <a:pt x="326" y="123"/>
                  <a:pt x="326" y="123"/>
                  <a:pt x="326" y="123"/>
                </a:cubicBezTo>
                <a:cubicBezTo>
                  <a:pt x="104" y="223"/>
                  <a:pt x="104" y="223"/>
                  <a:pt x="104" y="223"/>
                </a:cubicBezTo>
                <a:cubicBezTo>
                  <a:pt x="71" y="238"/>
                  <a:pt x="31" y="223"/>
                  <a:pt x="16" y="189"/>
                </a:cubicBezTo>
              </a:path>
            </a:pathLst>
          </a:custGeom>
          <a:solidFill>
            <a:srgbClr val="F8D5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8" name="Freeform 710"/>
          <p:cNvSpPr>
            <a:spLocks/>
          </p:cNvSpPr>
          <p:nvPr/>
        </p:nvSpPr>
        <p:spPr bwMode="auto">
          <a:xfrm>
            <a:off x="3438231" y="5293153"/>
            <a:ext cx="763886" cy="484989"/>
          </a:xfrm>
          <a:custGeom>
            <a:avLst/>
            <a:gdLst>
              <a:gd name="T0" fmla="*/ 305 w 316"/>
              <a:gd name="T1" fmla="*/ 0 h 141"/>
              <a:gd name="T2" fmla="*/ 85 w 316"/>
              <a:gd name="T3" fmla="*/ 99 h 141"/>
              <a:gd name="T4" fmla="*/ 0 w 316"/>
              <a:gd name="T5" fmla="*/ 71 h 141"/>
              <a:gd name="T6" fmla="*/ 5 w 316"/>
              <a:gd name="T7" fmla="*/ 91 h 141"/>
              <a:gd name="T8" fmla="*/ 6 w 316"/>
              <a:gd name="T9" fmla="*/ 92 h 141"/>
              <a:gd name="T10" fmla="*/ 94 w 316"/>
              <a:gd name="T11" fmla="*/ 126 h 141"/>
              <a:gd name="T12" fmla="*/ 316 w 316"/>
              <a:gd name="T13" fmla="*/ 26 h 141"/>
              <a:gd name="T14" fmla="*/ 305 w 316"/>
              <a:gd name="T15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" h="141">
                <a:moveTo>
                  <a:pt x="305" y="0"/>
                </a:moveTo>
                <a:cubicBezTo>
                  <a:pt x="85" y="99"/>
                  <a:pt x="85" y="99"/>
                  <a:pt x="85" y="99"/>
                </a:cubicBezTo>
                <a:cubicBezTo>
                  <a:pt x="54" y="113"/>
                  <a:pt x="17" y="101"/>
                  <a:pt x="0" y="71"/>
                </a:cubicBezTo>
                <a:cubicBezTo>
                  <a:pt x="1" y="78"/>
                  <a:pt x="3" y="85"/>
                  <a:pt x="5" y="91"/>
                </a:cubicBezTo>
                <a:cubicBezTo>
                  <a:pt x="6" y="92"/>
                  <a:pt x="6" y="92"/>
                  <a:pt x="6" y="92"/>
                </a:cubicBezTo>
                <a:cubicBezTo>
                  <a:pt x="21" y="126"/>
                  <a:pt x="61" y="141"/>
                  <a:pt x="94" y="126"/>
                </a:cubicBezTo>
                <a:cubicBezTo>
                  <a:pt x="316" y="26"/>
                  <a:pt x="316" y="26"/>
                  <a:pt x="316" y="26"/>
                </a:cubicBezTo>
                <a:cubicBezTo>
                  <a:pt x="305" y="0"/>
                  <a:pt x="305" y="0"/>
                  <a:pt x="305" y="0"/>
                </a:cubicBezTo>
              </a:path>
            </a:pathLst>
          </a:custGeom>
          <a:solidFill>
            <a:srgbClr val="ECC0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9" name="Freeform 711"/>
          <p:cNvSpPr>
            <a:spLocks/>
          </p:cNvSpPr>
          <p:nvPr/>
        </p:nvSpPr>
        <p:spPr bwMode="auto">
          <a:xfrm>
            <a:off x="3192112" y="4956275"/>
            <a:ext cx="763886" cy="484989"/>
          </a:xfrm>
          <a:custGeom>
            <a:avLst/>
            <a:gdLst>
              <a:gd name="T0" fmla="*/ 304 w 316"/>
              <a:gd name="T1" fmla="*/ 0 h 141"/>
              <a:gd name="T2" fmla="*/ 85 w 316"/>
              <a:gd name="T3" fmla="*/ 99 h 141"/>
              <a:gd name="T4" fmla="*/ 0 w 316"/>
              <a:gd name="T5" fmla="*/ 71 h 141"/>
              <a:gd name="T6" fmla="*/ 5 w 316"/>
              <a:gd name="T7" fmla="*/ 91 h 141"/>
              <a:gd name="T8" fmla="*/ 6 w 316"/>
              <a:gd name="T9" fmla="*/ 92 h 141"/>
              <a:gd name="T10" fmla="*/ 94 w 316"/>
              <a:gd name="T11" fmla="*/ 126 h 141"/>
              <a:gd name="T12" fmla="*/ 316 w 316"/>
              <a:gd name="T13" fmla="*/ 26 h 141"/>
              <a:gd name="T14" fmla="*/ 304 w 316"/>
              <a:gd name="T15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" h="141">
                <a:moveTo>
                  <a:pt x="304" y="0"/>
                </a:moveTo>
                <a:cubicBezTo>
                  <a:pt x="85" y="99"/>
                  <a:pt x="85" y="99"/>
                  <a:pt x="85" y="99"/>
                </a:cubicBezTo>
                <a:cubicBezTo>
                  <a:pt x="53" y="113"/>
                  <a:pt x="16" y="101"/>
                  <a:pt x="0" y="71"/>
                </a:cubicBezTo>
                <a:cubicBezTo>
                  <a:pt x="0" y="78"/>
                  <a:pt x="2" y="85"/>
                  <a:pt x="5" y="91"/>
                </a:cubicBezTo>
                <a:cubicBezTo>
                  <a:pt x="6" y="92"/>
                  <a:pt x="6" y="92"/>
                  <a:pt x="6" y="92"/>
                </a:cubicBezTo>
                <a:cubicBezTo>
                  <a:pt x="21" y="126"/>
                  <a:pt x="60" y="141"/>
                  <a:pt x="94" y="126"/>
                </a:cubicBezTo>
                <a:cubicBezTo>
                  <a:pt x="316" y="26"/>
                  <a:pt x="316" y="26"/>
                  <a:pt x="316" y="26"/>
                </a:cubicBezTo>
                <a:cubicBezTo>
                  <a:pt x="304" y="0"/>
                  <a:pt x="304" y="0"/>
                  <a:pt x="304" y="0"/>
                </a:cubicBezTo>
              </a:path>
            </a:pathLst>
          </a:custGeom>
          <a:solidFill>
            <a:srgbClr val="ECC0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80" name="Picture 7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574" y="4995481"/>
            <a:ext cx="29617" cy="5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7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574" y="4995481"/>
            <a:ext cx="29617" cy="5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" name="矩形 1683"/>
          <p:cNvSpPr/>
          <p:nvPr/>
        </p:nvSpPr>
        <p:spPr>
          <a:xfrm rot="19988958">
            <a:off x="3142325" y="4906914"/>
            <a:ext cx="498132" cy="157948"/>
          </a:xfrm>
          <a:custGeom>
            <a:avLst/>
            <a:gdLst>
              <a:gd name="connsiteX0" fmla="*/ 0 w 621070"/>
              <a:gd name="connsiteY0" fmla="*/ 0 h 114934"/>
              <a:gd name="connsiteX1" fmla="*/ 621070 w 621070"/>
              <a:gd name="connsiteY1" fmla="*/ 0 h 114934"/>
              <a:gd name="connsiteX2" fmla="*/ 621070 w 621070"/>
              <a:gd name="connsiteY2" fmla="*/ 114934 h 114934"/>
              <a:gd name="connsiteX3" fmla="*/ 0 w 621070"/>
              <a:gd name="connsiteY3" fmla="*/ 114934 h 114934"/>
              <a:gd name="connsiteX4" fmla="*/ 0 w 621070"/>
              <a:gd name="connsiteY4" fmla="*/ 0 h 114934"/>
              <a:gd name="connsiteX0" fmla="*/ 40445 w 661515"/>
              <a:gd name="connsiteY0" fmla="*/ 0 h 128302"/>
              <a:gd name="connsiteX1" fmla="*/ 661515 w 661515"/>
              <a:gd name="connsiteY1" fmla="*/ 0 h 128302"/>
              <a:gd name="connsiteX2" fmla="*/ 661515 w 661515"/>
              <a:gd name="connsiteY2" fmla="*/ 114934 h 128302"/>
              <a:gd name="connsiteX3" fmla="*/ 0 w 661515"/>
              <a:gd name="connsiteY3" fmla="*/ 128302 h 128302"/>
              <a:gd name="connsiteX4" fmla="*/ 40445 w 661515"/>
              <a:gd name="connsiteY4" fmla="*/ 0 h 128302"/>
              <a:gd name="connsiteX0" fmla="*/ 40445 w 661567"/>
              <a:gd name="connsiteY0" fmla="*/ 0 h 128302"/>
              <a:gd name="connsiteX1" fmla="*/ 661515 w 661567"/>
              <a:gd name="connsiteY1" fmla="*/ 0 h 128302"/>
              <a:gd name="connsiteX2" fmla="*/ 661567 w 661567"/>
              <a:gd name="connsiteY2" fmla="*/ 94729 h 128302"/>
              <a:gd name="connsiteX3" fmla="*/ 0 w 661567"/>
              <a:gd name="connsiteY3" fmla="*/ 128302 h 128302"/>
              <a:gd name="connsiteX4" fmla="*/ 40445 w 661567"/>
              <a:gd name="connsiteY4" fmla="*/ 0 h 128302"/>
              <a:gd name="connsiteX0" fmla="*/ 40445 w 661515"/>
              <a:gd name="connsiteY0" fmla="*/ 0 h 128302"/>
              <a:gd name="connsiteX1" fmla="*/ 661515 w 661515"/>
              <a:gd name="connsiteY1" fmla="*/ 0 h 128302"/>
              <a:gd name="connsiteX2" fmla="*/ 619681 w 661515"/>
              <a:gd name="connsiteY2" fmla="*/ 101361 h 128302"/>
              <a:gd name="connsiteX3" fmla="*/ 0 w 661515"/>
              <a:gd name="connsiteY3" fmla="*/ 128302 h 128302"/>
              <a:gd name="connsiteX4" fmla="*/ 40445 w 661515"/>
              <a:gd name="connsiteY4" fmla="*/ 0 h 128302"/>
              <a:gd name="connsiteX0" fmla="*/ 40445 w 661515"/>
              <a:gd name="connsiteY0" fmla="*/ 0 h 128302"/>
              <a:gd name="connsiteX1" fmla="*/ 661515 w 661515"/>
              <a:gd name="connsiteY1" fmla="*/ 0 h 128302"/>
              <a:gd name="connsiteX2" fmla="*/ 619681 w 661515"/>
              <a:gd name="connsiteY2" fmla="*/ 101361 h 128302"/>
              <a:gd name="connsiteX3" fmla="*/ 0 w 661515"/>
              <a:gd name="connsiteY3" fmla="*/ 128302 h 128302"/>
              <a:gd name="connsiteX4" fmla="*/ 40445 w 661515"/>
              <a:gd name="connsiteY4" fmla="*/ 0 h 128302"/>
              <a:gd name="connsiteX0" fmla="*/ 101873 w 661515"/>
              <a:gd name="connsiteY0" fmla="*/ 4487 h 128302"/>
              <a:gd name="connsiteX1" fmla="*/ 661515 w 661515"/>
              <a:gd name="connsiteY1" fmla="*/ 0 h 128302"/>
              <a:gd name="connsiteX2" fmla="*/ 619681 w 661515"/>
              <a:gd name="connsiteY2" fmla="*/ 101361 h 128302"/>
              <a:gd name="connsiteX3" fmla="*/ 0 w 661515"/>
              <a:gd name="connsiteY3" fmla="*/ 128302 h 128302"/>
              <a:gd name="connsiteX4" fmla="*/ 101873 w 661515"/>
              <a:gd name="connsiteY4" fmla="*/ 4487 h 128302"/>
              <a:gd name="connsiteX0" fmla="*/ 120424 w 680066"/>
              <a:gd name="connsiteY0" fmla="*/ 4487 h 123974"/>
              <a:gd name="connsiteX1" fmla="*/ 680066 w 680066"/>
              <a:gd name="connsiteY1" fmla="*/ 0 h 123974"/>
              <a:gd name="connsiteX2" fmla="*/ 638232 w 680066"/>
              <a:gd name="connsiteY2" fmla="*/ 101361 h 123974"/>
              <a:gd name="connsiteX3" fmla="*/ 0 w 680066"/>
              <a:gd name="connsiteY3" fmla="*/ 123974 h 123974"/>
              <a:gd name="connsiteX4" fmla="*/ 120424 w 680066"/>
              <a:gd name="connsiteY4" fmla="*/ 4487 h 123974"/>
              <a:gd name="connsiteX0" fmla="*/ 120424 w 680066"/>
              <a:gd name="connsiteY0" fmla="*/ 4487 h 123974"/>
              <a:gd name="connsiteX1" fmla="*/ 680066 w 680066"/>
              <a:gd name="connsiteY1" fmla="*/ 0 h 123974"/>
              <a:gd name="connsiteX2" fmla="*/ 638232 w 680066"/>
              <a:gd name="connsiteY2" fmla="*/ 101361 h 123974"/>
              <a:gd name="connsiteX3" fmla="*/ 0 w 680066"/>
              <a:gd name="connsiteY3" fmla="*/ 123974 h 123974"/>
              <a:gd name="connsiteX4" fmla="*/ 120424 w 680066"/>
              <a:gd name="connsiteY4" fmla="*/ 4487 h 123974"/>
              <a:gd name="connsiteX0" fmla="*/ 153269 w 680066"/>
              <a:gd name="connsiteY0" fmla="*/ 8868 h 123974"/>
              <a:gd name="connsiteX1" fmla="*/ 680066 w 680066"/>
              <a:gd name="connsiteY1" fmla="*/ 0 h 123974"/>
              <a:gd name="connsiteX2" fmla="*/ 638232 w 680066"/>
              <a:gd name="connsiteY2" fmla="*/ 101361 h 123974"/>
              <a:gd name="connsiteX3" fmla="*/ 0 w 680066"/>
              <a:gd name="connsiteY3" fmla="*/ 123974 h 123974"/>
              <a:gd name="connsiteX4" fmla="*/ 153269 w 680066"/>
              <a:gd name="connsiteY4" fmla="*/ 8868 h 123974"/>
              <a:gd name="connsiteX0" fmla="*/ 153269 w 680066"/>
              <a:gd name="connsiteY0" fmla="*/ 8868 h 123974"/>
              <a:gd name="connsiteX1" fmla="*/ 680066 w 680066"/>
              <a:gd name="connsiteY1" fmla="*/ 0 h 123974"/>
              <a:gd name="connsiteX2" fmla="*/ 638232 w 680066"/>
              <a:gd name="connsiteY2" fmla="*/ 101361 h 123974"/>
              <a:gd name="connsiteX3" fmla="*/ 0 w 680066"/>
              <a:gd name="connsiteY3" fmla="*/ 123974 h 123974"/>
              <a:gd name="connsiteX4" fmla="*/ 153269 w 680066"/>
              <a:gd name="connsiteY4" fmla="*/ 8868 h 123974"/>
              <a:gd name="connsiteX0" fmla="*/ 153269 w 680066"/>
              <a:gd name="connsiteY0" fmla="*/ 8868 h 123974"/>
              <a:gd name="connsiteX1" fmla="*/ 680066 w 680066"/>
              <a:gd name="connsiteY1" fmla="*/ 0 h 123974"/>
              <a:gd name="connsiteX2" fmla="*/ 638232 w 680066"/>
              <a:gd name="connsiteY2" fmla="*/ 101361 h 123974"/>
              <a:gd name="connsiteX3" fmla="*/ 0 w 680066"/>
              <a:gd name="connsiteY3" fmla="*/ 123974 h 123974"/>
              <a:gd name="connsiteX4" fmla="*/ 153269 w 680066"/>
              <a:gd name="connsiteY4" fmla="*/ 8868 h 123974"/>
              <a:gd name="connsiteX0" fmla="*/ 153269 w 680066"/>
              <a:gd name="connsiteY0" fmla="*/ 8868 h 123974"/>
              <a:gd name="connsiteX1" fmla="*/ 680066 w 680066"/>
              <a:gd name="connsiteY1" fmla="*/ 0 h 123974"/>
              <a:gd name="connsiteX2" fmla="*/ 638232 w 680066"/>
              <a:gd name="connsiteY2" fmla="*/ 101361 h 123974"/>
              <a:gd name="connsiteX3" fmla="*/ 0 w 680066"/>
              <a:gd name="connsiteY3" fmla="*/ 123974 h 123974"/>
              <a:gd name="connsiteX4" fmla="*/ 153269 w 680066"/>
              <a:gd name="connsiteY4" fmla="*/ 8868 h 123974"/>
              <a:gd name="connsiteX0" fmla="*/ 143462 w 670259"/>
              <a:gd name="connsiteY0" fmla="*/ 8868 h 128234"/>
              <a:gd name="connsiteX1" fmla="*/ 670259 w 670259"/>
              <a:gd name="connsiteY1" fmla="*/ 0 h 128234"/>
              <a:gd name="connsiteX2" fmla="*/ 628425 w 670259"/>
              <a:gd name="connsiteY2" fmla="*/ 101361 h 128234"/>
              <a:gd name="connsiteX3" fmla="*/ 0 w 670259"/>
              <a:gd name="connsiteY3" fmla="*/ 128234 h 128234"/>
              <a:gd name="connsiteX4" fmla="*/ 143462 w 670259"/>
              <a:gd name="connsiteY4" fmla="*/ 8868 h 12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259" h="128234">
                <a:moveTo>
                  <a:pt x="143462" y="8868"/>
                </a:moveTo>
                <a:lnTo>
                  <a:pt x="670259" y="0"/>
                </a:lnTo>
                <a:cubicBezTo>
                  <a:pt x="670276" y="31576"/>
                  <a:pt x="649361" y="63101"/>
                  <a:pt x="628425" y="101361"/>
                </a:cubicBezTo>
                <a:lnTo>
                  <a:pt x="0" y="128234"/>
                </a:lnTo>
                <a:cubicBezTo>
                  <a:pt x="59632" y="27474"/>
                  <a:pt x="58885" y="31676"/>
                  <a:pt x="143462" y="8868"/>
                </a:cubicBezTo>
                <a:close/>
              </a:path>
            </a:pathLst>
          </a:custGeom>
          <a:gradFill>
            <a:gsLst>
              <a:gs pos="0">
                <a:srgbClr val="7B480B">
                  <a:alpha val="70000"/>
                </a:srgbClr>
              </a:gs>
              <a:gs pos="100000">
                <a:srgbClr val="F8D5A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83" name="Freeform 720"/>
          <p:cNvSpPr>
            <a:spLocks/>
          </p:cNvSpPr>
          <p:nvPr/>
        </p:nvSpPr>
        <p:spPr bwMode="auto">
          <a:xfrm>
            <a:off x="3032800" y="4540984"/>
            <a:ext cx="760823" cy="511126"/>
          </a:xfrm>
          <a:custGeom>
            <a:avLst/>
            <a:gdLst>
              <a:gd name="T0" fmla="*/ 302 w 315"/>
              <a:gd name="T1" fmla="*/ 0 h 149"/>
              <a:gd name="T2" fmla="*/ 88 w 315"/>
              <a:gd name="T3" fmla="*/ 106 h 149"/>
              <a:gd name="T4" fmla="*/ 0 w 315"/>
              <a:gd name="T5" fmla="*/ 79 h 149"/>
              <a:gd name="T6" fmla="*/ 7 w 315"/>
              <a:gd name="T7" fmla="*/ 102 h 149"/>
              <a:gd name="T8" fmla="*/ 7 w 315"/>
              <a:gd name="T9" fmla="*/ 103 h 149"/>
              <a:gd name="T10" fmla="*/ 97 w 315"/>
              <a:gd name="T11" fmla="*/ 133 h 149"/>
              <a:gd name="T12" fmla="*/ 315 w 315"/>
              <a:gd name="T13" fmla="*/ 25 h 149"/>
              <a:gd name="T14" fmla="*/ 302 w 315"/>
              <a:gd name="T15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5" h="149">
                <a:moveTo>
                  <a:pt x="302" y="0"/>
                </a:moveTo>
                <a:cubicBezTo>
                  <a:pt x="88" y="106"/>
                  <a:pt x="88" y="106"/>
                  <a:pt x="88" y="106"/>
                </a:cubicBezTo>
                <a:cubicBezTo>
                  <a:pt x="56" y="122"/>
                  <a:pt x="18" y="110"/>
                  <a:pt x="0" y="79"/>
                </a:cubicBezTo>
                <a:cubicBezTo>
                  <a:pt x="1" y="87"/>
                  <a:pt x="3" y="94"/>
                  <a:pt x="7" y="102"/>
                </a:cubicBezTo>
                <a:cubicBezTo>
                  <a:pt x="7" y="103"/>
                  <a:pt x="7" y="103"/>
                  <a:pt x="7" y="103"/>
                </a:cubicBezTo>
                <a:cubicBezTo>
                  <a:pt x="24" y="136"/>
                  <a:pt x="64" y="149"/>
                  <a:pt x="97" y="133"/>
                </a:cubicBezTo>
                <a:cubicBezTo>
                  <a:pt x="315" y="25"/>
                  <a:pt x="315" y="25"/>
                  <a:pt x="315" y="25"/>
                </a:cubicBezTo>
                <a:lnTo>
                  <a:pt x="302" y="0"/>
                </a:lnTo>
                <a:close/>
              </a:path>
            </a:pathLst>
          </a:custGeom>
          <a:solidFill>
            <a:srgbClr val="ECC0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84" name="Freeform 721"/>
          <p:cNvSpPr>
            <a:spLocks/>
          </p:cNvSpPr>
          <p:nvPr/>
        </p:nvSpPr>
        <p:spPr bwMode="auto">
          <a:xfrm>
            <a:off x="3354490" y="3772844"/>
            <a:ext cx="1487944" cy="688278"/>
          </a:xfrm>
          <a:custGeom>
            <a:avLst/>
            <a:gdLst>
              <a:gd name="T0" fmla="*/ 77 w 616"/>
              <a:gd name="T1" fmla="*/ 0 h 200"/>
              <a:gd name="T2" fmla="*/ 371 w 616"/>
              <a:gd name="T3" fmla="*/ 0 h 200"/>
              <a:gd name="T4" fmla="*/ 494 w 616"/>
              <a:gd name="T5" fmla="*/ 51 h 200"/>
              <a:gd name="T6" fmla="*/ 616 w 616"/>
              <a:gd name="T7" fmla="*/ 181 h 200"/>
              <a:gd name="T8" fmla="*/ 367 w 616"/>
              <a:gd name="T9" fmla="*/ 200 h 200"/>
              <a:gd name="T10" fmla="*/ 322 w 616"/>
              <a:gd name="T11" fmla="*/ 166 h 200"/>
              <a:gd name="T12" fmla="*/ 261 w 616"/>
              <a:gd name="T13" fmla="*/ 146 h 200"/>
              <a:gd name="T14" fmla="*/ 101 w 616"/>
              <a:gd name="T15" fmla="*/ 147 h 200"/>
              <a:gd name="T16" fmla="*/ 9 w 616"/>
              <a:gd name="T17" fmla="*/ 52 h 200"/>
              <a:gd name="T18" fmla="*/ 10 w 616"/>
              <a:gd name="T19" fmla="*/ 50 h 200"/>
              <a:gd name="T20" fmla="*/ 77 w 616"/>
              <a:gd name="T21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6" h="200">
                <a:moveTo>
                  <a:pt x="77" y="0"/>
                </a:moveTo>
                <a:cubicBezTo>
                  <a:pt x="371" y="0"/>
                  <a:pt x="371" y="0"/>
                  <a:pt x="371" y="0"/>
                </a:cubicBezTo>
                <a:cubicBezTo>
                  <a:pt x="419" y="0"/>
                  <a:pt x="464" y="19"/>
                  <a:pt x="494" y="51"/>
                </a:cubicBezTo>
                <a:cubicBezTo>
                  <a:pt x="616" y="181"/>
                  <a:pt x="616" y="181"/>
                  <a:pt x="616" y="181"/>
                </a:cubicBezTo>
                <a:cubicBezTo>
                  <a:pt x="367" y="200"/>
                  <a:pt x="367" y="200"/>
                  <a:pt x="367" y="200"/>
                </a:cubicBezTo>
                <a:cubicBezTo>
                  <a:pt x="322" y="166"/>
                  <a:pt x="322" y="166"/>
                  <a:pt x="322" y="166"/>
                </a:cubicBezTo>
                <a:cubicBezTo>
                  <a:pt x="305" y="153"/>
                  <a:pt x="283" y="146"/>
                  <a:pt x="261" y="146"/>
                </a:cubicBezTo>
                <a:cubicBezTo>
                  <a:pt x="101" y="147"/>
                  <a:pt x="101" y="147"/>
                  <a:pt x="101" y="147"/>
                </a:cubicBezTo>
                <a:cubicBezTo>
                  <a:pt x="43" y="147"/>
                  <a:pt x="0" y="102"/>
                  <a:pt x="9" y="52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21"/>
                  <a:pt x="44" y="0"/>
                  <a:pt x="77" y="0"/>
                </a:cubicBezTo>
                <a:close/>
              </a:path>
            </a:pathLst>
          </a:custGeom>
          <a:solidFill>
            <a:srgbClr val="F8D5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85" name="Freeform 722"/>
          <p:cNvSpPr>
            <a:spLocks/>
          </p:cNvSpPr>
          <p:nvPr/>
        </p:nvSpPr>
        <p:spPr bwMode="auto">
          <a:xfrm>
            <a:off x="3377978" y="4061804"/>
            <a:ext cx="1015110" cy="399317"/>
          </a:xfrm>
          <a:custGeom>
            <a:avLst/>
            <a:gdLst>
              <a:gd name="T0" fmla="*/ 420 w 420"/>
              <a:gd name="T1" fmla="*/ 111 h 116"/>
              <a:gd name="T2" fmla="*/ 317 w 420"/>
              <a:gd name="T3" fmla="*/ 32 h 116"/>
              <a:gd name="T4" fmla="*/ 54 w 420"/>
              <a:gd name="T5" fmla="*/ 32 h 116"/>
              <a:gd name="T6" fmla="*/ 0 w 420"/>
              <a:gd name="T7" fmla="*/ 0 h 116"/>
              <a:gd name="T8" fmla="*/ 91 w 420"/>
              <a:gd name="T9" fmla="*/ 63 h 116"/>
              <a:gd name="T10" fmla="*/ 251 w 420"/>
              <a:gd name="T11" fmla="*/ 62 h 116"/>
              <a:gd name="T12" fmla="*/ 312 w 420"/>
              <a:gd name="T13" fmla="*/ 82 h 116"/>
              <a:gd name="T14" fmla="*/ 357 w 420"/>
              <a:gd name="T15" fmla="*/ 116 h 116"/>
              <a:gd name="T16" fmla="*/ 420 w 420"/>
              <a:gd name="T17" fmla="*/ 111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0" h="116">
                <a:moveTo>
                  <a:pt x="420" y="111"/>
                </a:moveTo>
                <a:cubicBezTo>
                  <a:pt x="400" y="74"/>
                  <a:pt x="317" y="32"/>
                  <a:pt x="317" y="32"/>
                </a:cubicBezTo>
                <a:cubicBezTo>
                  <a:pt x="317" y="32"/>
                  <a:pt x="121" y="32"/>
                  <a:pt x="54" y="32"/>
                </a:cubicBezTo>
                <a:cubicBezTo>
                  <a:pt x="26" y="32"/>
                  <a:pt x="10" y="17"/>
                  <a:pt x="0" y="0"/>
                </a:cubicBezTo>
                <a:cubicBezTo>
                  <a:pt x="10" y="35"/>
                  <a:pt x="46" y="63"/>
                  <a:pt x="91" y="63"/>
                </a:cubicBezTo>
                <a:cubicBezTo>
                  <a:pt x="251" y="62"/>
                  <a:pt x="251" y="62"/>
                  <a:pt x="251" y="62"/>
                </a:cubicBezTo>
                <a:cubicBezTo>
                  <a:pt x="273" y="62"/>
                  <a:pt x="295" y="69"/>
                  <a:pt x="312" y="82"/>
                </a:cubicBezTo>
                <a:cubicBezTo>
                  <a:pt x="357" y="116"/>
                  <a:pt x="357" y="116"/>
                  <a:pt x="357" y="116"/>
                </a:cubicBezTo>
                <a:lnTo>
                  <a:pt x="420" y="111"/>
                </a:lnTo>
                <a:close/>
              </a:path>
            </a:pathLst>
          </a:custGeom>
          <a:solidFill>
            <a:srgbClr val="DBB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186" name="组合 249"/>
          <p:cNvGrpSpPr/>
          <p:nvPr/>
        </p:nvGrpSpPr>
        <p:grpSpPr>
          <a:xfrm>
            <a:off x="2003085" y="3033727"/>
            <a:ext cx="4675233" cy="3046429"/>
            <a:chOff x="1620602" y="1680396"/>
            <a:chExt cx="4184816" cy="1936990"/>
          </a:xfrm>
        </p:grpSpPr>
        <p:sp>
          <p:nvSpPr>
            <p:cNvPr id="200" name="Freeform 649"/>
            <p:cNvSpPr>
              <a:spLocks/>
            </p:cNvSpPr>
            <p:nvPr/>
          </p:nvSpPr>
          <p:spPr bwMode="auto">
            <a:xfrm>
              <a:off x="4603357" y="2085705"/>
              <a:ext cx="1156355" cy="520716"/>
            </a:xfrm>
            <a:custGeom>
              <a:avLst/>
              <a:gdLst>
                <a:gd name="T0" fmla="*/ 0 w 535"/>
                <a:gd name="T1" fmla="*/ 234 h 238"/>
                <a:gd name="T2" fmla="*/ 165 w 535"/>
                <a:gd name="T3" fmla="*/ 82 h 238"/>
                <a:gd name="T4" fmla="*/ 488 w 535"/>
                <a:gd name="T5" fmla="*/ 82 h 238"/>
                <a:gd name="T6" fmla="*/ 402 w 535"/>
                <a:gd name="T7" fmla="*/ 238 h 238"/>
                <a:gd name="T8" fmla="*/ 0 w 535"/>
                <a:gd name="T9" fmla="*/ 2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238">
                  <a:moveTo>
                    <a:pt x="0" y="234"/>
                  </a:moveTo>
                  <a:cubicBezTo>
                    <a:pt x="0" y="234"/>
                    <a:pt x="123" y="119"/>
                    <a:pt x="165" y="82"/>
                  </a:cubicBezTo>
                  <a:cubicBezTo>
                    <a:pt x="245" y="11"/>
                    <a:pt x="431" y="0"/>
                    <a:pt x="488" y="82"/>
                  </a:cubicBezTo>
                  <a:cubicBezTo>
                    <a:pt x="535" y="149"/>
                    <a:pt x="402" y="238"/>
                    <a:pt x="402" y="238"/>
                  </a:cubicBezTo>
                  <a:lnTo>
                    <a:pt x="0" y="234"/>
                  </a:lnTo>
                  <a:close/>
                </a:path>
              </a:pathLst>
            </a:custGeom>
            <a:solidFill>
              <a:srgbClr val="C73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1" name="Freeform 650"/>
            <p:cNvSpPr>
              <a:spLocks/>
            </p:cNvSpPr>
            <p:nvPr/>
          </p:nvSpPr>
          <p:spPr bwMode="auto">
            <a:xfrm>
              <a:off x="4579591" y="2691361"/>
              <a:ext cx="1156355" cy="926025"/>
            </a:xfrm>
            <a:custGeom>
              <a:avLst/>
              <a:gdLst>
                <a:gd name="T0" fmla="*/ 0 w 535"/>
                <a:gd name="T1" fmla="*/ 8 h 423"/>
                <a:gd name="T2" fmla="*/ 165 w 535"/>
                <a:gd name="T3" fmla="*/ 277 h 423"/>
                <a:gd name="T4" fmla="*/ 488 w 535"/>
                <a:gd name="T5" fmla="*/ 277 h 423"/>
                <a:gd name="T6" fmla="*/ 402 w 535"/>
                <a:gd name="T7" fmla="*/ 0 h 423"/>
                <a:gd name="T8" fmla="*/ 0 w 535"/>
                <a:gd name="T9" fmla="*/ 8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423">
                  <a:moveTo>
                    <a:pt x="0" y="8"/>
                  </a:moveTo>
                  <a:cubicBezTo>
                    <a:pt x="0" y="8"/>
                    <a:pt x="123" y="211"/>
                    <a:pt x="165" y="277"/>
                  </a:cubicBezTo>
                  <a:cubicBezTo>
                    <a:pt x="245" y="403"/>
                    <a:pt x="431" y="423"/>
                    <a:pt x="488" y="277"/>
                  </a:cubicBezTo>
                  <a:cubicBezTo>
                    <a:pt x="535" y="159"/>
                    <a:pt x="402" y="0"/>
                    <a:pt x="40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5E0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2" name="Freeform 651"/>
            <p:cNvSpPr>
              <a:spLocks/>
            </p:cNvSpPr>
            <p:nvPr/>
          </p:nvSpPr>
          <p:spPr bwMode="auto">
            <a:xfrm>
              <a:off x="4587818" y="2680282"/>
              <a:ext cx="1157269" cy="926025"/>
            </a:xfrm>
            <a:custGeom>
              <a:avLst/>
              <a:gdLst>
                <a:gd name="T0" fmla="*/ 0 w 535"/>
                <a:gd name="T1" fmla="*/ 8 h 423"/>
                <a:gd name="T2" fmla="*/ 165 w 535"/>
                <a:gd name="T3" fmla="*/ 277 h 423"/>
                <a:gd name="T4" fmla="*/ 488 w 535"/>
                <a:gd name="T5" fmla="*/ 277 h 423"/>
                <a:gd name="T6" fmla="*/ 402 w 535"/>
                <a:gd name="T7" fmla="*/ 0 h 423"/>
                <a:gd name="T8" fmla="*/ 0 w 535"/>
                <a:gd name="T9" fmla="*/ 8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423">
                  <a:moveTo>
                    <a:pt x="0" y="8"/>
                  </a:moveTo>
                  <a:cubicBezTo>
                    <a:pt x="0" y="8"/>
                    <a:pt x="123" y="211"/>
                    <a:pt x="165" y="277"/>
                  </a:cubicBezTo>
                  <a:cubicBezTo>
                    <a:pt x="245" y="403"/>
                    <a:pt x="431" y="423"/>
                    <a:pt x="488" y="277"/>
                  </a:cubicBezTo>
                  <a:cubicBezTo>
                    <a:pt x="535" y="159"/>
                    <a:pt x="402" y="0"/>
                    <a:pt x="40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8A06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3" name="Freeform 652"/>
            <p:cNvSpPr>
              <a:spLocks/>
            </p:cNvSpPr>
            <p:nvPr/>
          </p:nvSpPr>
          <p:spPr bwMode="auto">
            <a:xfrm>
              <a:off x="3696556" y="2538100"/>
              <a:ext cx="1909585" cy="212349"/>
            </a:xfrm>
            <a:custGeom>
              <a:avLst/>
              <a:gdLst>
                <a:gd name="T0" fmla="*/ 883 w 883"/>
                <a:gd name="T1" fmla="*/ 48 h 97"/>
                <a:gd name="T2" fmla="*/ 842 w 883"/>
                <a:gd name="T3" fmla="*/ 19 h 97"/>
                <a:gd name="T4" fmla="*/ 9 w 883"/>
                <a:gd name="T5" fmla="*/ 0 h 97"/>
                <a:gd name="T6" fmla="*/ 8 w 883"/>
                <a:gd name="T7" fmla="*/ 0 h 97"/>
                <a:gd name="T8" fmla="*/ 0 w 883"/>
                <a:gd name="T9" fmla="*/ 48 h 97"/>
                <a:gd name="T10" fmla="*/ 8 w 883"/>
                <a:gd name="T11" fmla="*/ 97 h 97"/>
                <a:gd name="T12" fmla="*/ 9 w 883"/>
                <a:gd name="T13" fmla="*/ 97 h 97"/>
                <a:gd name="T14" fmla="*/ 842 w 883"/>
                <a:gd name="T15" fmla="*/ 77 h 97"/>
                <a:gd name="T16" fmla="*/ 883 w 883"/>
                <a:gd name="T17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3" h="97">
                  <a:moveTo>
                    <a:pt x="883" y="48"/>
                  </a:moveTo>
                  <a:cubicBezTo>
                    <a:pt x="883" y="39"/>
                    <a:pt x="842" y="19"/>
                    <a:pt x="842" y="19"/>
                  </a:cubicBezTo>
                  <a:cubicBezTo>
                    <a:pt x="842" y="19"/>
                    <a:pt x="11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0" y="26"/>
                    <a:pt x="0" y="48"/>
                  </a:cubicBezTo>
                  <a:cubicBezTo>
                    <a:pt x="0" y="71"/>
                    <a:pt x="4" y="95"/>
                    <a:pt x="8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1" y="97"/>
                    <a:pt x="842" y="77"/>
                    <a:pt x="842" y="77"/>
                  </a:cubicBezTo>
                  <a:cubicBezTo>
                    <a:pt x="842" y="77"/>
                    <a:pt x="883" y="58"/>
                    <a:pt x="883" y="48"/>
                  </a:cubicBezTo>
                  <a:close/>
                </a:path>
              </a:pathLst>
            </a:custGeom>
            <a:gradFill>
              <a:gsLst>
                <a:gs pos="43000">
                  <a:srgbClr val="FF5F53"/>
                </a:gs>
                <a:gs pos="0">
                  <a:srgbClr val="FF2211"/>
                </a:gs>
                <a:gs pos="100000">
                  <a:srgbClr val="79110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4" name="Freeform 653"/>
            <p:cNvSpPr>
              <a:spLocks/>
            </p:cNvSpPr>
            <p:nvPr/>
          </p:nvSpPr>
          <p:spPr bwMode="auto">
            <a:xfrm>
              <a:off x="1620602" y="2593496"/>
              <a:ext cx="1385798" cy="100635"/>
            </a:xfrm>
            <a:custGeom>
              <a:avLst/>
              <a:gdLst>
                <a:gd name="T0" fmla="*/ 76 w 641"/>
                <a:gd name="T1" fmla="*/ 0 h 46"/>
                <a:gd name="T2" fmla="*/ 2 w 641"/>
                <a:gd name="T3" fmla="*/ 21 h 46"/>
                <a:gd name="T4" fmla="*/ 2 w 641"/>
                <a:gd name="T5" fmla="*/ 25 h 46"/>
                <a:gd name="T6" fmla="*/ 76 w 641"/>
                <a:gd name="T7" fmla="*/ 46 h 46"/>
                <a:gd name="T8" fmla="*/ 641 w 641"/>
                <a:gd name="T9" fmla="*/ 46 h 46"/>
                <a:gd name="T10" fmla="*/ 641 w 641"/>
                <a:gd name="T11" fmla="*/ 0 h 46"/>
                <a:gd name="T12" fmla="*/ 76 w 64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1" h="46">
                  <a:moveTo>
                    <a:pt x="76" y="0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4"/>
                    <a:pt x="2" y="2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641" y="46"/>
                    <a:pt x="641" y="46"/>
                    <a:pt x="641" y="46"/>
                  </a:cubicBezTo>
                  <a:cubicBezTo>
                    <a:pt x="641" y="0"/>
                    <a:pt x="641" y="0"/>
                    <a:pt x="641" y="0"/>
                  </a:cubicBezTo>
                  <a:lnTo>
                    <a:pt x="76" y="0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27000">
                  <a:srgbClr val="808080"/>
                </a:gs>
                <a:gs pos="11000">
                  <a:schemeClr val="bg1"/>
                </a:gs>
                <a:gs pos="87000">
                  <a:srgbClr val="000000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5" name="Freeform 654"/>
            <p:cNvSpPr>
              <a:spLocks/>
            </p:cNvSpPr>
            <p:nvPr/>
          </p:nvSpPr>
          <p:spPr bwMode="auto">
            <a:xfrm>
              <a:off x="2498152" y="2448545"/>
              <a:ext cx="240412" cy="389614"/>
            </a:xfrm>
            <a:custGeom>
              <a:avLst/>
              <a:gdLst>
                <a:gd name="T0" fmla="*/ 111 w 111"/>
                <a:gd name="T1" fmla="*/ 0 h 178"/>
                <a:gd name="T2" fmla="*/ 7 w 111"/>
                <a:gd name="T3" fmla="*/ 55 h 178"/>
                <a:gd name="T4" fmla="*/ 0 w 111"/>
                <a:gd name="T5" fmla="*/ 89 h 178"/>
                <a:gd name="T6" fmla="*/ 7 w 111"/>
                <a:gd name="T7" fmla="*/ 124 h 178"/>
                <a:gd name="T8" fmla="*/ 111 w 111"/>
                <a:gd name="T9" fmla="*/ 178 h 178"/>
                <a:gd name="T10" fmla="*/ 106 w 111"/>
                <a:gd name="T11" fmla="*/ 89 h 178"/>
                <a:gd name="T12" fmla="*/ 111 w 111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78">
                  <a:moveTo>
                    <a:pt x="111" y="0"/>
                  </a:moveTo>
                  <a:cubicBezTo>
                    <a:pt x="91" y="4"/>
                    <a:pt x="40" y="40"/>
                    <a:pt x="7" y="55"/>
                  </a:cubicBezTo>
                  <a:cubicBezTo>
                    <a:pt x="3" y="64"/>
                    <a:pt x="0" y="70"/>
                    <a:pt x="0" y="89"/>
                  </a:cubicBezTo>
                  <a:cubicBezTo>
                    <a:pt x="0" y="109"/>
                    <a:pt x="3" y="115"/>
                    <a:pt x="7" y="124"/>
                  </a:cubicBezTo>
                  <a:cubicBezTo>
                    <a:pt x="34" y="136"/>
                    <a:pt x="91" y="175"/>
                    <a:pt x="111" y="178"/>
                  </a:cubicBezTo>
                  <a:cubicBezTo>
                    <a:pt x="108" y="164"/>
                    <a:pt x="106" y="123"/>
                    <a:pt x="106" y="89"/>
                  </a:cubicBezTo>
                  <a:cubicBezTo>
                    <a:pt x="106" y="55"/>
                    <a:pt x="108" y="14"/>
                    <a:pt x="111" y="0"/>
                  </a:cubicBezTo>
                  <a:close/>
                </a:path>
              </a:pathLst>
            </a:custGeom>
            <a:gradFill>
              <a:gsLst>
                <a:gs pos="0">
                  <a:srgbClr val="DBA652"/>
                </a:gs>
                <a:gs pos="64500">
                  <a:srgbClr val="EFD099"/>
                </a:gs>
                <a:gs pos="42000">
                  <a:srgbClr val="D58F39"/>
                </a:gs>
                <a:gs pos="20000">
                  <a:srgbClr val="EED5A8"/>
                </a:gs>
                <a:gs pos="90000">
                  <a:srgbClr val="E6B764"/>
                </a:gs>
                <a:gs pos="100000">
                  <a:srgbClr val="975F1C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6" name="Freeform 655"/>
            <p:cNvSpPr>
              <a:spLocks/>
            </p:cNvSpPr>
            <p:nvPr/>
          </p:nvSpPr>
          <p:spPr bwMode="auto">
            <a:xfrm>
              <a:off x="2851000" y="2455007"/>
              <a:ext cx="45706" cy="378535"/>
            </a:xfrm>
            <a:custGeom>
              <a:avLst/>
              <a:gdLst>
                <a:gd name="T0" fmla="*/ 21 w 21"/>
                <a:gd name="T1" fmla="*/ 0 h 173"/>
                <a:gd name="T2" fmla="*/ 15 w 21"/>
                <a:gd name="T3" fmla="*/ 5 h 173"/>
                <a:gd name="T4" fmla="*/ 9 w 21"/>
                <a:gd name="T5" fmla="*/ 5 h 173"/>
                <a:gd name="T6" fmla="*/ 0 w 21"/>
                <a:gd name="T7" fmla="*/ 86 h 173"/>
                <a:gd name="T8" fmla="*/ 9 w 21"/>
                <a:gd name="T9" fmla="*/ 168 h 173"/>
                <a:gd name="T10" fmla="*/ 15 w 21"/>
                <a:gd name="T11" fmla="*/ 168 h 173"/>
                <a:gd name="T12" fmla="*/ 21 w 21"/>
                <a:gd name="T13" fmla="*/ 173 h 173"/>
                <a:gd name="T14" fmla="*/ 12 w 21"/>
                <a:gd name="T15" fmla="*/ 86 h 173"/>
                <a:gd name="T16" fmla="*/ 21 w 21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73">
                  <a:moveTo>
                    <a:pt x="21" y="0"/>
                  </a:moveTo>
                  <a:cubicBezTo>
                    <a:pt x="19" y="2"/>
                    <a:pt x="16" y="5"/>
                    <a:pt x="15" y="5"/>
                  </a:cubicBezTo>
                  <a:cubicBezTo>
                    <a:pt x="15" y="5"/>
                    <a:pt x="12" y="5"/>
                    <a:pt x="9" y="5"/>
                  </a:cubicBezTo>
                  <a:cubicBezTo>
                    <a:pt x="4" y="5"/>
                    <a:pt x="0" y="47"/>
                    <a:pt x="0" y="86"/>
                  </a:cubicBezTo>
                  <a:cubicBezTo>
                    <a:pt x="0" y="125"/>
                    <a:pt x="4" y="168"/>
                    <a:pt x="9" y="168"/>
                  </a:cubicBezTo>
                  <a:cubicBezTo>
                    <a:pt x="12" y="168"/>
                    <a:pt x="15" y="168"/>
                    <a:pt x="15" y="168"/>
                  </a:cubicBezTo>
                  <a:cubicBezTo>
                    <a:pt x="16" y="168"/>
                    <a:pt x="19" y="170"/>
                    <a:pt x="21" y="173"/>
                  </a:cubicBezTo>
                  <a:cubicBezTo>
                    <a:pt x="16" y="163"/>
                    <a:pt x="12" y="122"/>
                    <a:pt x="12" y="86"/>
                  </a:cubicBezTo>
                  <a:cubicBezTo>
                    <a:pt x="12" y="51"/>
                    <a:pt x="16" y="10"/>
                    <a:pt x="21" y="0"/>
                  </a:cubicBezTo>
                  <a:close/>
                </a:path>
              </a:pathLst>
            </a:custGeom>
            <a:gradFill>
              <a:gsLst>
                <a:gs pos="10000">
                  <a:srgbClr val="EFD099"/>
                </a:gs>
                <a:gs pos="68000">
                  <a:srgbClr val="F4E3C4"/>
                </a:gs>
                <a:gs pos="49000">
                  <a:srgbClr val="DB9D53"/>
                </a:gs>
                <a:gs pos="28000">
                  <a:srgbClr val="F4E3C4"/>
                </a:gs>
                <a:gs pos="90000">
                  <a:srgbClr val="F4E3C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7" name="Freeform 656"/>
            <p:cNvSpPr>
              <a:spLocks/>
            </p:cNvSpPr>
            <p:nvPr/>
          </p:nvSpPr>
          <p:spPr bwMode="auto">
            <a:xfrm>
              <a:off x="2876595" y="2448545"/>
              <a:ext cx="54847" cy="392384"/>
            </a:xfrm>
            <a:custGeom>
              <a:avLst/>
              <a:gdLst>
                <a:gd name="T0" fmla="*/ 14 w 25"/>
                <a:gd name="T1" fmla="*/ 89 h 179"/>
                <a:gd name="T2" fmla="*/ 25 w 25"/>
                <a:gd name="T3" fmla="*/ 0 h 179"/>
                <a:gd name="T4" fmla="*/ 15 w 25"/>
                <a:gd name="T5" fmla="*/ 0 h 179"/>
                <a:gd name="T6" fmla="*/ 9 w 25"/>
                <a:gd name="T7" fmla="*/ 3 h 179"/>
                <a:gd name="T8" fmla="*/ 0 w 25"/>
                <a:gd name="T9" fmla="*/ 89 h 179"/>
                <a:gd name="T10" fmla="*/ 9 w 25"/>
                <a:gd name="T11" fmla="*/ 176 h 179"/>
                <a:gd name="T12" fmla="*/ 15 w 25"/>
                <a:gd name="T13" fmla="*/ 179 h 179"/>
                <a:gd name="T14" fmla="*/ 25 w 25"/>
                <a:gd name="T15" fmla="*/ 179 h 179"/>
                <a:gd name="T16" fmla="*/ 14 w 25"/>
                <a:gd name="T17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79">
                  <a:moveTo>
                    <a:pt x="14" y="89"/>
                  </a:moveTo>
                  <a:cubicBezTo>
                    <a:pt x="14" y="48"/>
                    <a:pt x="19" y="3"/>
                    <a:pt x="2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9" y="176"/>
                    <a:pt x="14" y="130"/>
                    <a:pt x="14" y="89"/>
                  </a:cubicBezTo>
                  <a:close/>
                </a:path>
              </a:pathLst>
            </a:custGeom>
            <a:gradFill>
              <a:gsLst>
                <a:gs pos="10000">
                  <a:srgbClr val="D69B3A"/>
                </a:gs>
                <a:gs pos="64500">
                  <a:srgbClr val="EFD099"/>
                </a:gs>
                <a:gs pos="42000">
                  <a:srgbClr val="D58F39"/>
                </a:gs>
                <a:gs pos="20000">
                  <a:srgbClr val="EED5A8"/>
                </a:gs>
                <a:gs pos="90000">
                  <a:srgbClr val="E6B764"/>
                </a:gs>
                <a:gs pos="100000">
                  <a:srgbClr val="975F1C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8" name="Freeform 657"/>
            <p:cNvSpPr>
              <a:spLocks/>
            </p:cNvSpPr>
            <p:nvPr/>
          </p:nvSpPr>
          <p:spPr bwMode="auto">
            <a:xfrm>
              <a:off x="2907675" y="2448545"/>
              <a:ext cx="47534" cy="392384"/>
            </a:xfrm>
            <a:custGeom>
              <a:avLst/>
              <a:gdLst>
                <a:gd name="T0" fmla="*/ 10 w 22"/>
                <a:gd name="T1" fmla="*/ 89 h 179"/>
                <a:gd name="T2" fmla="*/ 21 w 22"/>
                <a:gd name="T3" fmla="*/ 7 h 179"/>
                <a:gd name="T4" fmla="*/ 22 w 22"/>
                <a:gd name="T5" fmla="*/ 7 h 179"/>
                <a:gd name="T6" fmla="*/ 11 w 22"/>
                <a:gd name="T7" fmla="*/ 0 h 179"/>
                <a:gd name="T8" fmla="*/ 11 w 22"/>
                <a:gd name="T9" fmla="*/ 0 h 179"/>
                <a:gd name="T10" fmla="*/ 0 w 22"/>
                <a:gd name="T11" fmla="*/ 89 h 179"/>
                <a:gd name="T12" fmla="*/ 11 w 22"/>
                <a:gd name="T13" fmla="*/ 179 h 179"/>
                <a:gd name="T14" fmla="*/ 11 w 22"/>
                <a:gd name="T15" fmla="*/ 179 h 179"/>
                <a:gd name="T16" fmla="*/ 22 w 22"/>
                <a:gd name="T17" fmla="*/ 171 h 179"/>
                <a:gd name="T18" fmla="*/ 21 w 22"/>
                <a:gd name="T19" fmla="*/ 171 h 179"/>
                <a:gd name="T20" fmla="*/ 10 w 22"/>
                <a:gd name="T21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79">
                  <a:moveTo>
                    <a:pt x="10" y="89"/>
                  </a:moveTo>
                  <a:cubicBezTo>
                    <a:pt x="10" y="50"/>
                    <a:pt x="15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9" y="172"/>
                    <a:pt x="22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15" y="171"/>
                    <a:pt x="10" y="128"/>
                    <a:pt x="10" y="89"/>
                  </a:cubicBezTo>
                  <a:close/>
                </a:path>
              </a:pathLst>
            </a:custGeom>
            <a:gradFill>
              <a:gsLst>
                <a:gs pos="10000">
                  <a:srgbClr val="D69B3A"/>
                </a:gs>
                <a:gs pos="64500">
                  <a:srgbClr val="EFD099"/>
                </a:gs>
                <a:gs pos="42000">
                  <a:srgbClr val="D58F39"/>
                </a:gs>
                <a:gs pos="20000">
                  <a:srgbClr val="EED5A8"/>
                </a:gs>
                <a:gs pos="90000">
                  <a:srgbClr val="E6B764"/>
                </a:gs>
                <a:gs pos="100000">
                  <a:srgbClr val="975F1C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9" name="Freeform 658"/>
            <p:cNvSpPr>
              <a:spLocks/>
            </p:cNvSpPr>
            <p:nvPr/>
          </p:nvSpPr>
          <p:spPr bwMode="auto">
            <a:xfrm>
              <a:off x="2842773" y="2464240"/>
              <a:ext cx="42963" cy="359146"/>
            </a:xfrm>
            <a:custGeom>
              <a:avLst/>
              <a:gdLst>
                <a:gd name="T0" fmla="*/ 20 w 20"/>
                <a:gd name="T1" fmla="*/ 164 h 164"/>
                <a:gd name="T2" fmla="*/ 9 w 20"/>
                <a:gd name="T3" fmla="*/ 82 h 164"/>
                <a:gd name="T4" fmla="*/ 20 w 20"/>
                <a:gd name="T5" fmla="*/ 0 h 164"/>
                <a:gd name="T6" fmla="*/ 11 w 20"/>
                <a:gd name="T7" fmla="*/ 0 h 164"/>
                <a:gd name="T8" fmla="*/ 0 w 20"/>
                <a:gd name="T9" fmla="*/ 82 h 164"/>
                <a:gd name="T10" fmla="*/ 11 w 20"/>
                <a:gd name="T11" fmla="*/ 164 h 164"/>
                <a:gd name="T12" fmla="*/ 20 w 20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4">
                  <a:moveTo>
                    <a:pt x="20" y="164"/>
                  </a:moveTo>
                  <a:cubicBezTo>
                    <a:pt x="14" y="164"/>
                    <a:pt x="9" y="121"/>
                    <a:pt x="9" y="82"/>
                  </a:cubicBezTo>
                  <a:cubicBezTo>
                    <a:pt x="9" y="43"/>
                    <a:pt x="14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3"/>
                    <a:pt x="0" y="82"/>
                  </a:cubicBezTo>
                  <a:cubicBezTo>
                    <a:pt x="0" y="121"/>
                    <a:pt x="5" y="164"/>
                    <a:pt x="11" y="164"/>
                  </a:cubicBezTo>
                  <a:lnTo>
                    <a:pt x="20" y="164"/>
                  </a:lnTo>
                  <a:close/>
                </a:path>
              </a:pathLst>
            </a:custGeom>
            <a:gradFill>
              <a:gsLst>
                <a:gs pos="10000">
                  <a:srgbClr val="EFD099"/>
                </a:gs>
                <a:gs pos="68000">
                  <a:srgbClr val="F4E3C4"/>
                </a:gs>
                <a:gs pos="49000">
                  <a:srgbClr val="DB9D53"/>
                </a:gs>
                <a:gs pos="28000">
                  <a:srgbClr val="F4E3C4"/>
                </a:gs>
                <a:gs pos="90000">
                  <a:srgbClr val="F4E3C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0" name="Freeform 659"/>
            <p:cNvSpPr>
              <a:spLocks/>
            </p:cNvSpPr>
            <p:nvPr/>
          </p:nvSpPr>
          <p:spPr bwMode="auto">
            <a:xfrm>
              <a:off x="2935099" y="2455007"/>
              <a:ext cx="45706" cy="378535"/>
            </a:xfrm>
            <a:custGeom>
              <a:avLst/>
              <a:gdLst>
                <a:gd name="T0" fmla="*/ 21 w 21"/>
                <a:gd name="T1" fmla="*/ 0 h 173"/>
                <a:gd name="T2" fmla="*/ 14 w 21"/>
                <a:gd name="T3" fmla="*/ 5 h 173"/>
                <a:gd name="T4" fmla="*/ 9 w 21"/>
                <a:gd name="T5" fmla="*/ 5 h 173"/>
                <a:gd name="T6" fmla="*/ 0 w 21"/>
                <a:gd name="T7" fmla="*/ 86 h 173"/>
                <a:gd name="T8" fmla="*/ 9 w 21"/>
                <a:gd name="T9" fmla="*/ 168 h 173"/>
                <a:gd name="T10" fmla="*/ 14 w 21"/>
                <a:gd name="T11" fmla="*/ 168 h 173"/>
                <a:gd name="T12" fmla="*/ 21 w 21"/>
                <a:gd name="T13" fmla="*/ 173 h 173"/>
                <a:gd name="T14" fmla="*/ 12 w 21"/>
                <a:gd name="T15" fmla="*/ 86 h 173"/>
                <a:gd name="T16" fmla="*/ 21 w 21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73">
                  <a:moveTo>
                    <a:pt x="21" y="0"/>
                  </a:moveTo>
                  <a:cubicBezTo>
                    <a:pt x="18" y="2"/>
                    <a:pt x="16" y="5"/>
                    <a:pt x="14" y="5"/>
                  </a:cubicBezTo>
                  <a:cubicBezTo>
                    <a:pt x="14" y="5"/>
                    <a:pt x="12" y="5"/>
                    <a:pt x="9" y="5"/>
                  </a:cubicBezTo>
                  <a:cubicBezTo>
                    <a:pt x="4" y="5"/>
                    <a:pt x="0" y="47"/>
                    <a:pt x="0" y="86"/>
                  </a:cubicBezTo>
                  <a:cubicBezTo>
                    <a:pt x="0" y="125"/>
                    <a:pt x="4" y="168"/>
                    <a:pt x="9" y="168"/>
                  </a:cubicBezTo>
                  <a:cubicBezTo>
                    <a:pt x="12" y="168"/>
                    <a:pt x="14" y="168"/>
                    <a:pt x="14" y="168"/>
                  </a:cubicBezTo>
                  <a:cubicBezTo>
                    <a:pt x="16" y="168"/>
                    <a:pt x="18" y="170"/>
                    <a:pt x="21" y="173"/>
                  </a:cubicBezTo>
                  <a:cubicBezTo>
                    <a:pt x="16" y="163"/>
                    <a:pt x="12" y="122"/>
                    <a:pt x="12" y="86"/>
                  </a:cubicBezTo>
                  <a:cubicBezTo>
                    <a:pt x="12" y="51"/>
                    <a:pt x="16" y="10"/>
                    <a:pt x="21" y="0"/>
                  </a:cubicBezTo>
                  <a:close/>
                </a:path>
              </a:pathLst>
            </a:custGeom>
            <a:gradFill>
              <a:gsLst>
                <a:gs pos="10000">
                  <a:srgbClr val="D69B3A"/>
                </a:gs>
                <a:gs pos="64500">
                  <a:srgbClr val="EFD099"/>
                </a:gs>
                <a:gs pos="42000">
                  <a:srgbClr val="D58F39"/>
                </a:gs>
                <a:gs pos="20000">
                  <a:srgbClr val="EED5A8"/>
                </a:gs>
                <a:gs pos="90000">
                  <a:srgbClr val="E6B764"/>
                </a:gs>
                <a:gs pos="100000">
                  <a:srgbClr val="975F1C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1" name="Freeform 660"/>
            <p:cNvSpPr>
              <a:spLocks/>
            </p:cNvSpPr>
            <p:nvPr/>
          </p:nvSpPr>
          <p:spPr bwMode="auto">
            <a:xfrm>
              <a:off x="2961608" y="2448545"/>
              <a:ext cx="53933" cy="392384"/>
            </a:xfrm>
            <a:custGeom>
              <a:avLst/>
              <a:gdLst>
                <a:gd name="T0" fmla="*/ 14 w 25"/>
                <a:gd name="T1" fmla="*/ 89 h 179"/>
                <a:gd name="T2" fmla="*/ 25 w 25"/>
                <a:gd name="T3" fmla="*/ 0 h 179"/>
                <a:gd name="T4" fmla="*/ 15 w 25"/>
                <a:gd name="T5" fmla="*/ 0 h 179"/>
                <a:gd name="T6" fmla="*/ 9 w 25"/>
                <a:gd name="T7" fmla="*/ 3 h 179"/>
                <a:gd name="T8" fmla="*/ 0 w 25"/>
                <a:gd name="T9" fmla="*/ 89 h 179"/>
                <a:gd name="T10" fmla="*/ 9 w 25"/>
                <a:gd name="T11" fmla="*/ 176 h 179"/>
                <a:gd name="T12" fmla="*/ 15 w 25"/>
                <a:gd name="T13" fmla="*/ 179 h 179"/>
                <a:gd name="T14" fmla="*/ 25 w 25"/>
                <a:gd name="T15" fmla="*/ 179 h 179"/>
                <a:gd name="T16" fmla="*/ 14 w 25"/>
                <a:gd name="T17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79">
                  <a:moveTo>
                    <a:pt x="14" y="89"/>
                  </a:moveTo>
                  <a:cubicBezTo>
                    <a:pt x="14" y="48"/>
                    <a:pt x="19" y="3"/>
                    <a:pt x="2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9" y="176"/>
                    <a:pt x="14" y="130"/>
                    <a:pt x="14" y="89"/>
                  </a:cubicBezTo>
                  <a:close/>
                </a:path>
              </a:pathLst>
            </a:custGeom>
            <a:gradFill>
              <a:gsLst>
                <a:gs pos="10000">
                  <a:srgbClr val="D69B3A"/>
                </a:gs>
                <a:gs pos="64500">
                  <a:srgbClr val="EFD099"/>
                </a:gs>
                <a:gs pos="42000">
                  <a:srgbClr val="D58F39"/>
                </a:gs>
                <a:gs pos="20000">
                  <a:srgbClr val="EED5A8"/>
                </a:gs>
                <a:gs pos="90000">
                  <a:srgbClr val="E6B764"/>
                </a:gs>
                <a:gs pos="100000">
                  <a:srgbClr val="975F1C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2" name="Freeform 661"/>
            <p:cNvSpPr>
              <a:spLocks/>
            </p:cNvSpPr>
            <p:nvPr/>
          </p:nvSpPr>
          <p:spPr bwMode="auto">
            <a:xfrm>
              <a:off x="2991774" y="2448545"/>
              <a:ext cx="47534" cy="392384"/>
            </a:xfrm>
            <a:custGeom>
              <a:avLst/>
              <a:gdLst>
                <a:gd name="T0" fmla="*/ 10 w 22"/>
                <a:gd name="T1" fmla="*/ 89 h 179"/>
                <a:gd name="T2" fmla="*/ 21 w 22"/>
                <a:gd name="T3" fmla="*/ 7 h 179"/>
                <a:gd name="T4" fmla="*/ 22 w 22"/>
                <a:gd name="T5" fmla="*/ 7 h 179"/>
                <a:gd name="T6" fmla="*/ 11 w 22"/>
                <a:gd name="T7" fmla="*/ 0 h 179"/>
                <a:gd name="T8" fmla="*/ 11 w 22"/>
                <a:gd name="T9" fmla="*/ 0 h 179"/>
                <a:gd name="T10" fmla="*/ 0 w 22"/>
                <a:gd name="T11" fmla="*/ 89 h 179"/>
                <a:gd name="T12" fmla="*/ 11 w 22"/>
                <a:gd name="T13" fmla="*/ 179 h 179"/>
                <a:gd name="T14" fmla="*/ 11 w 22"/>
                <a:gd name="T15" fmla="*/ 179 h 179"/>
                <a:gd name="T16" fmla="*/ 22 w 22"/>
                <a:gd name="T17" fmla="*/ 171 h 179"/>
                <a:gd name="T18" fmla="*/ 21 w 22"/>
                <a:gd name="T19" fmla="*/ 171 h 179"/>
                <a:gd name="T20" fmla="*/ 10 w 22"/>
                <a:gd name="T21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79">
                  <a:moveTo>
                    <a:pt x="10" y="89"/>
                  </a:moveTo>
                  <a:cubicBezTo>
                    <a:pt x="10" y="50"/>
                    <a:pt x="15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9" y="172"/>
                    <a:pt x="22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15" y="171"/>
                    <a:pt x="10" y="128"/>
                    <a:pt x="10" y="89"/>
                  </a:cubicBezTo>
                  <a:close/>
                </a:path>
              </a:pathLst>
            </a:custGeom>
            <a:gradFill>
              <a:gsLst>
                <a:gs pos="10000">
                  <a:srgbClr val="D69B3A"/>
                </a:gs>
                <a:gs pos="64500">
                  <a:srgbClr val="EFD099"/>
                </a:gs>
                <a:gs pos="42000">
                  <a:srgbClr val="D58F39"/>
                </a:gs>
                <a:gs pos="20000">
                  <a:srgbClr val="EED5A8"/>
                </a:gs>
                <a:gs pos="90000">
                  <a:srgbClr val="E6B764"/>
                </a:gs>
                <a:gs pos="100000">
                  <a:srgbClr val="975F1C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3" name="Freeform 662"/>
            <p:cNvSpPr>
              <a:spLocks/>
            </p:cNvSpPr>
            <p:nvPr/>
          </p:nvSpPr>
          <p:spPr bwMode="auto">
            <a:xfrm>
              <a:off x="2710226" y="2448545"/>
              <a:ext cx="136203" cy="392384"/>
            </a:xfrm>
            <a:custGeom>
              <a:avLst/>
              <a:gdLst>
                <a:gd name="T0" fmla="*/ 52 w 63"/>
                <a:gd name="T1" fmla="*/ 89 h 179"/>
                <a:gd name="T2" fmla="*/ 63 w 63"/>
                <a:gd name="T3" fmla="*/ 0 h 179"/>
                <a:gd name="T4" fmla="*/ 15 w 63"/>
                <a:gd name="T5" fmla="*/ 0 h 179"/>
                <a:gd name="T6" fmla="*/ 9 w 63"/>
                <a:gd name="T7" fmla="*/ 3 h 179"/>
                <a:gd name="T8" fmla="*/ 0 w 63"/>
                <a:gd name="T9" fmla="*/ 89 h 179"/>
                <a:gd name="T10" fmla="*/ 9 w 63"/>
                <a:gd name="T11" fmla="*/ 176 h 179"/>
                <a:gd name="T12" fmla="*/ 15 w 63"/>
                <a:gd name="T13" fmla="*/ 179 h 179"/>
                <a:gd name="T14" fmla="*/ 63 w 63"/>
                <a:gd name="T15" fmla="*/ 179 h 179"/>
                <a:gd name="T16" fmla="*/ 52 w 63"/>
                <a:gd name="T17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9">
                  <a:moveTo>
                    <a:pt x="52" y="89"/>
                  </a:moveTo>
                  <a:cubicBezTo>
                    <a:pt x="52" y="48"/>
                    <a:pt x="57" y="3"/>
                    <a:pt x="6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63" y="179"/>
                    <a:pt x="63" y="179"/>
                    <a:pt x="63" y="179"/>
                  </a:cubicBezTo>
                  <a:cubicBezTo>
                    <a:pt x="57" y="176"/>
                    <a:pt x="52" y="130"/>
                    <a:pt x="52" y="89"/>
                  </a:cubicBezTo>
                  <a:close/>
                </a:path>
              </a:pathLst>
            </a:custGeom>
            <a:gradFill>
              <a:gsLst>
                <a:gs pos="10000">
                  <a:srgbClr val="D69B3A"/>
                </a:gs>
                <a:gs pos="64500">
                  <a:srgbClr val="EFD099"/>
                </a:gs>
                <a:gs pos="42000">
                  <a:srgbClr val="D58F39"/>
                </a:gs>
                <a:gs pos="20000">
                  <a:srgbClr val="EED5A8"/>
                </a:gs>
                <a:gs pos="90000">
                  <a:srgbClr val="E6B764"/>
                </a:gs>
                <a:gs pos="100000">
                  <a:srgbClr val="975F1C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4" name="Freeform 663"/>
            <p:cNvSpPr>
              <a:spLocks/>
            </p:cNvSpPr>
            <p:nvPr/>
          </p:nvSpPr>
          <p:spPr bwMode="auto">
            <a:xfrm>
              <a:off x="2822663" y="2448545"/>
              <a:ext cx="47534" cy="392384"/>
            </a:xfrm>
            <a:custGeom>
              <a:avLst/>
              <a:gdLst>
                <a:gd name="T0" fmla="*/ 10 w 22"/>
                <a:gd name="T1" fmla="*/ 89 h 179"/>
                <a:gd name="T2" fmla="*/ 21 w 22"/>
                <a:gd name="T3" fmla="*/ 7 h 179"/>
                <a:gd name="T4" fmla="*/ 22 w 22"/>
                <a:gd name="T5" fmla="*/ 7 h 179"/>
                <a:gd name="T6" fmla="*/ 11 w 22"/>
                <a:gd name="T7" fmla="*/ 0 h 179"/>
                <a:gd name="T8" fmla="*/ 11 w 22"/>
                <a:gd name="T9" fmla="*/ 0 h 179"/>
                <a:gd name="T10" fmla="*/ 0 w 22"/>
                <a:gd name="T11" fmla="*/ 89 h 179"/>
                <a:gd name="T12" fmla="*/ 11 w 22"/>
                <a:gd name="T13" fmla="*/ 179 h 179"/>
                <a:gd name="T14" fmla="*/ 11 w 22"/>
                <a:gd name="T15" fmla="*/ 179 h 179"/>
                <a:gd name="T16" fmla="*/ 22 w 22"/>
                <a:gd name="T17" fmla="*/ 171 h 179"/>
                <a:gd name="T18" fmla="*/ 21 w 22"/>
                <a:gd name="T19" fmla="*/ 171 h 179"/>
                <a:gd name="T20" fmla="*/ 10 w 22"/>
                <a:gd name="T21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79">
                  <a:moveTo>
                    <a:pt x="10" y="89"/>
                  </a:moveTo>
                  <a:cubicBezTo>
                    <a:pt x="10" y="50"/>
                    <a:pt x="15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9" y="172"/>
                    <a:pt x="22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15" y="171"/>
                    <a:pt x="10" y="128"/>
                    <a:pt x="10" y="89"/>
                  </a:cubicBezTo>
                  <a:close/>
                </a:path>
              </a:pathLst>
            </a:custGeom>
            <a:gradFill>
              <a:gsLst>
                <a:gs pos="10000">
                  <a:srgbClr val="D69B3A"/>
                </a:gs>
                <a:gs pos="70000">
                  <a:srgbClr val="EFD099"/>
                </a:gs>
                <a:gs pos="50000">
                  <a:srgbClr val="D58F39"/>
                </a:gs>
                <a:gs pos="28000">
                  <a:srgbClr val="EED5A8"/>
                </a:gs>
                <a:gs pos="84000">
                  <a:srgbClr val="E6B764"/>
                </a:gs>
                <a:gs pos="100000">
                  <a:srgbClr val="975F1C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5" name="Freeform 664"/>
            <p:cNvSpPr>
              <a:spLocks/>
            </p:cNvSpPr>
            <p:nvPr/>
          </p:nvSpPr>
          <p:spPr bwMode="auto">
            <a:xfrm>
              <a:off x="2926872" y="2464240"/>
              <a:ext cx="42963" cy="359146"/>
            </a:xfrm>
            <a:custGeom>
              <a:avLst/>
              <a:gdLst>
                <a:gd name="T0" fmla="*/ 20 w 20"/>
                <a:gd name="T1" fmla="*/ 164 h 164"/>
                <a:gd name="T2" fmla="*/ 9 w 20"/>
                <a:gd name="T3" fmla="*/ 82 h 164"/>
                <a:gd name="T4" fmla="*/ 20 w 20"/>
                <a:gd name="T5" fmla="*/ 0 h 164"/>
                <a:gd name="T6" fmla="*/ 11 w 20"/>
                <a:gd name="T7" fmla="*/ 0 h 164"/>
                <a:gd name="T8" fmla="*/ 0 w 20"/>
                <a:gd name="T9" fmla="*/ 82 h 164"/>
                <a:gd name="T10" fmla="*/ 11 w 20"/>
                <a:gd name="T11" fmla="*/ 164 h 164"/>
                <a:gd name="T12" fmla="*/ 20 w 20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4">
                  <a:moveTo>
                    <a:pt x="20" y="164"/>
                  </a:moveTo>
                  <a:cubicBezTo>
                    <a:pt x="14" y="164"/>
                    <a:pt x="9" y="121"/>
                    <a:pt x="9" y="82"/>
                  </a:cubicBezTo>
                  <a:cubicBezTo>
                    <a:pt x="9" y="43"/>
                    <a:pt x="14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3"/>
                    <a:pt x="0" y="82"/>
                  </a:cubicBezTo>
                  <a:cubicBezTo>
                    <a:pt x="0" y="121"/>
                    <a:pt x="5" y="164"/>
                    <a:pt x="11" y="164"/>
                  </a:cubicBezTo>
                  <a:lnTo>
                    <a:pt x="20" y="164"/>
                  </a:lnTo>
                  <a:close/>
                </a:path>
              </a:pathLst>
            </a:custGeom>
            <a:gradFill>
              <a:gsLst>
                <a:gs pos="10000">
                  <a:srgbClr val="D69B3A"/>
                </a:gs>
                <a:gs pos="64500">
                  <a:srgbClr val="EFD099"/>
                </a:gs>
                <a:gs pos="42000">
                  <a:srgbClr val="D58F39"/>
                </a:gs>
                <a:gs pos="20000">
                  <a:srgbClr val="EED5A8"/>
                </a:gs>
                <a:gs pos="90000">
                  <a:srgbClr val="E6B764"/>
                </a:gs>
                <a:gs pos="100000">
                  <a:srgbClr val="975F1C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6" name="Freeform 665"/>
            <p:cNvSpPr>
              <a:spLocks/>
            </p:cNvSpPr>
            <p:nvPr/>
          </p:nvSpPr>
          <p:spPr bwMode="auto">
            <a:xfrm>
              <a:off x="3020111" y="2455007"/>
              <a:ext cx="44792" cy="378535"/>
            </a:xfrm>
            <a:custGeom>
              <a:avLst/>
              <a:gdLst>
                <a:gd name="T0" fmla="*/ 21 w 21"/>
                <a:gd name="T1" fmla="*/ 0 h 173"/>
                <a:gd name="T2" fmla="*/ 14 w 21"/>
                <a:gd name="T3" fmla="*/ 5 h 173"/>
                <a:gd name="T4" fmla="*/ 9 w 21"/>
                <a:gd name="T5" fmla="*/ 5 h 173"/>
                <a:gd name="T6" fmla="*/ 0 w 21"/>
                <a:gd name="T7" fmla="*/ 86 h 173"/>
                <a:gd name="T8" fmla="*/ 9 w 21"/>
                <a:gd name="T9" fmla="*/ 168 h 173"/>
                <a:gd name="T10" fmla="*/ 14 w 21"/>
                <a:gd name="T11" fmla="*/ 168 h 173"/>
                <a:gd name="T12" fmla="*/ 21 w 21"/>
                <a:gd name="T13" fmla="*/ 173 h 173"/>
                <a:gd name="T14" fmla="*/ 12 w 21"/>
                <a:gd name="T15" fmla="*/ 86 h 173"/>
                <a:gd name="T16" fmla="*/ 21 w 21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73">
                  <a:moveTo>
                    <a:pt x="21" y="0"/>
                  </a:moveTo>
                  <a:cubicBezTo>
                    <a:pt x="18" y="2"/>
                    <a:pt x="16" y="5"/>
                    <a:pt x="14" y="5"/>
                  </a:cubicBezTo>
                  <a:cubicBezTo>
                    <a:pt x="14" y="5"/>
                    <a:pt x="12" y="5"/>
                    <a:pt x="9" y="5"/>
                  </a:cubicBezTo>
                  <a:cubicBezTo>
                    <a:pt x="4" y="5"/>
                    <a:pt x="0" y="47"/>
                    <a:pt x="0" y="86"/>
                  </a:cubicBezTo>
                  <a:cubicBezTo>
                    <a:pt x="0" y="125"/>
                    <a:pt x="4" y="168"/>
                    <a:pt x="9" y="168"/>
                  </a:cubicBezTo>
                  <a:cubicBezTo>
                    <a:pt x="12" y="168"/>
                    <a:pt x="14" y="168"/>
                    <a:pt x="14" y="168"/>
                  </a:cubicBezTo>
                  <a:cubicBezTo>
                    <a:pt x="16" y="168"/>
                    <a:pt x="18" y="170"/>
                    <a:pt x="21" y="173"/>
                  </a:cubicBezTo>
                  <a:cubicBezTo>
                    <a:pt x="16" y="163"/>
                    <a:pt x="12" y="122"/>
                    <a:pt x="12" y="86"/>
                  </a:cubicBezTo>
                  <a:cubicBezTo>
                    <a:pt x="12" y="51"/>
                    <a:pt x="16" y="10"/>
                    <a:pt x="21" y="0"/>
                  </a:cubicBezTo>
                  <a:close/>
                </a:path>
              </a:pathLst>
            </a:custGeom>
            <a:gradFill>
              <a:gsLst>
                <a:gs pos="10000">
                  <a:srgbClr val="D69B3A"/>
                </a:gs>
                <a:gs pos="64500">
                  <a:srgbClr val="EFD099"/>
                </a:gs>
                <a:gs pos="42000">
                  <a:srgbClr val="D58F39"/>
                </a:gs>
                <a:gs pos="20000">
                  <a:srgbClr val="EED5A8"/>
                </a:gs>
                <a:gs pos="90000">
                  <a:srgbClr val="E6B764"/>
                </a:gs>
                <a:gs pos="100000">
                  <a:srgbClr val="975F1C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7" name="Freeform 666"/>
            <p:cNvSpPr>
              <a:spLocks/>
            </p:cNvSpPr>
            <p:nvPr/>
          </p:nvSpPr>
          <p:spPr bwMode="auto">
            <a:xfrm>
              <a:off x="3045706" y="2448545"/>
              <a:ext cx="145344" cy="392384"/>
            </a:xfrm>
            <a:custGeom>
              <a:avLst/>
              <a:gdLst>
                <a:gd name="T0" fmla="*/ 56 w 67"/>
                <a:gd name="T1" fmla="*/ 89 h 179"/>
                <a:gd name="T2" fmla="*/ 67 w 67"/>
                <a:gd name="T3" fmla="*/ 0 h 179"/>
                <a:gd name="T4" fmla="*/ 15 w 67"/>
                <a:gd name="T5" fmla="*/ 0 h 179"/>
                <a:gd name="T6" fmla="*/ 9 w 67"/>
                <a:gd name="T7" fmla="*/ 3 h 179"/>
                <a:gd name="T8" fmla="*/ 0 w 67"/>
                <a:gd name="T9" fmla="*/ 89 h 179"/>
                <a:gd name="T10" fmla="*/ 9 w 67"/>
                <a:gd name="T11" fmla="*/ 176 h 179"/>
                <a:gd name="T12" fmla="*/ 15 w 67"/>
                <a:gd name="T13" fmla="*/ 179 h 179"/>
                <a:gd name="T14" fmla="*/ 67 w 67"/>
                <a:gd name="T15" fmla="*/ 179 h 179"/>
                <a:gd name="T16" fmla="*/ 56 w 67"/>
                <a:gd name="T17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79">
                  <a:moveTo>
                    <a:pt x="56" y="89"/>
                  </a:moveTo>
                  <a:cubicBezTo>
                    <a:pt x="56" y="48"/>
                    <a:pt x="61" y="3"/>
                    <a:pt x="6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61" y="176"/>
                    <a:pt x="56" y="130"/>
                    <a:pt x="56" y="89"/>
                  </a:cubicBezTo>
                  <a:close/>
                </a:path>
              </a:pathLst>
            </a:custGeom>
            <a:gradFill>
              <a:gsLst>
                <a:gs pos="10000">
                  <a:srgbClr val="D69B3A"/>
                </a:gs>
                <a:gs pos="64500">
                  <a:srgbClr val="EFD099"/>
                </a:gs>
                <a:gs pos="42000">
                  <a:srgbClr val="D58F39"/>
                </a:gs>
                <a:gs pos="20000">
                  <a:srgbClr val="EED5A8"/>
                </a:gs>
                <a:gs pos="90000">
                  <a:srgbClr val="E6B764"/>
                </a:gs>
                <a:gs pos="100000">
                  <a:srgbClr val="975F1C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8" name="Freeform 667"/>
            <p:cNvSpPr>
              <a:spLocks/>
            </p:cNvSpPr>
            <p:nvPr/>
          </p:nvSpPr>
          <p:spPr bwMode="auto">
            <a:xfrm>
              <a:off x="3166370" y="2448545"/>
              <a:ext cx="48448" cy="392384"/>
            </a:xfrm>
            <a:custGeom>
              <a:avLst/>
              <a:gdLst>
                <a:gd name="T0" fmla="*/ 10 w 22"/>
                <a:gd name="T1" fmla="*/ 89 h 179"/>
                <a:gd name="T2" fmla="*/ 21 w 22"/>
                <a:gd name="T3" fmla="*/ 7 h 179"/>
                <a:gd name="T4" fmla="*/ 22 w 22"/>
                <a:gd name="T5" fmla="*/ 7 h 179"/>
                <a:gd name="T6" fmla="*/ 11 w 22"/>
                <a:gd name="T7" fmla="*/ 0 h 179"/>
                <a:gd name="T8" fmla="*/ 11 w 22"/>
                <a:gd name="T9" fmla="*/ 0 h 179"/>
                <a:gd name="T10" fmla="*/ 0 w 22"/>
                <a:gd name="T11" fmla="*/ 89 h 179"/>
                <a:gd name="T12" fmla="*/ 11 w 22"/>
                <a:gd name="T13" fmla="*/ 179 h 179"/>
                <a:gd name="T14" fmla="*/ 11 w 22"/>
                <a:gd name="T15" fmla="*/ 179 h 179"/>
                <a:gd name="T16" fmla="*/ 22 w 22"/>
                <a:gd name="T17" fmla="*/ 171 h 179"/>
                <a:gd name="T18" fmla="*/ 21 w 22"/>
                <a:gd name="T19" fmla="*/ 171 h 179"/>
                <a:gd name="T20" fmla="*/ 10 w 22"/>
                <a:gd name="T21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79">
                  <a:moveTo>
                    <a:pt x="10" y="89"/>
                  </a:moveTo>
                  <a:cubicBezTo>
                    <a:pt x="10" y="50"/>
                    <a:pt x="15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9" y="172"/>
                    <a:pt x="22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15" y="171"/>
                    <a:pt x="10" y="128"/>
                    <a:pt x="10" y="89"/>
                  </a:cubicBezTo>
                  <a:close/>
                </a:path>
              </a:pathLst>
            </a:custGeom>
            <a:gradFill>
              <a:gsLst>
                <a:gs pos="26000">
                  <a:srgbClr val="D69B3A"/>
                </a:gs>
                <a:gs pos="64500">
                  <a:srgbClr val="EFD099"/>
                </a:gs>
                <a:gs pos="53000">
                  <a:srgbClr val="D58F39"/>
                </a:gs>
                <a:gs pos="41000">
                  <a:srgbClr val="EED5A8"/>
                </a:gs>
                <a:gs pos="90000">
                  <a:srgbClr val="E6B764"/>
                </a:gs>
                <a:gs pos="0">
                  <a:srgbClr val="975F1C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9" name="Freeform 668"/>
            <p:cNvSpPr>
              <a:spLocks/>
            </p:cNvSpPr>
            <p:nvPr/>
          </p:nvSpPr>
          <p:spPr bwMode="auto">
            <a:xfrm>
              <a:off x="3010970" y="2464240"/>
              <a:ext cx="42963" cy="359146"/>
            </a:xfrm>
            <a:custGeom>
              <a:avLst/>
              <a:gdLst>
                <a:gd name="T0" fmla="*/ 20 w 20"/>
                <a:gd name="T1" fmla="*/ 164 h 164"/>
                <a:gd name="T2" fmla="*/ 9 w 20"/>
                <a:gd name="T3" fmla="*/ 82 h 164"/>
                <a:gd name="T4" fmla="*/ 20 w 20"/>
                <a:gd name="T5" fmla="*/ 0 h 164"/>
                <a:gd name="T6" fmla="*/ 11 w 20"/>
                <a:gd name="T7" fmla="*/ 0 h 164"/>
                <a:gd name="T8" fmla="*/ 0 w 20"/>
                <a:gd name="T9" fmla="*/ 82 h 164"/>
                <a:gd name="T10" fmla="*/ 11 w 20"/>
                <a:gd name="T11" fmla="*/ 164 h 164"/>
                <a:gd name="T12" fmla="*/ 20 w 20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4">
                  <a:moveTo>
                    <a:pt x="20" y="164"/>
                  </a:moveTo>
                  <a:cubicBezTo>
                    <a:pt x="14" y="164"/>
                    <a:pt x="9" y="121"/>
                    <a:pt x="9" y="82"/>
                  </a:cubicBezTo>
                  <a:cubicBezTo>
                    <a:pt x="9" y="43"/>
                    <a:pt x="14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3"/>
                    <a:pt x="0" y="82"/>
                  </a:cubicBezTo>
                  <a:cubicBezTo>
                    <a:pt x="0" y="121"/>
                    <a:pt x="5" y="164"/>
                    <a:pt x="11" y="164"/>
                  </a:cubicBezTo>
                  <a:lnTo>
                    <a:pt x="20" y="164"/>
                  </a:lnTo>
                  <a:close/>
                </a:path>
              </a:pathLst>
            </a:custGeom>
            <a:gradFill>
              <a:gsLst>
                <a:gs pos="10000">
                  <a:srgbClr val="D69B3A"/>
                </a:gs>
                <a:gs pos="64500">
                  <a:srgbClr val="EFD099"/>
                </a:gs>
                <a:gs pos="42000">
                  <a:srgbClr val="D58F39"/>
                </a:gs>
                <a:gs pos="20000">
                  <a:srgbClr val="EED5A8"/>
                </a:gs>
                <a:gs pos="90000">
                  <a:srgbClr val="E6B764"/>
                </a:gs>
                <a:gs pos="100000">
                  <a:srgbClr val="975F1C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0" name="Freeform 669"/>
            <p:cNvSpPr>
              <a:spLocks/>
            </p:cNvSpPr>
            <p:nvPr/>
          </p:nvSpPr>
          <p:spPr bwMode="auto">
            <a:xfrm>
              <a:off x="3194707" y="2455007"/>
              <a:ext cx="45706" cy="378535"/>
            </a:xfrm>
            <a:custGeom>
              <a:avLst/>
              <a:gdLst>
                <a:gd name="T0" fmla="*/ 21 w 21"/>
                <a:gd name="T1" fmla="*/ 0 h 173"/>
                <a:gd name="T2" fmla="*/ 14 w 21"/>
                <a:gd name="T3" fmla="*/ 5 h 173"/>
                <a:gd name="T4" fmla="*/ 9 w 21"/>
                <a:gd name="T5" fmla="*/ 5 h 173"/>
                <a:gd name="T6" fmla="*/ 0 w 21"/>
                <a:gd name="T7" fmla="*/ 86 h 173"/>
                <a:gd name="T8" fmla="*/ 9 w 21"/>
                <a:gd name="T9" fmla="*/ 168 h 173"/>
                <a:gd name="T10" fmla="*/ 14 w 21"/>
                <a:gd name="T11" fmla="*/ 168 h 173"/>
                <a:gd name="T12" fmla="*/ 21 w 21"/>
                <a:gd name="T13" fmla="*/ 173 h 173"/>
                <a:gd name="T14" fmla="*/ 12 w 21"/>
                <a:gd name="T15" fmla="*/ 86 h 173"/>
                <a:gd name="T16" fmla="*/ 21 w 21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73">
                  <a:moveTo>
                    <a:pt x="21" y="0"/>
                  </a:moveTo>
                  <a:cubicBezTo>
                    <a:pt x="18" y="2"/>
                    <a:pt x="16" y="5"/>
                    <a:pt x="14" y="5"/>
                  </a:cubicBezTo>
                  <a:cubicBezTo>
                    <a:pt x="14" y="5"/>
                    <a:pt x="12" y="5"/>
                    <a:pt x="9" y="5"/>
                  </a:cubicBezTo>
                  <a:cubicBezTo>
                    <a:pt x="4" y="5"/>
                    <a:pt x="0" y="47"/>
                    <a:pt x="0" y="86"/>
                  </a:cubicBezTo>
                  <a:cubicBezTo>
                    <a:pt x="0" y="125"/>
                    <a:pt x="4" y="168"/>
                    <a:pt x="9" y="168"/>
                  </a:cubicBezTo>
                  <a:cubicBezTo>
                    <a:pt x="12" y="168"/>
                    <a:pt x="14" y="168"/>
                    <a:pt x="14" y="168"/>
                  </a:cubicBezTo>
                  <a:cubicBezTo>
                    <a:pt x="16" y="168"/>
                    <a:pt x="18" y="170"/>
                    <a:pt x="21" y="173"/>
                  </a:cubicBezTo>
                  <a:cubicBezTo>
                    <a:pt x="16" y="163"/>
                    <a:pt x="12" y="122"/>
                    <a:pt x="12" y="86"/>
                  </a:cubicBezTo>
                  <a:cubicBezTo>
                    <a:pt x="12" y="51"/>
                    <a:pt x="16" y="10"/>
                    <a:pt x="21" y="0"/>
                  </a:cubicBezTo>
                  <a:close/>
                </a:path>
              </a:pathLst>
            </a:custGeom>
            <a:gradFill>
              <a:gsLst>
                <a:gs pos="26000">
                  <a:srgbClr val="D69B3A"/>
                </a:gs>
                <a:gs pos="64500">
                  <a:srgbClr val="EFD099"/>
                </a:gs>
                <a:gs pos="53000">
                  <a:srgbClr val="D58F39"/>
                </a:gs>
                <a:gs pos="41000">
                  <a:srgbClr val="EED5A8"/>
                </a:gs>
                <a:gs pos="90000">
                  <a:srgbClr val="E6B764"/>
                </a:gs>
                <a:gs pos="0">
                  <a:srgbClr val="975F1C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1" name="Freeform 670"/>
            <p:cNvSpPr>
              <a:spLocks/>
            </p:cNvSpPr>
            <p:nvPr/>
          </p:nvSpPr>
          <p:spPr bwMode="auto">
            <a:xfrm>
              <a:off x="3221216" y="2448545"/>
              <a:ext cx="53933" cy="392384"/>
            </a:xfrm>
            <a:custGeom>
              <a:avLst/>
              <a:gdLst>
                <a:gd name="T0" fmla="*/ 14 w 25"/>
                <a:gd name="T1" fmla="*/ 89 h 179"/>
                <a:gd name="T2" fmla="*/ 25 w 25"/>
                <a:gd name="T3" fmla="*/ 0 h 179"/>
                <a:gd name="T4" fmla="*/ 15 w 25"/>
                <a:gd name="T5" fmla="*/ 0 h 179"/>
                <a:gd name="T6" fmla="*/ 9 w 25"/>
                <a:gd name="T7" fmla="*/ 3 h 179"/>
                <a:gd name="T8" fmla="*/ 0 w 25"/>
                <a:gd name="T9" fmla="*/ 89 h 179"/>
                <a:gd name="T10" fmla="*/ 9 w 25"/>
                <a:gd name="T11" fmla="*/ 176 h 179"/>
                <a:gd name="T12" fmla="*/ 15 w 25"/>
                <a:gd name="T13" fmla="*/ 179 h 179"/>
                <a:gd name="T14" fmla="*/ 25 w 25"/>
                <a:gd name="T15" fmla="*/ 179 h 179"/>
                <a:gd name="T16" fmla="*/ 14 w 25"/>
                <a:gd name="T17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79">
                  <a:moveTo>
                    <a:pt x="14" y="89"/>
                  </a:moveTo>
                  <a:cubicBezTo>
                    <a:pt x="14" y="48"/>
                    <a:pt x="19" y="3"/>
                    <a:pt x="2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9" y="176"/>
                    <a:pt x="14" y="130"/>
                    <a:pt x="14" y="89"/>
                  </a:cubicBezTo>
                  <a:close/>
                </a:path>
              </a:pathLst>
            </a:custGeom>
            <a:gradFill>
              <a:gsLst>
                <a:gs pos="26000">
                  <a:srgbClr val="D69B3A"/>
                </a:gs>
                <a:gs pos="64500">
                  <a:srgbClr val="EFD099"/>
                </a:gs>
                <a:gs pos="53000">
                  <a:srgbClr val="D58F39"/>
                </a:gs>
                <a:gs pos="41000">
                  <a:srgbClr val="EED5A8"/>
                </a:gs>
                <a:gs pos="90000">
                  <a:srgbClr val="E6B764"/>
                </a:gs>
                <a:gs pos="0">
                  <a:srgbClr val="975F1C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2" name="Freeform 671"/>
            <p:cNvSpPr>
              <a:spLocks/>
            </p:cNvSpPr>
            <p:nvPr/>
          </p:nvSpPr>
          <p:spPr bwMode="auto">
            <a:xfrm>
              <a:off x="3251382" y="2448545"/>
              <a:ext cx="47534" cy="392384"/>
            </a:xfrm>
            <a:custGeom>
              <a:avLst/>
              <a:gdLst>
                <a:gd name="T0" fmla="*/ 10 w 22"/>
                <a:gd name="T1" fmla="*/ 89 h 179"/>
                <a:gd name="T2" fmla="*/ 21 w 22"/>
                <a:gd name="T3" fmla="*/ 7 h 179"/>
                <a:gd name="T4" fmla="*/ 22 w 22"/>
                <a:gd name="T5" fmla="*/ 7 h 179"/>
                <a:gd name="T6" fmla="*/ 11 w 22"/>
                <a:gd name="T7" fmla="*/ 0 h 179"/>
                <a:gd name="T8" fmla="*/ 11 w 22"/>
                <a:gd name="T9" fmla="*/ 0 h 179"/>
                <a:gd name="T10" fmla="*/ 0 w 22"/>
                <a:gd name="T11" fmla="*/ 89 h 179"/>
                <a:gd name="T12" fmla="*/ 11 w 22"/>
                <a:gd name="T13" fmla="*/ 179 h 179"/>
                <a:gd name="T14" fmla="*/ 11 w 22"/>
                <a:gd name="T15" fmla="*/ 179 h 179"/>
                <a:gd name="T16" fmla="*/ 22 w 22"/>
                <a:gd name="T17" fmla="*/ 171 h 179"/>
                <a:gd name="T18" fmla="*/ 21 w 22"/>
                <a:gd name="T19" fmla="*/ 171 h 179"/>
                <a:gd name="T20" fmla="*/ 10 w 22"/>
                <a:gd name="T21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79">
                  <a:moveTo>
                    <a:pt x="10" y="89"/>
                  </a:moveTo>
                  <a:cubicBezTo>
                    <a:pt x="10" y="50"/>
                    <a:pt x="15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9" y="172"/>
                    <a:pt x="22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15" y="171"/>
                    <a:pt x="10" y="128"/>
                    <a:pt x="10" y="89"/>
                  </a:cubicBezTo>
                  <a:close/>
                </a:path>
              </a:pathLst>
            </a:custGeom>
            <a:gradFill>
              <a:gsLst>
                <a:gs pos="10000">
                  <a:srgbClr val="D69B3A"/>
                </a:gs>
                <a:gs pos="64500">
                  <a:srgbClr val="EFD099"/>
                </a:gs>
                <a:gs pos="42000">
                  <a:srgbClr val="D58F39"/>
                </a:gs>
                <a:gs pos="20000">
                  <a:srgbClr val="EED5A8"/>
                </a:gs>
                <a:gs pos="90000">
                  <a:srgbClr val="E6B764"/>
                </a:gs>
                <a:gs pos="100000">
                  <a:srgbClr val="975F1C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3" name="Freeform 672"/>
            <p:cNvSpPr>
              <a:spLocks/>
            </p:cNvSpPr>
            <p:nvPr/>
          </p:nvSpPr>
          <p:spPr bwMode="auto">
            <a:xfrm>
              <a:off x="3186480" y="2464240"/>
              <a:ext cx="42963" cy="359146"/>
            </a:xfrm>
            <a:custGeom>
              <a:avLst/>
              <a:gdLst>
                <a:gd name="T0" fmla="*/ 20 w 20"/>
                <a:gd name="T1" fmla="*/ 164 h 164"/>
                <a:gd name="T2" fmla="*/ 9 w 20"/>
                <a:gd name="T3" fmla="*/ 82 h 164"/>
                <a:gd name="T4" fmla="*/ 20 w 20"/>
                <a:gd name="T5" fmla="*/ 0 h 164"/>
                <a:gd name="T6" fmla="*/ 11 w 20"/>
                <a:gd name="T7" fmla="*/ 0 h 164"/>
                <a:gd name="T8" fmla="*/ 0 w 20"/>
                <a:gd name="T9" fmla="*/ 82 h 164"/>
                <a:gd name="T10" fmla="*/ 11 w 20"/>
                <a:gd name="T11" fmla="*/ 164 h 164"/>
                <a:gd name="T12" fmla="*/ 20 w 20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4">
                  <a:moveTo>
                    <a:pt x="20" y="164"/>
                  </a:moveTo>
                  <a:cubicBezTo>
                    <a:pt x="14" y="164"/>
                    <a:pt x="9" y="121"/>
                    <a:pt x="9" y="82"/>
                  </a:cubicBezTo>
                  <a:cubicBezTo>
                    <a:pt x="9" y="43"/>
                    <a:pt x="14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3"/>
                    <a:pt x="0" y="82"/>
                  </a:cubicBezTo>
                  <a:cubicBezTo>
                    <a:pt x="0" y="121"/>
                    <a:pt x="5" y="164"/>
                    <a:pt x="11" y="164"/>
                  </a:cubicBezTo>
                  <a:lnTo>
                    <a:pt x="20" y="164"/>
                  </a:lnTo>
                  <a:close/>
                </a:path>
              </a:pathLst>
            </a:custGeom>
            <a:gradFill>
              <a:gsLst>
                <a:gs pos="26000">
                  <a:srgbClr val="D69B3A"/>
                </a:gs>
                <a:gs pos="64500">
                  <a:srgbClr val="EFD099"/>
                </a:gs>
                <a:gs pos="53000">
                  <a:srgbClr val="D58F39"/>
                </a:gs>
                <a:gs pos="41000">
                  <a:srgbClr val="EED5A8"/>
                </a:gs>
                <a:gs pos="90000">
                  <a:srgbClr val="E6B764"/>
                </a:gs>
                <a:gs pos="0">
                  <a:srgbClr val="975F1C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4" name="Freeform 673"/>
            <p:cNvSpPr>
              <a:spLocks/>
            </p:cNvSpPr>
            <p:nvPr/>
          </p:nvSpPr>
          <p:spPr bwMode="auto">
            <a:xfrm>
              <a:off x="3272407" y="2455007"/>
              <a:ext cx="45706" cy="378535"/>
            </a:xfrm>
            <a:custGeom>
              <a:avLst/>
              <a:gdLst>
                <a:gd name="T0" fmla="*/ 21 w 21"/>
                <a:gd name="T1" fmla="*/ 0 h 173"/>
                <a:gd name="T2" fmla="*/ 15 w 21"/>
                <a:gd name="T3" fmla="*/ 5 h 173"/>
                <a:gd name="T4" fmla="*/ 9 w 21"/>
                <a:gd name="T5" fmla="*/ 5 h 173"/>
                <a:gd name="T6" fmla="*/ 0 w 21"/>
                <a:gd name="T7" fmla="*/ 86 h 173"/>
                <a:gd name="T8" fmla="*/ 9 w 21"/>
                <a:gd name="T9" fmla="*/ 168 h 173"/>
                <a:gd name="T10" fmla="*/ 15 w 21"/>
                <a:gd name="T11" fmla="*/ 168 h 173"/>
                <a:gd name="T12" fmla="*/ 21 w 21"/>
                <a:gd name="T13" fmla="*/ 173 h 173"/>
                <a:gd name="T14" fmla="*/ 12 w 21"/>
                <a:gd name="T15" fmla="*/ 86 h 173"/>
                <a:gd name="T16" fmla="*/ 21 w 21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73">
                  <a:moveTo>
                    <a:pt x="21" y="0"/>
                  </a:moveTo>
                  <a:cubicBezTo>
                    <a:pt x="19" y="2"/>
                    <a:pt x="16" y="5"/>
                    <a:pt x="15" y="5"/>
                  </a:cubicBezTo>
                  <a:cubicBezTo>
                    <a:pt x="15" y="5"/>
                    <a:pt x="12" y="5"/>
                    <a:pt x="9" y="5"/>
                  </a:cubicBezTo>
                  <a:cubicBezTo>
                    <a:pt x="4" y="5"/>
                    <a:pt x="0" y="47"/>
                    <a:pt x="0" y="86"/>
                  </a:cubicBezTo>
                  <a:cubicBezTo>
                    <a:pt x="0" y="125"/>
                    <a:pt x="4" y="168"/>
                    <a:pt x="9" y="168"/>
                  </a:cubicBezTo>
                  <a:cubicBezTo>
                    <a:pt x="12" y="168"/>
                    <a:pt x="15" y="168"/>
                    <a:pt x="15" y="168"/>
                  </a:cubicBezTo>
                  <a:cubicBezTo>
                    <a:pt x="16" y="168"/>
                    <a:pt x="19" y="170"/>
                    <a:pt x="21" y="173"/>
                  </a:cubicBezTo>
                  <a:cubicBezTo>
                    <a:pt x="16" y="163"/>
                    <a:pt x="12" y="122"/>
                    <a:pt x="12" y="86"/>
                  </a:cubicBezTo>
                  <a:cubicBezTo>
                    <a:pt x="12" y="51"/>
                    <a:pt x="16" y="10"/>
                    <a:pt x="21" y="0"/>
                  </a:cubicBezTo>
                  <a:close/>
                </a:path>
              </a:pathLst>
            </a:custGeom>
            <a:gradFill>
              <a:gsLst>
                <a:gs pos="26000">
                  <a:srgbClr val="D69B3A"/>
                </a:gs>
                <a:gs pos="64500">
                  <a:srgbClr val="EFD099"/>
                </a:gs>
                <a:gs pos="53000">
                  <a:srgbClr val="D58F39"/>
                </a:gs>
                <a:gs pos="41000">
                  <a:srgbClr val="EED5A8"/>
                </a:gs>
                <a:gs pos="90000">
                  <a:srgbClr val="E6B764"/>
                </a:gs>
                <a:gs pos="0">
                  <a:srgbClr val="975F1C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5" name="Freeform 674"/>
            <p:cNvSpPr>
              <a:spLocks/>
            </p:cNvSpPr>
            <p:nvPr/>
          </p:nvSpPr>
          <p:spPr bwMode="auto">
            <a:xfrm>
              <a:off x="3298916" y="2448545"/>
              <a:ext cx="53933" cy="392384"/>
            </a:xfrm>
            <a:custGeom>
              <a:avLst/>
              <a:gdLst>
                <a:gd name="T0" fmla="*/ 14 w 25"/>
                <a:gd name="T1" fmla="*/ 89 h 179"/>
                <a:gd name="T2" fmla="*/ 25 w 25"/>
                <a:gd name="T3" fmla="*/ 0 h 179"/>
                <a:gd name="T4" fmla="*/ 15 w 25"/>
                <a:gd name="T5" fmla="*/ 0 h 179"/>
                <a:gd name="T6" fmla="*/ 9 w 25"/>
                <a:gd name="T7" fmla="*/ 3 h 179"/>
                <a:gd name="T8" fmla="*/ 0 w 25"/>
                <a:gd name="T9" fmla="*/ 89 h 179"/>
                <a:gd name="T10" fmla="*/ 9 w 25"/>
                <a:gd name="T11" fmla="*/ 176 h 179"/>
                <a:gd name="T12" fmla="*/ 15 w 25"/>
                <a:gd name="T13" fmla="*/ 179 h 179"/>
                <a:gd name="T14" fmla="*/ 25 w 25"/>
                <a:gd name="T15" fmla="*/ 179 h 179"/>
                <a:gd name="T16" fmla="*/ 14 w 25"/>
                <a:gd name="T17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79">
                  <a:moveTo>
                    <a:pt x="14" y="89"/>
                  </a:moveTo>
                  <a:cubicBezTo>
                    <a:pt x="14" y="48"/>
                    <a:pt x="19" y="3"/>
                    <a:pt x="2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9" y="176"/>
                    <a:pt x="14" y="130"/>
                    <a:pt x="14" y="89"/>
                  </a:cubicBezTo>
                  <a:close/>
                </a:path>
              </a:pathLst>
            </a:custGeom>
            <a:gradFill>
              <a:gsLst>
                <a:gs pos="26000">
                  <a:srgbClr val="D69B3A"/>
                </a:gs>
                <a:gs pos="64500">
                  <a:srgbClr val="EFD099"/>
                </a:gs>
                <a:gs pos="53000">
                  <a:srgbClr val="D58F39"/>
                </a:gs>
                <a:gs pos="41000">
                  <a:srgbClr val="EED5A8"/>
                </a:gs>
                <a:gs pos="90000">
                  <a:srgbClr val="E6B764"/>
                </a:gs>
                <a:gs pos="0">
                  <a:srgbClr val="975F1C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6" name="Freeform 675"/>
            <p:cNvSpPr>
              <a:spLocks/>
            </p:cNvSpPr>
            <p:nvPr/>
          </p:nvSpPr>
          <p:spPr bwMode="auto">
            <a:xfrm>
              <a:off x="3329082" y="2448545"/>
              <a:ext cx="47534" cy="392384"/>
            </a:xfrm>
            <a:custGeom>
              <a:avLst/>
              <a:gdLst>
                <a:gd name="T0" fmla="*/ 10 w 22"/>
                <a:gd name="T1" fmla="*/ 89 h 179"/>
                <a:gd name="T2" fmla="*/ 21 w 22"/>
                <a:gd name="T3" fmla="*/ 7 h 179"/>
                <a:gd name="T4" fmla="*/ 22 w 22"/>
                <a:gd name="T5" fmla="*/ 7 h 179"/>
                <a:gd name="T6" fmla="*/ 11 w 22"/>
                <a:gd name="T7" fmla="*/ 0 h 179"/>
                <a:gd name="T8" fmla="*/ 11 w 22"/>
                <a:gd name="T9" fmla="*/ 0 h 179"/>
                <a:gd name="T10" fmla="*/ 0 w 22"/>
                <a:gd name="T11" fmla="*/ 89 h 179"/>
                <a:gd name="T12" fmla="*/ 11 w 22"/>
                <a:gd name="T13" fmla="*/ 179 h 179"/>
                <a:gd name="T14" fmla="*/ 11 w 22"/>
                <a:gd name="T15" fmla="*/ 179 h 179"/>
                <a:gd name="T16" fmla="*/ 22 w 22"/>
                <a:gd name="T17" fmla="*/ 171 h 179"/>
                <a:gd name="T18" fmla="*/ 21 w 22"/>
                <a:gd name="T19" fmla="*/ 171 h 179"/>
                <a:gd name="T20" fmla="*/ 10 w 22"/>
                <a:gd name="T21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79">
                  <a:moveTo>
                    <a:pt x="10" y="89"/>
                  </a:moveTo>
                  <a:cubicBezTo>
                    <a:pt x="10" y="50"/>
                    <a:pt x="15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9" y="172"/>
                    <a:pt x="22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15" y="171"/>
                    <a:pt x="10" y="128"/>
                    <a:pt x="10" y="89"/>
                  </a:cubicBezTo>
                  <a:close/>
                </a:path>
              </a:pathLst>
            </a:custGeom>
            <a:gradFill>
              <a:gsLst>
                <a:gs pos="26000">
                  <a:srgbClr val="D69B3A"/>
                </a:gs>
                <a:gs pos="64500">
                  <a:srgbClr val="EFD099"/>
                </a:gs>
                <a:gs pos="53000">
                  <a:srgbClr val="D58F39"/>
                </a:gs>
                <a:gs pos="41000">
                  <a:srgbClr val="EED5A8"/>
                </a:gs>
                <a:gs pos="90000">
                  <a:srgbClr val="E6B764"/>
                </a:gs>
                <a:gs pos="0">
                  <a:srgbClr val="975F1C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7" name="Freeform 676"/>
            <p:cNvSpPr>
              <a:spLocks/>
            </p:cNvSpPr>
            <p:nvPr/>
          </p:nvSpPr>
          <p:spPr bwMode="auto">
            <a:xfrm>
              <a:off x="3264180" y="2464240"/>
              <a:ext cx="42963" cy="359146"/>
            </a:xfrm>
            <a:custGeom>
              <a:avLst/>
              <a:gdLst>
                <a:gd name="T0" fmla="*/ 20 w 20"/>
                <a:gd name="T1" fmla="*/ 164 h 164"/>
                <a:gd name="T2" fmla="*/ 9 w 20"/>
                <a:gd name="T3" fmla="*/ 82 h 164"/>
                <a:gd name="T4" fmla="*/ 20 w 20"/>
                <a:gd name="T5" fmla="*/ 0 h 164"/>
                <a:gd name="T6" fmla="*/ 11 w 20"/>
                <a:gd name="T7" fmla="*/ 0 h 164"/>
                <a:gd name="T8" fmla="*/ 0 w 20"/>
                <a:gd name="T9" fmla="*/ 82 h 164"/>
                <a:gd name="T10" fmla="*/ 11 w 20"/>
                <a:gd name="T11" fmla="*/ 164 h 164"/>
                <a:gd name="T12" fmla="*/ 20 w 20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4">
                  <a:moveTo>
                    <a:pt x="20" y="164"/>
                  </a:moveTo>
                  <a:cubicBezTo>
                    <a:pt x="14" y="164"/>
                    <a:pt x="9" y="121"/>
                    <a:pt x="9" y="82"/>
                  </a:cubicBezTo>
                  <a:cubicBezTo>
                    <a:pt x="9" y="43"/>
                    <a:pt x="14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3"/>
                    <a:pt x="0" y="82"/>
                  </a:cubicBezTo>
                  <a:cubicBezTo>
                    <a:pt x="0" y="121"/>
                    <a:pt x="5" y="164"/>
                    <a:pt x="11" y="164"/>
                  </a:cubicBezTo>
                  <a:lnTo>
                    <a:pt x="20" y="164"/>
                  </a:lnTo>
                  <a:close/>
                </a:path>
              </a:pathLst>
            </a:custGeom>
            <a:gradFill>
              <a:gsLst>
                <a:gs pos="10000">
                  <a:srgbClr val="D69B3A"/>
                </a:gs>
                <a:gs pos="64500">
                  <a:srgbClr val="EFD099"/>
                </a:gs>
                <a:gs pos="42000">
                  <a:srgbClr val="D58F39"/>
                </a:gs>
                <a:gs pos="20000">
                  <a:srgbClr val="EED5A8"/>
                </a:gs>
                <a:gs pos="90000">
                  <a:srgbClr val="E6B764"/>
                </a:gs>
                <a:gs pos="100000">
                  <a:srgbClr val="975F1C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8" name="Freeform 677"/>
            <p:cNvSpPr>
              <a:spLocks/>
            </p:cNvSpPr>
            <p:nvPr/>
          </p:nvSpPr>
          <p:spPr bwMode="auto">
            <a:xfrm>
              <a:off x="3357419" y="2455007"/>
              <a:ext cx="44792" cy="378535"/>
            </a:xfrm>
            <a:custGeom>
              <a:avLst/>
              <a:gdLst>
                <a:gd name="T0" fmla="*/ 21 w 21"/>
                <a:gd name="T1" fmla="*/ 0 h 173"/>
                <a:gd name="T2" fmla="*/ 15 w 21"/>
                <a:gd name="T3" fmla="*/ 5 h 173"/>
                <a:gd name="T4" fmla="*/ 9 w 21"/>
                <a:gd name="T5" fmla="*/ 5 h 173"/>
                <a:gd name="T6" fmla="*/ 0 w 21"/>
                <a:gd name="T7" fmla="*/ 86 h 173"/>
                <a:gd name="T8" fmla="*/ 9 w 21"/>
                <a:gd name="T9" fmla="*/ 168 h 173"/>
                <a:gd name="T10" fmla="*/ 15 w 21"/>
                <a:gd name="T11" fmla="*/ 168 h 173"/>
                <a:gd name="T12" fmla="*/ 21 w 21"/>
                <a:gd name="T13" fmla="*/ 173 h 173"/>
                <a:gd name="T14" fmla="*/ 12 w 21"/>
                <a:gd name="T15" fmla="*/ 86 h 173"/>
                <a:gd name="T16" fmla="*/ 21 w 21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73">
                  <a:moveTo>
                    <a:pt x="21" y="0"/>
                  </a:moveTo>
                  <a:cubicBezTo>
                    <a:pt x="18" y="2"/>
                    <a:pt x="16" y="5"/>
                    <a:pt x="15" y="5"/>
                  </a:cubicBezTo>
                  <a:cubicBezTo>
                    <a:pt x="15" y="5"/>
                    <a:pt x="12" y="5"/>
                    <a:pt x="9" y="5"/>
                  </a:cubicBezTo>
                  <a:cubicBezTo>
                    <a:pt x="4" y="5"/>
                    <a:pt x="0" y="47"/>
                    <a:pt x="0" y="86"/>
                  </a:cubicBezTo>
                  <a:cubicBezTo>
                    <a:pt x="0" y="125"/>
                    <a:pt x="4" y="168"/>
                    <a:pt x="9" y="168"/>
                  </a:cubicBezTo>
                  <a:cubicBezTo>
                    <a:pt x="12" y="168"/>
                    <a:pt x="15" y="168"/>
                    <a:pt x="15" y="168"/>
                  </a:cubicBezTo>
                  <a:cubicBezTo>
                    <a:pt x="16" y="168"/>
                    <a:pt x="18" y="170"/>
                    <a:pt x="21" y="173"/>
                  </a:cubicBezTo>
                  <a:cubicBezTo>
                    <a:pt x="16" y="163"/>
                    <a:pt x="12" y="122"/>
                    <a:pt x="12" y="86"/>
                  </a:cubicBezTo>
                  <a:cubicBezTo>
                    <a:pt x="12" y="51"/>
                    <a:pt x="16" y="10"/>
                    <a:pt x="21" y="0"/>
                  </a:cubicBezTo>
                  <a:close/>
                </a:path>
              </a:pathLst>
            </a:custGeom>
            <a:gradFill>
              <a:gsLst>
                <a:gs pos="26000">
                  <a:srgbClr val="D69B3A"/>
                </a:gs>
                <a:gs pos="64500">
                  <a:srgbClr val="EFD099"/>
                </a:gs>
                <a:gs pos="53000">
                  <a:srgbClr val="D58F39"/>
                </a:gs>
                <a:gs pos="41000">
                  <a:srgbClr val="EED5A8"/>
                </a:gs>
                <a:gs pos="90000">
                  <a:srgbClr val="E6B764"/>
                </a:gs>
                <a:gs pos="0">
                  <a:srgbClr val="975F1C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9" name="Freeform 678"/>
            <p:cNvSpPr>
              <a:spLocks/>
            </p:cNvSpPr>
            <p:nvPr/>
          </p:nvSpPr>
          <p:spPr bwMode="auto">
            <a:xfrm>
              <a:off x="3383015" y="2448545"/>
              <a:ext cx="118835" cy="392384"/>
            </a:xfrm>
            <a:custGeom>
              <a:avLst/>
              <a:gdLst>
                <a:gd name="T0" fmla="*/ 44 w 55"/>
                <a:gd name="T1" fmla="*/ 89 h 179"/>
                <a:gd name="T2" fmla="*/ 55 w 55"/>
                <a:gd name="T3" fmla="*/ 0 h 179"/>
                <a:gd name="T4" fmla="*/ 15 w 55"/>
                <a:gd name="T5" fmla="*/ 0 h 179"/>
                <a:gd name="T6" fmla="*/ 9 w 55"/>
                <a:gd name="T7" fmla="*/ 3 h 179"/>
                <a:gd name="T8" fmla="*/ 0 w 55"/>
                <a:gd name="T9" fmla="*/ 89 h 179"/>
                <a:gd name="T10" fmla="*/ 9 w 55"/>
                <a:gd name="T11" fmla="*/ 176 h 179"/>
                <a:gd name="T12" fmla="*/ 15 w 55"/>
                <a:gd name="T13" fmla="*/ 179 h 179"/>
                <a:gd name="T14" fmla="*/ 55 w 55"/>
                <a:gd name="T15" fmla="*/ 179 h 179"/>
                <a:gd name="T16" fmla="*/ 44 w 55"/>
                <a:gd name="T17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79">
                  <a:moveTo>
                    <a:pt x="44" y="89"/>
                  </a:moveTo>
                  <a:cubicBezTo>
                    <a:pt x="44" y="48"/>
                    <a:pt x="49" y="3"/>
                    <a:pt x="5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49" y="176"/>
                    <a:pt x="44" y="130"/>
                    <a:pt x="44" y="89"/>
                  </a:cubicBezTo>
                  <a:close/>
                </a:path>
              </a:pathLst>
            </a:custGeom>
            <a:gradFill>
              <a:gsLst>
                <a:gs pos="10000">
                  <a:srgbClr val="D69B3A"/>
                </a:gs>
                <a:gs pos="64500">
                  <a:srgbClr val="EFD099"/>
                </a:gs>
                <a:gs pos="42000">
                  <a:srgbClr val="D58F39"/>
                </a:gs>
                <a:gs pos="20000">
                  <a:srgbClr val="EED5A8"/>
                </a:gs>
                <a:gs pos="90000">
                  <a:srgbClr val="E6B764"/>
                </a:gs>
                <a:gs pos="100000">
                  <a:srgbClr val="975F1C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30" name="Freeform 679"/>
            <p:cNvSpPr>
              <a:spLocks/>
            </p:cNvSpPr>
            <p:nvPr/>
          </p:nvSpPr>
          <p:spPr bwMode="auto">
            <a:xfrm>
              <a:off x="3348278" y="2464240"/>
              <a:ext cx="43877" cy="359146"/>
            </a:xfrm>
            <a:custGeom>
              <a:avLst/>
              <a:gdLst>
                <a:gd name="T0" fmla="*/ 20 w 20"/>
                <a:gd name="T1" fmla="*/ 164 h 164"/>
                <a:gd name="T2" fmla="*/ 9 w 20"/>
                <a:gd name="T3" fmla="*/ 82 h 164"/>
                <a:gd name="T4" fmla="*/ 20 w 20"/>
                <a:gd name="T5" fmla="*/ 0 h 164"/>
                <a:gd name="T6" fmla="*/ 11 w 20"/>
                <a:gd name="T7" fmla="*/ 0 h 164"/>
                <a:gd name="T8" fmla="*/ 0 w 20"/>
                <a:gd name="T9" fmla="*/ 82 h 164"/>
                <a:gd name="T10" fmla="*/ 11 w 20"/>
                <a:gd name="T11" fmla="*/ 164 h 164"/>
                <a:gd name="T12" fmla="*/ 20 w 20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4">
                  <a:moveTo>
                    <a:pt x="20" y="164"/>
                  </a:moveTo>
                  <a:cubicBezTo>
                    <a:pt x="14" y="164"/>
                    <a:pt x="9" y="121"/>
                    <a:pt x="9" y="82"/>
                  </a:cubicBezTo>
                  <a:cubicBezTo>
                    <a:pt x="9" y="43"/>
                    <a:pt x="14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3"/>
                    <a:pt x="0" y="82"/>
                  </a:cubicBezTo>
                  <a:cubicBezTo>
                    <a:pt x="0" y="121"/>
                    <a:pt x="5" y="164"/>
                    <a:pt x="11" y="164"/>
                  </a:cubicBezTo>
                  <a:lnTo>
                    <a:pt x="20" y="164"/>
                  </a:lnTo>
                  <a:close/>
                </a:path>
              </a:pathLst>
            </a:custGeom>
            <a:gradFill>
              <a:gsLst>
                <a:gs pos="10000">
                  <a:srgbClr val="D69B3A"/>
                </a:gs>
                <a:gs pos="64500">
                  <a:srgbClr val="EFD099"/>
                </a:gs>
                <a:gs pos="42000">
                  <a:srgbClr val="D58F39"/>
                </a:gs>
                <a:gs pos="20000">
                  <a:srgbClr val="EED5A8"/>
                </a:gs>
                <a:gs pos="90000">
                  <a:srgbClr val="E6B764"/>
                </a:gs>
                <a:gs pos="100000">
                  <a:srgbClr val="975F1C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31" name="Freeform 680"/>
            <p:cNvSpPr>
              <a:spLocks/>
            </p:cNvSpPr>
            <p:nvPr/>
          </p:nvSpPr>
          <p:spPr bwMode="auto">
            <a:xfrm>
              <a:off x="2701999" y="2448545"/>
              <a:ext cx="36565" cy="389614"/>
            </a:xfrm>
            <a:custGeom>
              <a:avLst/>
              <a:gdLst>
                <a:gd name="T0" fmla="*/ 8 w 17"/>
                <a:gd name="T1" fmla="*/ 89 h 178"/>
                <a:gd name="T2" fmla="*/ 17 w 17"/>
                <a:gd name="T3" fmla="*/ 0 h 178"/>
                <a:gd name="T4" fmla="*/ 9 w 17"/>
                <a:gd name="T5" fmla="*/ 2 h 178"/>
                <a:gd name="T6" fmla="*/ 8 w 17"/>
                <a:gd name="T7" fmla="*/ 3 h 178"/>
                <a:gd name="T8" fmla="*/ 0 w 17"/>
                <a:gd name="T9" fmla="*/ 89 h 178"/>
                <a:gd name="T10" fmla="*/ 8 w 17"/>
                <a:gd name="T11" fmla="*/ 176 h 178"/>
                <a:gd name="T12" fmla="*/ 9 w 17"/>
                <a:gd name="T13" fmla="*/ 176 h 178"/>
                <a:gd name="T14" fmla="*/ 17 w 17"/>
                <a:gd name="T15" fmla="*/ 178 h 178"/>
                <a:gd name="T16" fmla="*/ 8 w 17"/>
                <a:gd name="T17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8">
                  <a:moveTo>
                    <a:pt x="8" y="89"/>
                  </a:moveTo>
                  <a:cubicBezTo>
                    <a:pt x="8" y="55"/>
                    <a:pt x="13" y="11"/>
                    <a:pt x="17" y="0"/>
                  </a:cubicBezTo>
                  <a:cubicBezTo>
                    <a:pt x="15" y="0"/>
                    <a:pt x="12" y="1"/>
                    <a:pt x="9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3" y="13"/>
                    <a:pt x="0" y="54"/>
                    <a:pt x="0" y="89"/>
                  </a:cubicBezTo>
                  <a:cubicBezTo>
                    <a:pt x="0" y="125"/>
                    <a:pt x="3" y="166"/>
                    <a:pt x="8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12" y="177"/>
                    <a:pt x="15" y="178"/>
                    <a:pt x="17" y="178"/>
                  </a:cubicBezTo>
                  <a:cubicBezTo>
                    <a:pt x="13" y="167"/>
                    <a:pt x="8" y="123"/>
                    <a:pt x="8" y="89"/>
                  </a:cubicBezTo>
                  <a:close/>
                </a:path>
              </a:pathLst>
            </a:custGeom>
            <a:gradFill>
              <a:gsLst>
                <a:gs pos="10000">
                  <a:srgbClr val="EFD099"/>
                </a:gs>
                <a:gs pos="68000">
                  <a:srgbClr val="F4E3C4"/>
                </a:gs>
                <a:gs pos="49000">
                  <a:srgbClr val="DB9D53"/>
                </a:gs>
                <a:gs pos="28000">
                  <a:srgbClr val="F4E3C4"/>
                </a:gs>
                <a:gs pos="90000">
                  <a:srgbClr val="F4E3C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32" name="Freeform 681"/>
            <p:cNvSpPr>
              <a:spLocks/>
            </p:cNvSpPr>
            <p:nvPr/>
          </p:nvSpPr>
          <p:spPr bwMode="auto">
            <a:xfrm>
              <a:off x="3465285" y="2448545"/>
              <a:ext cx="39307" cy="389614"/>
            </a:xfrm>
            <a:custGeom>
              <a:avLst/>
              <a:gdLst>
                <a:gd name="T0" fmla="*/ 9 w 18"/>
                <a:gd name="T1" fmla="*/ 89 h 178"/>
                <a:gd name="T2" fmla="*/ 18 w 18"/>
                <a:gd name="T3" fmla="*/ 0 h 178"/>
                <a:gd name="T4" fmla="*/ 10 w 18"/>
                <a:gd name="T5" fmla="*/ 2 h 178"/>
                <a:gd name="T6" fmla="*/ 9 w 18"/>
                <a:gd name="T7" fmla="*/ 3 h 178"/>
                <a:gd name="T8" fmla="*/ 0 w 18"/>
                <a:gd name="T9" fmla="*/ 89 h 178"/>
                <a:gd name="T10" fmla="*/ 9 w 18"/>
                <a:gd name="T11" fmla="*/ 176 h 178"/>
                <a:gd name="T12" fmla="*/ 10 w 18"/>
                <a:gd name="T13" fmla="*/ 176 h 178"/>
                <a:gd name="T14" fmla="*/ 18 w 18"/>
                <a:gd name="T15" fmla="*/ 178 h 178"/>
                <a:gd name="T16" fmla="*/ 9 w 18"/>
                <a:gd name="T17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8">
                  <a:moveTo>
                    <a:pt x="9" y="89"/>
                  </a:moveTo>
                  <a:cubicBezTo>
                    <a:pt x="9" y="55"/>
                    <a:pt x="13" y="11"/>
                    <a:pt x="18" y="0"/>
                  </a:cubicBezTo>
                  <a:cubicBezTo>
                    <a:pt x="16" y="0"/>
                    <a:pt x="13" y="1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9" y="176"/>
                    <a:pt x="10" y="176"/>
                    <a:pt x="10" y="176"/>
                  </a:cubicBezTo>
                  <a:cubicBezTo>
                    <a:pt x="13" y="177"/>
                    <a:pt x="16" y="178"/>
                    <a:pt x="18" y="178"/>
                  </a:cubicBezTo>
                  <a:cubicBezTo>
                    <a:pt x="14" y="167"/>
                    <a:pt x="9" y="123"/>
                    <a:pt x="9" y="89"/>
                  </a:cubicBezTo>
                  <a:close/>
                </a:path>
              </a:pathLst>
            </a:custGeom>
            <a:gradFill>
              <a:gsLst>
                <a:gs pos="10000">
                  <a:srgbClr val="EFD099"/>
                </a:gs>
                <a:gs pos="68000">
                  <a:srgbClr val="F4E3C4"/>
                </a:gs>
                <a:gs pos="49000">
                  <a:srgbClr val="DB9D53"/>
                </a:gs>
                <a:gs pos="28000">
                  <a:srgbClr val="F4E3C4"/>
                </a:gs>
                <a:gs pos="90000">
                  <a:srgbClr val="F4E3C4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33" name="Freeform 682"/>
            <p:cNvSpPr>
              <a:spLocks/>
            </p:cNvSpPr>
            <p:nvPr/>
          </p:nvSpPr>
          <p:spPr bwMode="auto">
            <a:xfrm>
              <a:off x="3478083" y="2448545"/>
              <a:ext cx="248639" cy="392384"/>
            </a:xfrm>
            <a:custGeom>
              <a:avLst/>
              <a:gdLst>
                <a:gd name="T0" fmla="*/ 115 w 115"/>
                <a:gd name="T1" fmla="*/ 36 h 179"/>
                <a:gd name="T2" fmla="*/ 11 w 115"/>
                <a:gd name="T3" fmla="*/ 0 h 179"/>
                <a:gd name="T4" fmla="*/ 11 w 115"/>
                <a:gd name="T5" fmla="*/ 0 h 179"/>
                <a:gd name="T6" fmla="*/ 0 w 115"/>
                <a:gd name="T7" fmla="*/ 89 h 179"/>
                <a:gd name="T8" fmla="*/ 11 w 115"/>
                <a:gd name="T9" fmla="*/ 179 h 179"/>
                <a:gd name="T10" fmla="*/ 11 w 115"/>
                <a:gd name="T11" fmla="*/ 179 h 179"/>
                <a:gd name="T12" fmla="*/ 115 w 115"/>
                <a:gd name="T13" fmla="*/ 142 h 179"/>
                <a:gd name="T14" fmla="*/ 113 w 115"/>
                <a:gd name="T15" fmla="*/ 89 h 179"/>
                <a:gd name="T16" fmla="*/ 115 w 115"/>
                <a:gd name="T17" fmla="*/ 3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79">
                  <a:moveTo>
                    <a:pt x="115" y="36"/>
                  </a:moveTo>
                  <a:cubicBezTo>
                    <a:pt x="115" y="3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15" y="142"/>
                    <a:pt x="115" y="142"/>
                  </a:cubicBezTo>
                  <a:cubicBezTo>
                    <a:pt x="115" y="142"/>
                    <a:pt x="113" y="107"/>
                    <a:pt x="113" y="89"/>
                  </a:cubicBezTo>
                  <a:cubicBezTo>
                    <a:pt x="113" y="71"/>
                    <a:pt x="115" y="36"/>
                    <a:pt x="115" y="36"/>
                  </a:cubicBezTo>
                  <a:close/>
                </a:path>
              </a:pathLst>
            </a:custGeom>
            <a:gradFill>
              <a:gsLst>
                <a:gs pos="0">
                  <a:srgbClr val="DBA652"/>
                </a:gs>
                <a:gs pos="64500">
                  <a:srgbClr val="EFD099"/>
                </a:gs>
                <a:gs pos="42000">
                  <a:srgbClr val="D58F39"/>
                </a:gs>
                <a:gs pos="20000">
                  <a:srgbClr val="EED5A8"/>
                </a:gs>
                <a:gs pos="90000">
                  <a:srgbClr val="E6B764"/>
                </a:gs>
                <a:gs pos="100000">
                  <a:srgbClr val="975F1C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34" name="Freeform 683"/>
            <p:cNvSpPr>
              <a:spLocks/>
            </p:cNvSpPr>
            <p:nvPr/>
          </p:nvSpPr>
          <p:spPr bwMode="auto">
            <a:xfrm>
              <a:off x="3712096" y="2523328"/>
              <a:ext cx="14626" cy="240970"/>
            </a:xfrm>
            <a:custGeom>
              <a:avLst/>
              <a:gdLst>
                <a:gd name="T0" fmla="*/ 5 w 7"/>
                <a:gd name="T1" fmla="*/ 55 h 110"/>
                <a:gd name="T2" fmla="*/ 7 w 7"/>
                <a:gd name="T3" fmla="*/ 2 h 110"/>
                <a:gd name="T4" fmla="*/ 3 w 7"/>
                <a:gd name="T5" fmla="*/ 0 h 110"/>
                <a:gd name="T6" fmla="*/ 0 w 7"/>
                <a:gd name="T7" fmla="*/ 55 h 110"/>
                <a:gd name="T8" fmla="*/ 3 w 7"/>
                <a:gd name="T9" fmla="*/ 110 h 110"/>
                <a:gd name="T10" fmla="*/ 7 w 7"/>
                <a:gd name="T11" fmla="*/ 108 h 110"/>
                <a:gd name="T12" fmla="*/ 5 w 7"/>
                <a:gd name="T1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0">
                  <a:moveTo>
                    <a:pt x="5" y="55"/>
                  </a:moveTo>
                  <a:cubicBezTo>
                    <a:pt x="5" y="37"/>
                    <a:pt x="7" y="2"/>
                    <a:pt x="7" y="2"/>
                  </a:cubicBezTo>
                  <a:cubicBezTo>
                    <a:pt x="7" y="2"/>
                    <a:pt x="6" y="1"/>
                    <a:pt x="3" y="0"/>
                  </a:cubicBezTo>
                  <a:cubicBezTo>
                    <a:pt x="1" y="17"/>
                    <a:pt x="0" y="37"/>
                    <a:pt x="0" y="55"/>
                  </a:cubicBezTo>
                  <a:cubicBezTo>
                    <a:pt x="0" y="74"/>
                    <a:pt x="1" y="94"/>
                    <a:pt x="3" y="110"/>
                  </a:cubicBezTo>
                  <a:cubicBezTo>
                    <a:pt x="6" y="109"/>
                    <a:pt x="7" y="108"/>
                    <a:pt x="7" y="108"/>
                  </a:cubicBezTo>
                  <a:cubicBezTo>
                    <a:pt x="7" y="108"/>
                    <a:pt x="5" y="73"/>
                    <a:pt x="5" y="55"/>
                  </a:cubicBezTo>
                  <a:close/>
                </a:path>
              </a:pathLst>
            </a:custGeom>
            <a:gradFill>
              <a:gsLst>
                <a:gs pos="0">
                  <a:srgbClr val="DBA652"/>
                </a:gs>
                <a:gs pos="64500">
                  <a:srgbClr val="EFD099"/>
                </a:gs>
                <a:gs pos="42000">
                  <a:srgbClr val="D58F39"/>
                </a:gs>
                <a:gs pos="20000">
                  <a:srgbClr val="EED5A8"/>
                </a:gs>
                <a:gs pos="90000">
                  <a:srgbClr val="E6B764"/>
                </a:gs>
                <a:gs pos="100000">
                  <a:srgbClr val="975F1C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35" name="Freeform 684"/>
            <p:cNvSpPr>
              <a:spLocks/>
            </p:cNvSpPr>
            <p:nvPr/>
          </p:nvSpPr>
          <p:spPr bwMode="auto">
            <a:xfrm>
              <a:off x="3718495" y="2538100"/>
              <a:ext cx="14626" cy="212349"/>
            </a:xfrm>
            <a:custGeom>
              <a:avLst/>
              <a:gdLst>
                <a:gd name="T0" fmla="*/ 5 w 7"/>
                <a:gd name="T1" fmla="*/ 48 h 97"/>
                <a:gd name="T2" fmla="*/ 7 w 7"/>
                <a:gd name="T3" fmla="*/ 0 h 97"/>
                <a:gd name="T4" fmla="*/ 2 w 7"/>
                <a:gd name="T5" fmla="*/ 0 h 97"/>
                <a:gd name="T6" fmla="*/ 0 w 7"/>
                <a:gd name="T7" fmla="*/ 48 h 97"/>
                <a:gd name="T8" fmla="*/ 2 w 7"/>
                <a:gd name="T9" fmla="*/ 97 h 97"/>
                <a:gd name="T10" fmla="*/ 7 w 7"/>
                <a:gd name="T11" fmla="*/ 97 h 97"/>
                <a:gd name="T12" fmla="*/ 5 w 7"/>
                <a:gd name="T13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7">
                  <a:moveTo>
                    <a:pt x="5" y="48"/>
                  </a:moveTo>
                  <a:cubicBezTo>
                    <a:pt x="5" y="34"/>
                    <a:pt x="6" y="10"/>
                    <a:pt x="7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1" y="15"/>
                    <a:pt x="0" y="32"/>
                    <a:pt x="0" y="48"/>
                  </a:cubicBezTo>
                  <a:cubicBezTo>
                    <a:pt x="0" y="64"/>
                    <a:pt x="1" y="82"/>
                    <a:pt x="2" y="97"/>
                  </a:cubicBezTo>
                  <a:cubicBezTo>
                    <a:pt x="3" y="97"/>
                    <a:pt x="5" y="97"/>
                    <a:pt x="7" y="97"/>
                  </a:cubicBezTo>
                  <a:cubicBezTo>
                    <a:pt x="6" y="86"/>
                    <a:pt x="5" y="62"/>
                    <a:pt x="5" y="48"/>
                  </a:cubicBezTo>
                  <a:close/>
                </a:path>
              </a:pathLst>
            </a:custGeom>
            <a:gradFill>
              <a:gsLst>
                <a:gs pos="10000">
                  <a:srgbClr val="EFD099"/>
                </a:gs>
                <a:gs pos="68000">
                  <a:srgbClr val="F4E3C4"/>
                </a:gs>
                <a:gs pos="49000">
                  <a:srgbClr val="DB9D53"/>
                </a:gs>
                <a:gs pos="28000">
                  <a:srgbClr val="F4E3C4"/>
                </a:gs>
                <a:gs pos="90000">
                  <a:srgbClr val="F4E3C4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36" name="Freeform 685"/>
            <p:cNvSpPr>
              <a:spLocks/>
            </p:cNvSpPr>
            <p:nvPr/>
          </p:nvSpPr>
          <p:spPr bwMode="auto">
            <a:xfrm>
              <a:off x="2498152" y="2566721"/>
              <a:ext cx="17368" cy="156030"/>
            </a:xfrm>
            <a:custGeom>
              <a:avLst/>
              <a:gdLst>
                <a:gd name="T0" fmla="*/ 8 w 8"/>
                <a:gd name="T1" fmla="*/ 0 h 71"/>
                <a:gd name="T2" fmla="*/ 7 w 8"/>
                <a:gd name="T3" fmla="*/ 1 h 71"/>
                <a:gd name="T4" fmla="*/ 0 w 8"/>
                <a:gd name="T5" fmla="*/ 35 h 71"/>
                <a:gd name="T6" fmla="*/ 7 w 8"/>
                <a:gd name="T7" fmla="*/ 70 h 71"/>
                <a:gd name="T8" fmla="*/ 8 w 8"/>
                <a:gd name="T9" fmla="*/ 71 h 71"/>
                <a:gd name="T10" fmla="*/ 3 w 8"/>
                <a:gd name="T11" fmla="*/ 35 h 71"/>
                <a:gd name="T12" fmla="*/ 8 w 8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1">
                  <a:moveTo>
                    <a:pt x="8" y="0"/>
                  </a:moveTo>
                  <a:cubicBezTo>
                    <a:pt x="8" y="0"/>
                    <a:pt x="7" y="0"/>
                    <a:pt x="7" y="1"/>
                  </a:cubicBezTo>
                  <a:cubicBezTo>
                    <a:pt x="3" y="10"/>
                    <a:pt x="0" y="15"/>
                    <a:pt x="0" y="35"/>
                  </a:cubicBezTo>
                  <a:cubicBezTo>
                    <a:pt x="0" y="55"/>
                    <a:pt x="3" y="61"/>
                    <a:pt x="7" y="70"/>
                  </a:cubicBezTo>
                  <a:cubicBezTo>
                    <a:pt x="7" y="70"/>
                    <a:pt x="8" y="70"/>
                    <a:pt x="8" y="71"/>
                  </a:cubicBezTo>
                  <a:cubicBezTo>
                    <a:pt x="5" y="62"/>
                    <a:pt x="3" y="47"/>
                    <a:pt x="3" y="35"/>
                  </a:cubicBezTo>
                  <a:cubicBezTo>
                    <a:pt x="3" y="23"/>
                    <a:pt x="5" y="8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rgbClr val="DBA652"/>
                </a:gs>
                <a:gs pos="64500">
                  <a:srgbClr val="EFD099"/>
                </a:gs>
                <a:gs pos="42000">
                  <a:srgbClr val="D58F39"/>
                </a:gs>
                <a:gs pos="20000">
                  <a:srgbClr val="EED5A8"/>
                </a:gs>
                <a:gs pos="90000">
                  <a:srgbClr val="E6B764"/>
                </a:gs>
                <a:gs pos="100000">
                  <a:srgbClr val="975F1C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37" name="Freeform 686"/>
            <p:cNvSpPr>
              <a:spLocks/>
            </p:cNvSpPr>
            <p:nvPr/>
          </p:nvSpPr>
          <p:spPr bwMode="auto">
            <a:xfrm>
              <a:off x="4585989" y="1680396"/>
              <a:ext cx="1156355" cy="926025"/>
            </a:xfrm>
            <a:custGeom>
              <a:avLst/>
              <a:gdLst>
                <a:gd name="T0" fmla="*/ 0 w 535"/>
                <a:gd name="T1" fmla="*/ 416 h 423"/>
                <a:gd name="T2" fmla="*/ 165 w 535"/>
                <a:gd name="T3" fmla="*/ 146 h 423"/>
                <a:gd name="T4" fmla="*/ 488 w 535"/>
                <a:gd name="T5" fmla="*/ 146 h 423"/>
                <a:gd name="T6" fmla="*/ 402 w 535"/>
                <a:gd name="T7" fmla="*/ 423 h 423"/>
                <a:gd name="T8" fmla="*/ 0 w 535"/>
                <a:gd name="T9" fmla="*/ 41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423">
                  <a:moveTo>
                    <a:pt x="0" y="416"/>
                  </a:moveTo>
                  <a:cubicBezTo>
                    <a:pt x="0" y="416"/>
                    <a:pt x="123" y="212"/>
                    <a:pt x="165" y="146"/>
                  </a:cubicBezTo>
                  <a:cubicBezTo>
                    <a:pt x="245" y="21"/>
                    <a:pt x="431" y="0"/>
                    <a:pt x="488" y="146"/>
                  </a:cubicBezTo>
                  <a:cubicBezTo>
                    <a:pt x="535" y="265"/>
                    <a:pt x="402" y="423"/>
                    <a:pt x="402" y="423"/>
                  </a:cubicBezTo>
                  <a:lnTo>
                    <a:pt x="0" y="416"/>
                  </a:lnTo>
                  <a:close/>
                </a:path>
              </a:pathLst>
            </a:custGeom>
            <a:solidFill>
              <a:srgbClr val="FF6F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38" name="Freeform 687"/>
            <p:cNvSpPr>
              <a:spLocks/>
            </p:cNvSpPr>
            <p:nvPr/>
          </p:nvSpPr>
          <p:spPr bwMode="auto">
            <a:xfrm>
              <a:off x="4600615" y="1680396"/>
              <a:ext cx="1157269" cy="926025"/>
            </a:xfrm>
            <a:custGeom>
              <a:avLst/>
              <a:gdLst>
                <a:gd name="T0" fmla="*/ 0 w 535"/>
                <a:gd name="T1" fmla="*/ 416 h 423"/>
                <a:gd name="T2" fmla="*/ 165 w 535"/>
                <a:gd name="T3" fmla="*/ 146 h 423"/>
                <a:gd name="T4" fmla="*/ 488 w 535"/>
                <a:gd name="T5" fmla="*/ 146 h 423"/>
                <a:gd name="T6" fmla="*/ 402 w 535"/>
                <a:gd name="T7" fmla="*/ 423 h 423"/>
                <a:gd name="T8" fmla="*/ 0 w 535"/>
                <a:gd name="T9" fmla="*/ 41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423">
                  <a:moveTo>
                    <a:pt x="0" y="416"/>
                  </a:moveTo>
                  <a:cubicBezTo>
                    <a:pt x="0" y="416"/>
                    <a:pt x="123" y="212"/>
                    <a:pt x="165" y="146"/>
                  </a:cubicBezTo>
                  <a:cubicBezTo>
                    <a:pt x="245" y="21"/>
                    <a:pt x="431" y="0"/>
                    <a:pt x="488" y="146"/>
                  </a:cubicBezTo>
                  <a:cubicBezTo>
                    <a:pt x="535" y="265"/>
                    <a:pt x="402" y="423"/>
                    <a:pt x="402" y="423"/>
                  </a:cubicBezTo>
                  <a:lnTo>
                    <a:pt x="0" y="416"/>
                  </a:lnTo>
                  <a:close/>
                </a:path>
              </a:pathLst>
            </a:custGeom>
            <a:solidFill>
              <a:srgbClr val="DF0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39" name="Freeform 688"/>
            <p:cNvSpPr>
              <a:spLocks/>
            </p:cNvSpPr>
            <p:nvPr/>
          </p:nvSpPr>
          <p:spPr bwMode="auto">
            <a:xfrm>
              <a:off x="4587818" y="2643351"/>
              <a:ext cx="1141729" cy="194807"/>
            </a:xfrm>
            <a:custGeom>
              <a:avLst/>
              <a:gdLst>
                <a:gd name="T0" fmla="*/ 0 w 528"/>
                <a:gd name="T1" fmla="*/ 13 h 89"/>
                <a:gd name="T2" fmla="*/ 488 w 528"/>
                <a:gd name="T3" fmla="*/ 76 h 89"/>
                <a:gd name="T4" fmla="*/ 523 w 528"/>
                <a:gd name="T5" fmla="*/ 48 h 89"/>
                <a:gd name="T6" fmla="*/ 402 w 528"/>
                <a:gd name="T7" fmla="*/ 13 h 89"/>
                <a:gd name="T8" fmla="*/ 0 w 528"/>
                <a:gd name="T9" fmla="*/ 0 h 89"/>
                <a:gd name="T10" fmla="*/ 0 w 528"/>
                <a:gd name="T11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89">
                  <a:moveTo>
                    <a:pt x="0" y="13"/>
                  </a:moveTo>
                  <a:cubicBezTo>
                    <a:pt x="1" y="14"/>
                    <a:pt x="406" y="89"/>
                    <a:pt x="488" y="76"/>
                  </a:cubicBezTo>
                  <a:cubicBezTo>
                    <a:pt x="522" y="70"/>
                    <a:pt x="528" y="60"/>
                    <a:pt x="523" y="48"/>
                  </a:cubicBezTo>
                  <a:cubicBezTo>
                    <a:pt x="512" y="24"/>
                    <a:pt x="402" y="13"/>
                    <a:pt x="402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gradFill>
              <a:gsLst>
                <a:gs pos="0">
                  <a:srgbClr val="EE0600"/>
                </a:gs>
                <a:gs pos="100000">
                  <a:srgbClr val="FE735F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40" name="Freeform 689"/>
            <p:cNvSpPr>
              <a:spLocks/>
            </p:cNvSpPr>
            <p:nvPr/>
          </p:nvSpPr>
          <p:spPr bwMode="auto">
            <a:xfrm>
              <a:off x="4587818" y="2643351"/>
              <a:ext cx="1217600" cy="215119"/>
            </a:xfrm>
            <a:custGeom>
              <a:avLst/>
              <a:gdLst>
                <a:gd name="T0" fmla="*/ 0 w 563"/>
                <a:gd name="T1" fmla="*/ 0 h 98"/>
                <a:gd name="T2" fmla="*/ 222 w 563"/>
                <a:gd name="T3" fmla="*/ 43 h 98"/>
                <a:gd name="T4" fmla="*/ 518 w 563"/>
                <a:gd name="T5" fmla="*/ 39 h 98"/>
                <a:gd name="T6" fmla="*/ 402 w 563"/>
                <a:gd name="T7" fmla="*/ 0 h 98"/>
                <a:gd name="T8" fmla="*/ 0 w 563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98">
                  <a:moveTo>
                    <a:pt x="0" y="0"/>
                  </a:moveTo>
                  <a:cubicBezTo>
                    <a:pt x="0" y="0"/>
                    <a:pt x="154" y="33"/>
                    <a:pt x="222" y="43"/>
                  </a:cubicBezTo>
                  <a:cubicBezTo>
                    <a:pt x="354" y="62"/>
                    <a:pt x="563" y="98"/>
                    <a:pt x="518" y="39"/>
                  </a:cubicBezTo>
                  <a:cubicBezTo>
                    <a:pt x="503" y="19"/>
                    <a:pt x="402" y="0"/>
                    <a:pt x="40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10300"/>
                </a:gs>
                <a:gs pos="100000">
                  <a:srgbClr val="EE0600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41" name="Freeform 690"/>
            <p:cNvSpPr>
              <a:spLocks/>
            </p:cNvSpPr>
            <p:nvPr/>
          </p:nvSpPr>
          <p:spPr bwMode="auto">
            <a:xfrm>
              <a:off x="4637180" y="2085705"/>
              <a:ext cx="1019238" cy="501328"/>
            </a:xfrm>
            <a:custGeom>
              <a:avLst/>
              <a:gdLst>
                <a:gd name="T0" fmla="*/ 387 w 471"/>
                <a:gd name="T1" fmla="*/ 226 h 229"/>
                <a:gd name="T2" fmla="*/ 393 w 471"/>
                <a:gd name="T3" fmla="*/ 229 h 229"/>
                <a:gd name="T4" fmla="*/ 471 w 471"/>
                <a:gd name="T5" fmla="*/ 82 h 229"/>
                <a:gd name="T6" fmla="*/ 148 w 471"/>
                <a:gd name="T7" fmla="*/ 82 h 229"/>
                <a:gd name="T8" fmla="*/ 0 w 471"/>
                <a:gd name="T9" fmla="*/ 218 h 229"/>
                <a:gd name="T10" fmla="*/ 387 w 471"/>
                <a:gd name="T11" fmla="*/ 2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1" h="229">
                  <a:moveTo>
                    <a:pt x="387" y="226"/>
                  </a:moveTo>
                  <a:cubicBezTo>
                    <a:pt x="387" y="226"/>
                    <a:pt x="389" y="227"/>
                    <a:pt x="393" y="229"/>
                  </a:cubicBezTo>
                  <a:cubicBezTo>
                    <a:pt x="410" y="206"/>
                    <a:pt x="452" y="147"/>
                    <a:pt x="471" y="82"/>
                  </a:cubicBezTo>
                  <a:cubicBezTo>
                    <a:pt x="413" y="0"/>
                    <a:pt x="228" y="12"/>
                    <a:pt x="148" y="82"/>
                  </a:cubicBezTo>
                  <a:cubicBezTo>
                    <a:pt x="116" y="111"/>
                    <a:pt x="35" y="186"/>
                    <a:pt x="0" y="218"/>
                  </a:cubicBezTo>
                  <a:cubicBezTo>
                    <a:pt x="205" y="223"/>
                    <a:pt x="387" y="226"/>
                    <a:pt x="387" y="226"/>
                  </a:cubicBezTo>
                  <a:close/>
                </a:path>
              </a:pathLst>
            </a:custGeom>
            <a:solidFill>
              <a:srgbClr val="8E0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42" name="Freeform 652"/>
            <p:cNvSpPr>
              <a:spLocks/>
            </p:cNvSpPr>
            <p:nvPr/>
          </p:nvSpPr>
          <p:spPr bwMode="auto">
            <a:xfrm>
              <a:off x="3727636" y="2542717"/>
              <a:ext cx="1909585" cy="179112"/>
            </a:xfrm>
            <a:custGeom>
              <a:avLst/>
              <a:gdLst>
                <a:gd name="T0" fmla="*/ 883 w 883"/>
                <a:gd name="T1" fmla="*/ 48 h 97"/>
                <a:gd name="T2" fmla="*/ 842 w 883"/>
                <a:gd name="T3" fmla="*/ 19 h 97"/>
                <a:gd name="T4" fmla="*/ 9 w 883"/>
                <a:gd name="T5" fmla="*/ 0 h 97"/>
                <a:gd name="T6" fmla="*/ 8 w 883"/>
                <a:gd name="T7" fmla="*/ 0 h 97"/>
                <a:gd name="T8" fmla="*/ 0 w 883"/>
                <a:gd name="T9" fmla="*/ 48 h 97"/>
                <a:gd name="T10" fmla="*/ 8 w 883"/>
                <a:gd name="T11" fmla="*/ 97 h 97"/>
                <a:gd name="T12" fmla="*/ 9 w 883"/>
                <a:gd name="T13" fmla="*/ 97 h 97"/>
                <a:gd name="T14" fmla="*/ 842 w 883"/>
                <a:gd name="T15" fmla="*/ 77 h 97"/>
                <a:gd name="T16" fmla="*/ 883 w 883"/>
                <a:gd name="T17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3" h="97">
                  <a:moveTo>
                    <a:pt x="883" y="48"/>
                  </a:moveTo>
                  <a:cubicBezTo>
                    <a:pt x="883" y="39"/>
                    <a:pt x="842" y="19"/>
                    <a:pt x="842" y="19"/>
                  </a:cubicBezTo>
                  <a:cubicBezTo>
                    <a:pt x="842" y="19"/>
                    <a:pt x="11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0" y="26"/>
                    <a:pt x="0" y="48"/>
                  </a:cubicBezTo>
                  <a:cubicBezTo>
                    <a:pt x="0" y="71"/>
                    <a:pt x="4" y="95"/>
                    <a:pt x="8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1" y="97"/>
                    <a:pt x="842" y="77"/>
                    <a:pt x="842" y="77"/>
                  </a:cubicBezTo>
                  <a:cubicBezTo>
                    <a:pt x="842" y="77"/>
                    <a:pt x="883" y="58"/>
                    <a:pt x="883" y="48"/>
                  </a:cubicBezTo>
                  <a:close/>
                </a:path>
              </a:pathLst>
            </a:custGeom>
            <a:gradFill>
              <a:gsLst>
                <a:gs pos="46000">
                  <a:schemeClr val="bg1">
                    <a:alpha val="30000"/>
                  </a:schemeClr>
                </a:gs>
                <a:gs pos="0">
                  <a:srgbClr val="FF3E2F">
                    <a:alpha val="0"/>
                  </a:srgbClr>
                </a:gs>
                <a:gs pos="100000">
                  <a:srgbClr val="791104">
                    <a:alpha val="0"/>
                  </a:srgb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187" name="Freeform 723"/>
          <p:cNvSpPr>
            <a:spLocks/>
          </p:cNvSpPr>
          <p:nvPr/>
        </p:nvSpPr>
        <p:spPr bwMode="auto">
          <a:xfrm>
            <a:off x="3590395" y="4633918"/>
            <a:ext cx="1467520" cy="3335390"/>
          </a:xfrm>
          <a:custGeom>
            <a:avLst/>
            <a:gdLst>
              <a:gd name="T0" fmla="*/ 358 w 607"/>
              <a:gd name="T1" fmla="*/ 23 h 970"/>
              <a:gd name="T2" fmla="*/ 367 w 607"/>
              <a:gd name="T3" fmla="*/ 51 h 970"/>
              <a:gd name="T4" fmla="*/ 327 w 607"/>
              <a:gd name="T5" fmla="*/ 177 h 970"/>
              <a:gd name="T6" fmla="*/ 278 w 607"/>
              <a:gd name="T7" fmla="*/ 122 h 970"/>
              <a:gd name="T8" fmla="*/ 154 w 607"/>
              <a:gd name="T9" fmla="*/ 25 h 970"/>
              <a:gd name="T10" fmla="*/ 43 w 607"/>
              <a:gd name="T11" fmla="*/ 27 h 970"/>
              <a:gd name="T12" fmla="*/ 42 w 607"/>
              <a:gd name="T13" fmla="*/ 28 h 970"/>
              <a:gd name="T14" fmla="*/ 28 w 607"/>
              <a:gd name="T15" fmla="*/ 149 h 970"/>
              <a:gd name="T16" fmla="*/ 184 w 607"/>
              <a:gd name="T17" fmla="*/ 306 h 970"/>
              <a:gd name="T18" fmla="*/ 98 w 607"/>
              <a:gd name="T19" fmla="*/ 560 h 970"/>
              <a:gd name="T20" fmla="*/ 126 w 607"/>
              <a:gd name="T21" fmla="*/ 773 h 970"/>
              <a:gd name="T22" fmla="*/ 231 w 607"/>
              <a:gd name="T23" fmla="*/ 970 h 970"/>
              <a:gd name="T24" fmla="*/ 545 w 607"/>
              <a:gd name="T25" fmla="*/ 796 h 970"/>
              <a:gd name="T26" fmla="*/ 500 w 607"/>
              <a:gd name="T27" fmla="*/ 693 h 970"/>
              <a:gd name="T28" fmla="*/ 489 w 607"/>
              <a:gd name="T29" fmla="*/ 589 h 970"/>
              <a:gd name="T30" fmla="*/ 594 w 607"/>
              <a:gd name="T31" fmla="*/ 170 h 970"/>
              <a:gd name="T32" fmla="*/ 571 w 607"/>
              <a:gd name="T33" fmla="*/ 17 h 970"/>
              <a:gd name="T34" fmla="*/ 358 w 607"/>
              <a:gd name="T35" fmla="*/ 23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7" h="970">
                <a:moveTo>
                  <a:pt x="358" y="23"/>
                </a:moveTo>
                <a:cubicBezTo>
                  <a:pt x="367" y="51"/>
                  <a:pt x="367" y="51"/>
                  <a:pt x="367" y="51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278" y="122"/>
                  <a:pt x="278" y="122"/>
                  <a:pt x="278" y="122"/>
                </a:cubicBezTo>
                <a:cubicBezTo>
                  <a:pt x="154" y="25"/>
                  <a:pt x="154" y="25"/>
                  <a:pt x="154" y="25"/>
                </a:cubicBezTo>
                <a:cubicBezTo>
                  <a:pt x="121" y="0"/>
                  <a:pt x="75" y="1"/>
                  <a:pt x="43" y="27"/>
                </a:cubicBezTo>
                <a:cubicBezTo>
                  <a:pt x="42" y="28"/>
                  <a:pt x="42" y="28"/>
                  <a:pt x="42" y="28"/>
                </a:cubicBezTo>
                <a:cubicBezTo>
                  <a:pt x="6" y="58"/>
                  <a:pt x="0" y="112"/>
                  <a:pt x="28" y="149"/>
                </a:cubicBezTo>
                <a:cubicBezTo>
                  <a:pt x="184" y="306"/>
                  <a:pt x="184" y="306"/>
                  <a:pt x="184" y="306"/>
                </a:cubicBezTo>
                <a:cubicBezTo>
                  <a:pt x="98" y="560"/>
                  <a:pt x="98" y="560"/>
                  <a:pt x="98" y="560"/>
                </a:cubicBezTo>
                <a:cubicBezTo>
                  <a:pt x="81" y="624"/>
                  <a:pt x="95" y="715"/>
                  <a:pt x="126" y="773"/>
                </a:cubicBezTo>
                <a:cubicBezTo>
                  <a:pt x="231" y="970"/>
                  <a:pt x="231" y="970"/>
                  <a:pt x="231" y="970"/>
                </a:cubicBezTo>
                <a:cubicBezTo>
                  <a:pt x="545" y="796"/>
                  <a:pt x="545" y="796"/>
                  <a:pt x="545" y="796"/>
                </a:cubicBezTo>
                <a:cubicBezTo>
                  <a:pt x="500" y="693"/>
                  <a:pt x="500" y="693"/>
                  <a:pt x="500" y="693"/>
                </a:cubicBezTo>
                <a:cubicBezTo>
                  <a:pt x="486" y="660"/>
                  <a:pt x="482" y="624"/>
                  <a:pt x="489" y="589"/>
                </a:cubicBezTo>
                <a:cubicBezTo>
                  <a:pt x="594" y="170"/>
                  <a:pt x="594" y="170"/>
                  <a:pt x="594" y="170"/>
                </a:cubicBezTo>
                <a:cubicBezTo>
                  <a:pt x="607" y="120"/>
                  <a:pt x="597" y="61"/>
                  <a:pt x="571" y="17"/>
                </a:cubicBezTo>
                <a:lnTo>
                  <a:pt x="358" y="23"/>
                </a:lnTo>
                <a:close/>
              </a:path>
            </a:pathLst>
          </a:custGeom>
          <a:solidFill>
            <a:srgbClr val="F8D5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88" name="Freeform 724"/>
          <p:cNvSpPr>
            <a:spLocks/>
          </p:cNvSpPr>
          <p:nvPr/>
        </p:nvSpPr>
        <p:spPr bwMode="auto">
          <a:xfrm>
            <a:off x="3690477" y="4722493"/>
            <a:ext cx="279819" cy="389152"/>
          </a:xfrm>
          <a:custGeom>
            <a:avLst/>
            <a:gdLst>
              <a:gd name="T0" fmla="*/ 83 w 116"/>
              <a:gd name="T1" fmla="*/ 13 h 113"/>
              <a:gd name="T2" fmla="*/ 23 w 116"/>
              <a:gd name="T3" fmla="*/ 14 h 113"/>
              <a:gd name="T4" fmla="*/ 22 w 116"/>
              <a:gd name="T5" fmla="*/ 15 h 113"/>
              <a:gd name="T6" fmla="*/ 15 w 116"/>
              <a:gd name="T7" fmla="*/ 80 h 113"/>
              <a:gd name="T8" fmla="*/ 38 w 116"/>
              <a:gd name="T9" fmla="*/ 104 h 113"/>
              <a:gd name="T10" fmla="*/ 70 w 116"/>
              <a:gd name="T11" fmla="*/ 103 h 113"/>
              <a:gd name="T12" fmla="*/ 107 w 116"/>
              <a:gd name="T13" fmla="*/ 62 h 113"/>
              <a:gd name="T14" fmla="*/ 104 w 116"/>
              <a:gd name="T15" fmla="*/ 30 h 113"/>
              <a:gd name="T16" fmla="*/ 83 w 116"/>
              <a:gd name="T17" fmla="*/ 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3">
                <a:moveTo>
                  <a:pt x="83" y="13"/>
                </a:moveTo>
                <a:cubicBezTo>
                  <a:pt x="65" y="0"/>
                  <a:pt x="40" y="0"/>
                  <a:pt x="23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3" y="31"/>
                  <a:pt x="0" y="60"/>
                  <a:pt x="15" y="80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47" y="113"/>
                  <a:pt x="62" y="113"/>
                  <a:pt x="70" y="103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16" y="53"/>
                  <a:pt x="114" y="38"/>
                  <a:pt x="104" y="30"/>
                </a:cubicBezTo>
                <a:lnTo>
                  <a:pt x="83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89" name="矩形 1683"/>
          <p:cNvSpPr/>
          <p:nvPr/>
        </p:nvSpPr>
        <p:spPr>
          <a:xfrm rot="2691279">
            <a:off x="3586960" y="5355021"/>
            <a:ext cx="410728" cy="117355"/>
          </a:xfrm>
          <a:custGeom>
            <a:avLst/>
            <a:gdLst>
              <a:gd name="connsiteX0" fmla="*/ 0 w 621070"/>
              <a:gd name="connsiteY0" fmla="*/ 0 h 114934"/>
              <a:gd name="connsiteX1" fmla="*/ 621070 w 621070"/>
              <a:gd name="connsiteY1" fmla="*/ 0 h 114934"/>
              <a:gd name="connsiteX2" fmla="*/ 621070 w 621070"/>
              <a:gd name="connsiteY2" fmla="*/ 114934 h 114934"/>
              <a:gd name="connsiteX3" fmla="*/ 0 w 621070"/>
              <a:gd name="connsiteY3" fmla="*/ 114934 h 114934"/>
              <a:gd name="connsiteX4" fmla="*/ 0 w 621070"/>
              <a:gd name="connsiteY4" fmla="*/ 0 h 114934"/>
              <a:gd name="connsiteX0" fmla="*/ 40445 w 661515"/>
              <a:gd name="connsiteY0" fmla="*/ 0 h 128302"/>
              <a:gd name="connsiteX1" fmla="*/ 661515 w 661515"/>
              <a:gd name="connsiteY1" fmla="*/ 0 h 128302"/>
              <a:gd name="connsiteX2" fmla="*/ 661515 w 661515"/>
              <a:gd name="connsiteY2" fmla="*/ 114934 h 128302"/>
              <a:gd name="connsiteX3" fmla="*/ 0 w 661515"/>
              <a:gd name="connsiteY3" fmla="*/ 128302 h 128302"/>
              <a:gd name="connsiteX4" fmla="*/ 40445 w 661515"/>
              <a:gd name="connsiteY4" fmla="*/ 0 h 128302"/>
              <a:gd name="connsiteX0" fmla="*/ 40445 w 661567"/>
              <a:gd name="connsiteY0" fmla="*/ 0 h 128302"/>
              <a:gd name="connsiteX1" fmla="*/ 661515 w 661567"/>
              <a:gd name="connsiteY1" fmla="*/ 0 h 128302"/>
              <a:gd name="connsiteX2" fmla="*/ 661567 w 661567"/>
              <a:gd name="connsiteY2" fmla="*/ 94729 h 128302"/>
              <a:gd name="connsiteX3" fmla="*/ 0 w 661567"/>
              <a:gd name="connsiteY3" fmla="*/ 128302 h 128302"/>
              <a:gd name="connsiteX4" fmla="*/ 40445 w 661567"/>
              <a:gd name="connsiteY4" fmla="*/ 0 h 128302"/>
              <a:gd name="connsiteX0" fmla="*/ 40445 w 661515"/>
              <a:gd name="connsiteY0" fmla="*/ 0 h 128302"/>
              <a:gd name="connsiteX1" fmla="*/ 661515 w 661515"/>
              <a:gd name="connsiteY1" fmla="*/ 0 h 128302"/>
              <a:gd name="connsiteX2" fmla="*/ 619681 w 661515"/>
              <a:gd name="connsiteY2" fmla="*/ 101361 h 128302"/>
              <a:gd name="connsiteX3" fmla="*/ 0 w 661515"/>
              <a:gd name="connsiteY3" fmla="*/ 128302 h 128302"/>
              <a:gd name="connsiteX4" fmla="*/ 40445 w 661515"/>
              <a:gd name="connsiteY4" fmla="*/ 0 h 128302"/>
              <a:gd name="connsiteX0" fmla="*/ 40445 w 661515"/>
              <a:gd name="connsiteY0" fmla="*/ 0 h 128302"/>
              <a:gd name="connsiteX1" fmla="*/ 661515 w 661515"/>
              <a:gd name="connsiteY1" fmla="*/ 0 h 128302"/>
              <a:gd name="connsiteX2" fmla="*/ 619681 w 661515"/>
              <a:gd name="connsiteY2" fmla="*/ 101361 h 128302"/>
              <a:gd name="connsiteX3" fmla="*/ 0 w 661515"/>
              <a:gd name="connsiteY3" fmla="*/ 128302 h 128302"/>
              <a:gd name="connsiteX4" fmla="*/ 40445 w 661515"/>
              <a:gd name="connsiteY4" fmla="*/ 0 h 12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515" h="128302">
                <a:moveTo>
                  <a:pt x="40445" y="0"/>
                </a:moveTo>
                <a:lnTo>
                  <a:pt x="661515" y="0"/>
                </a:lnTo>
                <a:cubicBezTo>
                  <a:pt x="661532" y="31576"/>
                  <a:pt x="640617" y="63101"/>
                  <a:pt x="619681" y="101361"/>
                </a:cubicBezTo>
                <a:lnTo>
                  <a:pt x="0" y="128302"/>
                </a:lnTo>
                <a:lnTo>
                  <a:pt x="40445" y="0"/>
                </a:lnTo>
                <a:close/>
              </a:path>
            </a:pathLst>
          </a:custGeom>
          <a:gradFill>
            <a:gsLst>
              <a:gs pos="0">
                <a:srgbClr val="7B480B">
                  <a:alpha val="70000"/>
                </a:srgbClr>
              </a:gs>
              <a:gs pos="100000">
                <a:srgbClr val="F8D5A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90" name="Freeform 725"/>
          <p:cNvSpPr>
            <a:spLocks/>
          </p:cNvSpPr>
          <p:nvPr/>
        </p:nvSpPr>
        <p:spPr bwMode="auto">
          <a:xfrm>
            <a:off x="3467847" y="3772844"/>
            <a:ext cx="290031" cy="137945"/>
          </a:xfrm>
          <a:custGeom>
            <a:avLst/>
            <a:gdLst>
              <a:gd name="T0" fmla="*/ 120 w 120"/>
              <a:gd name="T1" fmla="*/ 0 h 40"/>
              <a:gd name="T2" fmla="*/ 26 w 120"/>
              <a:gd name="T3" fmla="*/ 0 h 40"/>
              <a:gd name="T4" fmla="*/ 0 w 120"/>
              <a:gd name="T5" fmla="*/ 7 h 40"/>
              <a:gd name="T6" fmla="*/ 38 w 120"/>
              <a:gd name="T7" fmla="*/ 40 h 40"/>
              <a:gd name="T8" fmla="*/ 120 w 120"/>
              <a:gd name="T9" fmla="*/ 40 h 40"/>
              <a:gd name="T10" fmla="*/ 120 w 120"/>
              <a:gd name="T1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40">
                <a:moveTo>
                  <a:pt x="120" y="0"/>
                </a:move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8" y="2"/>
                  <a:pt x="0" y="7"/>
                </a:cubicBezTo>
                <a:cubicBezTo>
                  <a:pt x="5" y="21"/>
                  <a:pt x="16" y="40"/>
                  <a:pt x="38" y="40"/>
                </a:cubicBezTo>
                <a:cubicBezTo>
                  <a:pt x="73" y="40"/>
                  <a:pt x="120" y="40"/>
                  <a:pt x="120" y="40"/>
                </a:cubicBezTo>
                <a:lnTo>
                  <a:pt x="1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91" name="Freeform 726"/>
          <p:cNvSpPr>
            <a:spLocks/>
          </p:cNvSpPr>
          <p:nvPr/>
        </p:nvSpPr>
        <p:spPr bwMode="auto">
          <a:xfrm>
            <a:off x="3602651" y="4797999"/>
            <a:ext cx="454451" cy="1180528"/>
          </a:xfrm>
          <a:custGeom>
            <a:avLst/>
            <a:gdLst>
              <a:gd name="T0" fmla="*/ 121 w 188"/>
              <a:gd name="T1" fmla="*/ 285 h 343"/>
              <a:gd name="T2" fmla="*/ 144 w 188"/>
              <a:gd name="T3" fmla="*/ 343 h 343"/>
              <a:gd name="T4" fmla="*/ 188 w 188"/>
              <a:gd name="T5" fmla="*/ 240 h 343"/>
              <a:gd name="T6" fmla="*/ 32 w 188"/>
              <a:gd name="T7" fmla="*/ 83 h 343"/>
              <a:gd name="T8" fmla="*/ 20 w 188"/>
              <a:gd name="T9" fmla="*/ 0 h 343"/>
              <a:gd name="T10" fmla="*/ 23 w 188"/>
              <a:gd name="T11" fmla="*/ 101 h 343"/>
              <a:gd name="T12" fmla="*/ 153 w 188"/>
              <a:gd name="T13" fmla="*/ 236 h 343"/>
              <a:gd name="T14" fmla="*/ 121 w 188"/>
              <a:gd name="T15" fmla="*/ 285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343">
                <a:moveTo>
                  <a:pt x="121" y="285"/>
                </a:moveTo>
                <a:cubicBezTo>
                  <a:pt x="122" y="285"/>
                  <a:pt x="143" y="343"/>
                  <a:pt x="144" y="343"/>
                </a:cubicBezTo>
                <a:cubicBezTo>
                  <a:pt x="188" y="240"/>
                  <a:pt x="188" y="240"/>
                  <a:pt x="188" y="240"/>
                </a:cubicBezTo>
                <a:cubicBezTo>
                  <a:pt x="32" y="83"/>
                  <a:pt x="32" y="83"/>
                  <a:pt x="32" y="83"/>
                </a:cubicBezTo>
                <a:cubicBezTo>
                  <a:pt x="14" y="58"/>
                  <a:pt x="10" y="27"/>
                  <a:pt x="20" y="0"/>
                </a:cubicBezTo>
                <a:cubicBezTo>
                  <a:pt x="0" y="30"/>
                  <a:pt x="0" y="71"/>
                  <a:pt x="23" y="101"/>
                </a:cubicBezTo>
                <a:cubicBezTo>
                  <a:pt x="153" y="236"/>
                  <a:pt x="153" y="236"/>
                  <a:pt x="153" y="236"/>
                </a:cubicBezTo>
                <a:lnTo>
                  <a:pt x="121" y="285"/>
                </a:lnTo>
                <a:close/>
              </a:path>
            </a:pathLst>
          </a:custGeom>
          <a:solidFill>
            <a:srgbClr val="DBB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92" name="Freeform 609"/>
          <p:cNvSpPr>
            <a:spLocks/>
          </p:cNvSpPr>
          <p:nvPr/>
        </p:nvSpPr>
        <p:spPr bwMode="auto">
          <a:xfrm>
            <a:off x="4043746" y="7091526"/>
            <a:ext cx="920136" cy="981596"/>
          </a:xfrm>
          <a:custGeom>
            <a:avLst/>
            <a:gdLst>
              <a:gd name="T0" fmla="*/ 381 w 381"/>
              <a:gd name="T1" fmla="*/ 112 h 286"/>
              <a:gd name="T2" fmla="*/ 336 w 381"/>
              <a:gd name="T3" fmla="*/ 9 h 286"/>
              <a:gd name="T4" fmla="*/ 0 w 381"/>
              <a:gd name="T5" fmla="*/ 160 h 286"/>
              <a:gd name="T6" fmla="*/ 67 w 381"/>
              <a:gd name="T7" fmla="*/ 286 h 286"/>
              <a:gd name="T8" fmla="*/ 381 w 381"/>
              <a:gd name="T9" fmla="*/ 11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" h="286">
                <a:moveTo>
                  <a:pt x="381" y="112"/>
                </a:moveTo>
                <a:cubicBezTo>
                  <a:pt x="336" y="9"/>
                  <a:pt x="336" y="9"/>
                  <a:pt x="336" y="9"/>
                </a:cubicBezTo>
                <a:cubicBezTo>
                  <a:pt x="332" y="0"/>
                  <a:pt x="0" y="160"/>
                  <a:pt x="0" y="160"/>
                </a:cubicBezTo>
                <a:cubicBezTo>
                  <a:pt x="67" y="286"/>
                  <a:pt x="67" y="286"/>
                  <a:pt x="67" y="286"/>
                </a:cubicBezTo>
                <a:lnTo>
                  <a:pt x="381" y="112"/>
                </a:lnTo>
                <a:close/>
              </a:path>
            </a:pathLst>
          </a:custGeom>
          <a:solidFill>
            <a:srgbClr val="ECC0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93" name="Freeform 610"/>
          <p:cNvSpPr>
            <a:spLocks/>
          </p:cNvSpPr>
          <p:nvPr/>
        </p:nvSpPr>
        <p:spPr bwMode="auto">
          <a:xfrm>
            <a:off x="3932430" y="7081362"/>
            <a:ext cx="1535943" cy="2334917"/>
          </a:xfrm>
          <a:custGeom>
            <a:avLst/>
            <a:gdLst>
              <a:gd name="T0" fmla="*/ 0 w 1504"/>
              <a:gd name="T1" fmla="*/ 508 h 1608"/>
              <a:gd name="T2" fmla="*/ 929 w 1504"/>
              <a:gd name="T3" fmla="*/ 0 h 1608"/>
              <a:gd name="T4" fmla="*/ 1504 w 1504"/>
              <a:gd name="T5" fmla="*/ 1121 h 1608"/>
              <a:gd name="T6" fmla="*/ 575 w 1504"/>
              <a:gd name="T7" fmla="*/ 1608 h 1608"/>
              <a:gd name="T8" fmla="*/ 0 w 1504"/>
              <a:gd name="T9" fmla="*/ 508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4" h="1608">
                <a:moveTo>
                  <a:pt x="0" y="508"/>
                </a:moveTo>
                <a:lnTo>
                  <a:pt x="929" y="0"/>
                </a:lnTo>
                <a:lnTo>
                  <a:pt x="1504" y="1121"/>
                </a:lnTo>
                <a:lnTo>
                  <a:pt x="575" y="1608"/>
                </a:lnTo>
                <a:lnTo>
                  <a:pt x="0" y="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94" name="Freeform 612"/>
          <p:cNvSpPr>
            <a:spLocks/>
          </p:cNvSpPr>
          <p:nvPr/>
        </p:nvSpPr>
        <p:spPr bwMode="auto">
          <a:xfrm>
            <a:off x="4031490" y="7564899"/>
            <a:ext cx="922180" cy="983046"/>
          </a:xfrm>
          <a:custGeom>
            <a:avLst/>
            <a:gdLst>
              <a:gd name="T0" fmla="*/ 382 w 382"/>
              <a:gd name="T1" fmla="*/ 112 h 286"/>
              <a:gd name="T2" fmla="*/ 337 w 382"/>
              <a:gd name="T3" fmla="*/ 9 h 286"/>
              <a:gd name="T4" fmla="*/ 0 w 382"/>
              <a:gd name="T5" fmla="*/ 159 h 286"/>
              <a:gd name="T6" fmla="*/ 68 w 382"/>
              <a:gd name="T7" fmla="*/ 286 h 286"/>
              <a:gd name="T8" fmla="*/ 382 w 382"/>
              <a:gd name="T9" fmla="*/ 11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" h="286">
                <a:moveTo>
                  <a:pt x="382" y="112"/>
                </a:moveTo>
                <a:cubicBezTo>
                  <a:pt x="337" y="9"/>
                  <a:pt x="337" y="9"/>
                  <a:pt x="337" y="9"/>
                </a:cubicBezTo>
                <a:cubicBezTo>
                  <a:pt x="333" y="0"/>
                  <a:pt x="0" y="159"/>
                  <a:pt x="0" y="159"/>
                </a:cubicBezTo>
                <a:cubicBezTo>
                  <a:pt x="68" y="286"/>
                  <a:pt x="68" y="286"/>
                  <a:pt x="68" y="286"/>
                </a:cubicBezTo>
                <a:lnTo>
                  <a:pt x="382" y="112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95" name="Freeform 613"/>
          <p:cNvSpPr>
            <a:spLocks/>
          </p:cNvSpPr>
          <p:nvPr/>
        </p:nvSpPr>
        <p:spPr bwMode="auto">
          <a:xfrm>
            <a:off x="3985536" y="7413883"/>
            <a:ext cx="1685043" cy="2568699"/>
          </a:xfrm>
          <a:custGeom>
            <a:avLst/>
            <a:gdLst>
              <a:gd name="T0" fmla="*/ 0 w 1650"/>
              <a:gd name="T1" fmla="*/ 558 h 1769"/>
              <a:gd name="T2" fmla="*/ 1019 w 1650"/>
              <a:gd name="T3" fmla="*/ 0 h 1769"/>
              <a:gd name="T4" fmla="*/ 1650 w 1650"/>
              <a:gd name="T5" fmla="*/ 1232 h 1769"/>
              <a:gd name="T6" fmla="*/ 631 w 1650"/>
              <a:gd name="T7" fmla="*/ 1769 h 1769"/>
              <a:gd name="T8" fmla="*/ 0 w 1650"/>
              <a:gd name="T9" fmla="*/ 558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0" h="1769">
                <a:moveTo>
                  <a:pt x="0" y="558"/>
                </a:moveTo>
                <a:lnTo>
                  <a:pt x="1019" y="0"/>
                </a:lnTo>
                <a:lnTo>
                  <a:pt x="1650" y="1232"/>
                </a:lnTo>
                <a:lnTo>
                  <a:pt x="631" y="1769"/>
                </a:lnTo>
                <a:lnTo>
                  <a:pt x="0" y="558"/>
                </a:lnTo>
                <a:close/>
              </a:path>
            </a:pathLst>
          </a:custGeom>
          <a:solidFill>
            <a:srgbClr val="5555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96" name="Freeform 614"/>
          <p:cNvSpPr>
            <a:spLocks noEditPoints="1"/>
          </p:cNvSpPr>
          <p:nvPr/>
        </p:nvSpPr>
        <p:spPr bwMode="auto">
          <a:xfrm>
            <a:off x="4132593" y="8244464"/>
            <a:ext cx="120506" cy="172796"/>
          </a:xfrm>
          <a:custGeom>
            <a:avLst/>
            <a:gdLst>
              <a:gd name="T0" fmla="*/ 25 w 50"/>
              <a:gd name="T1" fmla="*/ 0 h 50"/>
              <a:gd name="T2" fmla="*/ 0 w 50"/>
              <a:gd name="T3" fmla="*/ 25 h 50"/>
              <a:gd name="T4" fmla="*/ 25 w 50"/>
              <a:gd name="T5" fmla="*/ 50 h 50"/>
              <a:gd name="T6" fmla="*/ 50 w 50"/>
              <a:gd name="T7" fmla="*/ 25 h 50"/>
              <a:gd name="T8" fmla="*/ 25 w 50"/>
              <a:gd name="T9" fmla="*/ 0 h 50"/>
              <a:gd name="T10" fmla="*/ 36 w 50"/>
              <a:gd name="T11" fmla="*/ 37 h 50"/>
              <a:gd name="T12" fmla="*/ 25 w 50"/>
              <a:gd name="T13" fmla="*/ 41 h 50"/>
              <a:gd name="T14" fmla="*/ 14 w 50"/>
              <a:gd name="T15" fmla="*/ 37 h 50"/>
              <a:gd name="T16" fmla="*/ 9 w 50"/>
              <a:gd name="T17" fmla="*/ 25 h 50"/>
              <a:gd name="T18" fmla="*/ 14 w 50"/>
              <a:gd name="T19" fmla="*/ 14 h 50"/>
              <a:gd name="T20" fmla="*/ 25 w 50"/>
              <a:gd name="T21" fmla="*/ 9 h 50"/>
              <a:gd name="T22" fmla="*/ 36 w 50"/>
              <a:gd name="T23" fmla="*/ 14 h 50"/>
              <a:gd name="T24" fmla="*/ 41 w 50"/>
              <a:gd name="T25" fmla="*/ 25 h 50"/>
              <a:gd name="T26" fmla="*/ 36 w 50"/>
              <a:gd name="T27" fmla="*/ 3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50">
                <a:moveTo>
                  <a:pt x="25" y="0"/>
                </a:moveTo>
                <a:cubicBezTo>
                  <a:pt x="11" y="0"/>
                  <a:pt x="0" y="11"/>
                  <a:pt x="0" y="25"/>
                </a:cubicBezTo>
                <a:cubicBezTo>
                  <a:pt x="0" y="39"/>
                  <a:pt x="11" y="50"/>
                  <a:pt x="25" y="50"/>
                </a:cubicBezTo>
                <a:cubicBezTo>
                  <a:pt x="39" y="50"/>
                  <a:pt x="50" y="39"/>
                  <a:pt x="50" y="25"/>
                </a:cubicBezTo>
                <a:cubicBezTo>
                  <a:pt x="50" y="11"/>
                  <a:pt x="39" y="0"/>
                  <a:pt x="25" y="0"/>
                </a:cubicBezTo>
                <a:close/>
                <a:moveTo>
                  <a:pt x="36" y="37"/>
                </a:moveTo>
                <a:cubicBezTo>
                  <a:pt x="33" y="40"/>
                  <a:pt x="29" y="41"/>
                  <a:pt x="25" y="41"/>
                </a:cubicBezTo>
                <a:cubicBezTo>
                  <a:pt x="20" y="41"/>
                  <a:pt x="16" y="40"/>
                  <a:pt x="14" y="37"/>
                </a:cubicBezTo>
                <a:cubicBezTo>
                  <a:pt x="11" y="34"/>
                  <a:pt x="9" y="30"/>
                  <a:pt x="9" y="25"/>
                </a:cubicBezTo>
                <a:cubicBezTo>
                  <a:pt x="9" y="21"/>
                  <a:pt x="11" y="17"/>
                  <a:pt x="14" y="14"/>
                </a:cubicBezTo>
                <a:cubicBezTo>
                  <a:pt x="16" y="11"/>
                  <a:pt x="20" y="9"/>
                  <a:pt x="25" y="9"/>
                </a:cubicBezTo>
                <a:cubicBezTo>
                  <a:pt x="29" y="9"/>
                  <a:pt x="33" y="11"/>
                  <a:pt x="36" y="14"/>
                </a:cubicBezTo>
                <a:cubicBezTo>
                  <a:pt x="39" y="17"/>
                  <a:pt x="41" y="21"/>
                  <a:pt x="41" y="25"/>
                </a:cubicBezTo>
                <a:cubicBezTo>
                  <a:pt x="41" y="30"/>
                  <a:pt x="39" y="34"/>
                  <a:pt x="36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97" name="矩形 1683"/>
          <p:cNvSpPr/>
          <p:nvPr/>
        </p:nvSpPr>
        <p:spPr>
          <a:xfrm rot="19988958">
            <a:off x="3404497" y="5291535"/>
            <a:ext cx="325969" cy="113398"/>
          </a:xfrm>
          <a:custGeom>
            <a:avLst/>
            <a:gdLst>
              <a:gd name="connsiteX0" fmla="*/ 0 w 621070"/>
              <a:gd name="connsiteY0" fmla="*/ 0 h 114934"/>
              <a:gd name="connsiteX1" fmla="*/ 621070 w 621070"/>
              <a:gd name="connsiteY1" fmla="*/ 0 h 114934"/>
              <a:gd name="connsiteX2" fmla="*/ 621070 w 621070"/>
              <a:gd name="connsiteY2" fmla="*/ 114934 h 114934"/>
              <a:gd name="connsiteX3" fmla="*/ 0 w 621070"/>
              <a:gd name="connsiteY3" fmla="*/ 114934 h 114934"/>
              <a:gd name="connsiteX4" fmla="*/ 0 w 621070"/>
              <a:gd name="connsiteY4" fmla="*/ 0 h 114934"/>
              <a:gd name="connsiteX0" fmla="*/ 40445 w 661515"/>
              <a:gd name="connsiteY0" fmla="*/ 0 h 128302"/>
              <a:gd name="connsiteX1" fmla="*/ 661515 w 661515"/>
              <a:gd name="connsiteY1" fmla="*/ 0 h 128302"/>
              <a:gd name="connsiteX2" fmla="*/ 661515 w 661515"/>
              <a:gd name="connsiteY2" fmla="*/ 114934 h 128302"/>
              <a:gd name="connsiteX3" fmla="*/ 0 w 661515"/>
              <a:gd name="connsiteY3" fmla="*/ 128302 h 128302"/>
              <a:gd name="connsiteX4" fmla="*/ 40445 w 661515"/>
              <a:gd name="connsiteY4" fmla="*/ 0 h 128302"/>
              <a:gd name="connsiteX0" fmla="*/ 40445 w 661567"/>
              <a:gd name="connsiteY0" fmla="*/ 0 h 128302"/>
              <a:gd name="connsiteX1" fmla="*/ 661515 w 661567"/>
              <a:gd name="connsiteY1" fmla="*/ 0 h 128302"/>
              <a:gd name="connsiteX2" fmla="*/ 661567 w 661567"/>
              <a:gd name="connsiteY2" fmla="*/ 94729 h 128302"/>
              <a:gd name="connsiteX3" fmla="*/ 0 w 661567"/>
              <a:gd name="connsiteY3" fmla="*/ 128302 h 128302"/>
              <a:gd name="connsiteX4" fmla="*/ 40445 w 661567"/>
              <a:gd name="connsiteY4" fmla="*/ 0 h 128302"/>
              <a:gd name="connsiteX0" fmla="*/ 40445 w 661515"/>
              <a:gd name="connsiteY0" fmla="*/ 0 h 128302"/>
              <a:gd name="connsiteX1" fmla="*/ 661515 w 661515"/>
              <a:gd name="connsiteY1" fmla="*/ 0 h 128302"/>
              <a:gd name="connsiteX2" fmla="*/ 619681 w 661515"/>
              <a:gd name="connsiteY2" fmla="*/ 101361 h 128302"/>
              <a:gd name="connsiteX3" fmla="*/ 0 w 661515"/>
              <a:gd name="connsiteY3" fmla="*/ 128302 h 128302"/>
              <a:gd name="connsiteX4" fmla="*/ 40445 w 661515"/>
              <a:gd name="connsiteY4" fmla="*/ 0 h 128302"/>
              <a:gd name="connsiteX0" fmla="*/ 40445 w 661515"/>
              <a:gd name="connsiteY0" fmla="*/ 0 h 128302"/>
              <a:gd name="connsiteX1" fmla="*/ 661515 w 661515"/>
              <a:gd name="connsiteY1" fmla="*/ 0 h 128302"/>
              <a:gd name="connsiteX2" fmla="*/ 619681 w 661515"/>
              <a:gd name="connsiteY2" fmla="*/ 101361 h 128302"/>
              <a:gd name="connsiteX3" fmla="*/ 0 w 661515"/>
              <a:gd name="connsiteY3" fmla="*/ 128302 h 128302"/>
              <a:gd name="connsiteX4" fmla="*/ 40445 w 661515"/>
              <a:gd name="connsiteY4" fmla="*/ 0 h 128302"/>
              <a:gd name="connsiteX0" fmla="*/ 101873 w 661515"/>
              <a:gd name="connsiteY0" fmla="*/ 4487 h 128302"/>
              <a:gd name="connsiteX1" fmla="*/ 661515 w 661515"/>
              <a:gd name="connsiteY1" fmla="*/ 0 h 128302"/>
              <a:gd name="connsiteX2" fmla="*/ 619681 w 661515"/>
              <a:gd name="connsiteY2" fmla="*/ 101361 h 128302"/>
              <a:gd name="connsiteX3" fmla="*/ 0 w 661515"/>
              <a:gd name="connsiteY3" fmla="*/ 128302 h 128302"/>
              <a:gd name="connsiteX4" fmla="*/ 101873 w 661515"/>
              <a:gd name="connsiteY4" fmla="*/ 4487 h 128302"/>
              <a:gd name="connsiteX0" fmla="*/ 120424 w 680066"/>
              <a:gd name="connsiteY0" fmla="*/ 4487 h 123974"/>
              <a:gd name="connsiteX1" fmla="*/ 680066 w 680066"/>
              <a:gd name="connsiteY1" fmla="*/ 0 h 123974"/>
              <a:gd name="connsiteX2" fmla="*/ 638232 w 680066"/>
              <a:gd name="connsiteY2" fmla="*/ 101361 h 123974"/>
              <a:gd name="connsiteX3" fmla="*/ 0 w 680066"/>
              <a:gd name="connsiteY3" fmla="*/ 123974 h 123974"/>
              <a:gd name="connsiteX4" fmla="*/ 120424 w 680066"/>
              <a:gd name="connsiteY4" fmla="*/ 4487 h 123974"/>
              <a:gd name="connsiteX0" fmla="*/ 120424 w 680066"/>
              <a:gd name="connsiteY0" fmla="*/ 4487 h 123974"/>
              <a:gd name="connsiteX1" fmla="*/ 680066 w 680066"/>
              <a:gd name="connsiteY1" fmla="*/ 0 h 123974"/>
              <a:gd name="connsiteX2" fmla="*/ 638232 w 680066"/>
              <a:gd name="connsiteY2" fmla="*/ 101361 h 123974"/>
              <a:gd name="connsiteX3" fmla="*/ 0 w 680066"/>
              <a:gd name="connsiteY3" fmla="*/ 123974 h 123974"/>
              <a:gd name="connsiteX4" fmla="*/ 120424 w 680066"/>
              <a:gd name="connsiteY4" fmla="*/ 4487 h 123974"/>
              <a:gd name="connsiteX0" fmla="*/ 153269 w 680066"/>
              <a:gd name="connsiteY0" fmla="*/ 8868 h 123974"/>
              <a:gd name="connsiteX1" fmla="*/ 680066 w 680066"/>
              <a:gd name="connsiteY1" fmla="*/ 0 h 123974"/>
              <a:gd name="connsiteX2" fmla="*/ 638232 w 680066"/>
              <a:gd name="connsiteY2" fmla="*/ 101361 h 123974"/>
              <a:gd name="connsiteX3" fmla="*/ 0 w 680066"/>
              <a:gd name="connsiteY3" fmla="*/ 123974 h 123974"/>
              <a:gd name="connsiteX4" fmla="*/ 153269 w 680066"/>
              <a:gd name="connsiteY4" fmla="*/ 8868 h 123974"/>
              <a:gd name="connsiteX0" fmla="*/ 153269 w 680066"/>
              <a:gd name="connsiteY0" fmla="*/ 8868 h 123974"/>
              <a:gd name="connsiteX1" fmla="*/ 680066 w 680066"/>
              <a:gd name="connsiteY1" fmla="*/ 0 h 123974"/>
              <a:gd name="connsiteX2" fmla="*/ 638232 w 680066"/>
              <a:gd name="connsiteY2" fmla="*/ 101361 h 123974"/>
              <a:gd name="connsiteX3" fmla="*/ 0 w 680066"/>
              <a:gd name="connsiteY3" fmla="*/ 123974 h 123974"/>
              <a:gd name="connsiteX4" fmla="*/ 153269 w 680066"/>
              <a:gd name="connsiteY4" fmla="*/ 8868 h 1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066" h="123974">
                <a:moveTo>
                  <a:pt x="153269" y="8868"/>
                </a:moveTo>
                <a:lnTo>
                  <a:pt x="680066" y="0"/>
                </a:lnTo>
                <a:cubicBezTo>
                  <a:pt x="680083" y="31576"/>
                  <a:pt x="659168" y="63101"/>
                  <a:pt x="638232" y="101361"/>
                </a:cubicBezTo>
                <a:lnTo>
                  <a:pt x="0" y="123974"/>
                </a:lnTo>
                <a:cubicBezTo>
                  <a:pt x="10042" y="96813"/>
                  <a:pt x="75955" y="50688"/>
                  <a:pt x="153269" y="8868"/>
                </a:cubicBezTo>
                <a:close/>
              </a:path>
            </a:pathLst>
          </a:custGeom>
          <a:gradFill>
            <a:gsLst>
              <a:gs pos="0">
                <a:srgbClr val="7B480B">
                  <a:alpha val="70000"/>
                </a:srgbClr>
              </a:gs>
              <a:gs pos="100000">
                <a:srgbClr val="F8D5A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47" name="Group 887"/>
          <p:cNvGrpSpPr>
            <a:grpSpLocks noChangeAspect="1"/>
          </p:cNvGrpSpPr>
          <p:nvPr/>
        </p:nvGrpSpPr>
        <p:grpSpPr bwMode="auto">
          <a:xfrm>
            <a:off x="9467236" y="6232370"/>
            <a:ext cx="332049" cy="413038"/>
            <a:chOff x="5971" y="2553"/>
            <a:chExt cx="246" cy="30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248" name="Freeform 889"/>
            <p:cNvSpPr>
              <a:spLocks/>
            </p:cNvSpPr>
            <p:nvPr/>
          </p:nvSpPr>
          <p:spPr bwMode="auto">
            <a:xfrm>
              <a:off x="5971" y="2715"/>
              <a:ext cx="246" cy="144"/>
            </a:xfrm>
            <a:custGeom>
              <a:avLst/>
              <a:gdLst>
                <a:gd name="T0" fmla="*/ 66 w 101"/>
                <a:gd name="T1" fmla="*/ 0 h 60"/>
                <a:gd name="T2" fmla="*/ 58 w 101"/>
                <a:gd name="T3" fmla="*/ 38 h 60"/>
                <a:gd name="T4" fmla="*/ 54 w 101"/>
                <a:gd name="T5" fmla="*/ 12 h 60"/>
                <a:gd name="T6" fmla="*/ 56 w 101"/>
                <a:gd name="T7" fmla="*/ 6 h 60"/>
                <a:gd name="T8" fmla="*/ 52 w 101"/>
                <a:gd name="T9" fmla="*/ 2 h 60"/>
                <a:gd name="T10" fmla="*/ 51 w 101"/>
                <a:gd name="T11" fmla="*/ 2 h 60"/>
                <a:gd name="T12" fmla="*/ 50 w 101"/>
                <a:gd name="T13" fmla="*/ 2 h 60"/>
                <a:gd name="T14" fmla="*/ 49 w 101"/>
                <a:gd name="T15" fmla="*/ 2 h 60"/>
                <a:gd name="T16" fmla="*/ 45 w 101"/>
                <a:gd name="T17" fmla="*/ 6 h 60"/>
                <a:gd name="T18" fmla="*/ 47 w 101"/>
                <a:gd name="T19" fmla="*/ 12 h 60"/>
                <a:gd name="T20" fmla="*/ 43 w 101"/>
                <a:gd name="T21" fmla="*/ 38 h 60"/>
                <a:gd name="T22" fmla="*/ 35 w 101"/>
                <a:gd name="T23" fmla="*/ 0 h 60"/>
                <a:gd name="T24" fmla="*/ 35 w 101"/>
                <a:gd name="T25" fmla="*/ 0 h 60"/>
                <a:gd name="T26" fmla="*/ 34 w 101"/>
                <a:gd name="T27" fmla="*/ 0 h 60"/>
                <a:gd name="T28" fmla="*/ 8 w 101"/>
                <a:gd name="T29" fmla="*/ 10 h 60"/>
                <a:gd name="T30" fmla="*/ 0 w 101"/>
                <a:gd name="T31" fmla="*/ 32 h 60"/>
                <a:gd name="T32" fmla="*/ 0 w 101"/>
                <a:gd name="T33" fmla="*/ 56 h 60"/>
                <a:gd name="T34" fmla="*/ 16 w 101"/>
                <a:gd name="T35" fmla="*/ 59 h 60"/>
                <a:gd name="T36" fmla="*/ 16 w 101"/>
                <a:gd name="T37" fmla="*/ 38 h 60"/>
                <a:gd name="T38" fmla="*/ 20 w 101"/>
                <a:gd name="T39" fmla="*/ 30 h 60"/>
                <a:gd name="T40" fmla="*/ 20 w 101"/>
                <a:gd name="T41" fmla="*/ 59 h 60"/>
                <a:gd name="T42" fmla="*/ 51 w 101"/>
                <a:gd name="T43" fmla="*/ 60 h 60"/>
                <a:gd name="T44" fmla="*/ 80 w 101"/>
                <a:gd name="T45" fmla="*/ 59 h 60"/>
                <a:gd name="T46" fmla="*/ 80 w 101"/>
                <a:gd name="T47" fmla="*/ 30 h 60"/>
                <a:gd name="T48" fmla="*/ 85 w 101"/>
                <a:gd name="T49" fmla="*/ 38 h 60"/>
                <a:gd name="T50" fmla="*/ 85 w 101"/>
                <a:gd name="T51" fmla="*/ 58 h 60"/>
                <a:gd name="T52" fmla="*/ 101 w 101"/>
                <a:gd name="T53" fmla="*/ 56 h 60"/>
                <a:gd name="T54" fmla="*/ 101 w 101"/>
                <a:gd name="T55" fmla="*/ 32 h 60"/>
                <a:gd name="T56" fmla="*/ 93 w 101"/>
                <a:gd name="T57" fmla="*/ 10 h 60"/>
                <a:gd name="T58" fmla="*/ 67 w 101"/>
                <a:gd name="T59" fmla="*/ 0 h 60"/>
                <a:gd name="T60" fmla="*/ 66 w 101"/>
                <a:gd name="T61" fmla="*/ 0 h 60"/>
                <a:gd name="T62" fmla="*/ 66 w 101"/>
                <a:gd name="T6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60">
                  <a:moveTo>
                    <a:pt x="66" y="0"/>
                  </a:moveTo>
                  <a:cubicBezTo>
                    <a:pt x="66" y="5"/>
                    <a:pt x="58" y="38"/>
                    <a:pt x="58" y="38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35" y="5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1"/>
                    <a:pt x="15" y="6"/>
                    <a:pt x="8" y="10"/>
                  </a:cubicBezTo>
                  <a:cubicBezTo>
                    <a:pt x="6" y="12"/>
                    <a:pt x="1" y="17"/>
                    <a:pt x="0" y="32"/>
                  </a:cubicBezTo>
                  <a:cubicBezTo>
                    <a:pt x="0" y="34"/>
                    <a:pt x="0" y="47"/>
                    <a:pt x="0" y="56"/>
                  </a:cubicBezTo>
                  <a:cubicBezTo>
                    <a:pt x="6" y="57"/>
                    <a:pt x="9" y="58"/>
                    <a:pt x="16" y="59"/>
                  </a:cubicBezTo>
                  <a:cubicBezTo>
                    <a:pt x="16" y="51"/>
                    <a:pt x="16" y="40"/>
                    <a:pt x="16" y="38"/>
                  </a:cubicBezTo>
                  <a:cubicBezTo>
                    <a:pt x="16" y="35"/>
                    <a:pt x="19" y="32"/>
                    <a:pt x="20" y="3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9" y="59"/>
                    <a:pt x="41" y="60"/>
                    <a:pt x="51" y="60"/>
                  </a:cubicBezTo>
                  <a:cubicBezTo>
                    <a:pt x="60" y="60"/>
                    <a:pt x="71" y="59"/>
                    <a:pt x="80" y="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2" y="32"/>
                    <a:pt x="85" y="34"/>
                    <a:pt x="85" y="38"/>
                  </a:cubicBezTo>
                  <a:cubicBezTo>
                    <a:pt x="85" y="40"/>
                    <a:pt x="85" y="51"/>
                    <a:pt x="85" y="58"/>
                  </a:cubicBezTo>
                  <a:cubicBezTo>
                    <a:pt x="92" y="58"/>
                    <a:pt x="95" y="57"/>
                    <a:pt x="101" y="56"/>
                  </a:cubicBezTo>
                  <a:cubicBezTo>
                    <a:pt x="101" y="47"/>
                    <a:pt x="101" y="34"/>
                    <a:pt x="101" y="32"/>
                  </a:cubicBezTo>
                  <a:cubicBezTo>
                    <a:pt x="100" y="17"/>
                    <a:pt x="95" y="12"/>
                    <a:pt x="93" y="10"/>
                  </a:cubicBezTo>
                  <a:cubicBezTo>
                    <a:pt x="86" y="6"/>
                    <a:pt x="72" y="1"/>
                    <a:pt x="6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49" name="Freeform 890"/>
            <p:cNvSpPr>
              <a:spLocks/>
            </p:cNvSpPr>
            <p:nvPr/>
          </p:nvSpPr>
          <p:spPr bwMode="auto">
            <a:xfrm>
              <a:off x="6032" y="2553"/>
              <a:ext cx="124" cy="147"/>
            </a:xfrm>
            <a:custGeom>
              <a:avLst/>
              <a:gdLst>
                <a:gd name="T0" fmla="*/ 26 w 51"/>
                <a:gd name="T1" fmla="*/ 0 h 61"/>
                <a:gd name="T2" fmla="*/ 4 w 51"/>
                <a:gd name="T3" fmla="*/ 25 h 61"/>
                <a:gd name="T4" fmla="*/ 0 w 51"/>
                <a:gd name="T5" fmla="*/ 30 h 61"/>
                <a:gd name="T6" fmla="*/ 5 w 51"/>
                <a:gd name="T7" fmla="*/ 40 h 61"/>
                <a:gd name="T8" fmla="*/ 26 w 51"/>
                <a:gd name="T9" fmla="*/ 61 h 61"/>
                <a:gd name="T10" fmla="*/ 46 w 51"/>
                <a:gd name="T11" fmla="*/ 39 h 61"/>
                <a:gd name="T12" fmla="*/ 51 w 51"/>
                <a:gd name="T13" fmla="*/ 30 h 61"/>
                <a:gd name="T14" fmla="*/ 48 w 51"/>
                <a:gd name="T15" fmla="*/ 25 h 61"/>
                <a:gd name="T16" fmla="*/ 26 w 51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1">
                  <a:moveTo>
                    <a:pt x="26" y="0"/>
                  </a:moveTo>
                  <a:cubicBezTo>
                    <a:pt x="13" y="0"/>
                    <a:pt x="4" y="11"/>
                    <a:pt x="4" y="25"/>
                  </a:cubicBezTo>
                  <a:cubicBezTo>
                    <a:pt x="2" y="26"/>
                    <a:pt x="0" y="27"/>
                    <a:pt x="0" y="30"/>
                  </a:cubicBezTo>
                  <a:cubicBezTo>
                    <a:pt x="0" y="33"/>
                    <a:pt x="2" y="39"/>
                    <a:pt x="5" y="40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6" y="39"/>
                  </a:cubicBezTo>
                  <a:cubicBezTo>
                    <a:pt x="50" y="38"/>
                    <a:pt x="51" y="33"/>
                    <a:pt x="51" y="30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7" y="11"/>
                    <a:pt x="3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50" name="Group 893"/>
          <p:cNvGrpSpPr>
            <a:grpSpLocks noChangeAspect="1"/>
          </p:cNvGrpSpPr>
          <p:nvPr/>
        </p:nvGrpSpPr>
        <p:grpSpPr bwMode="auto">
          <a:xfrm>
            <a:off x="9405678" y="4842754"/>
            <a:ext cx="360402" cy="359050"/>
            <a:chOff x="6356" y="2576"/>
            <a:chExt cx="267" cy="26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251" name="Freeform 896"/>
            <p:cNvSpPr>
              <a:spLocks noEditPoints="1"/>
            </p:cNvSpPr>
            <p:nvPr/>
          </p:nvSpPr>
          <p:spPr bwMode="auto">
            <a:xfrm>
              <a:off x="6356" y="2576"/>
              <a:ext cx="267" cy="266"/>
            </a:xfrm>
            <a:custGeom>
              <a:avLst/>
              <a:gdLst>
                <a:gd name="T0" fmla="*/ 55 w 110"/>
                <a:gd name="T1" fmla="*/ 0 h 111"/>
                <a:gd name="T2" fmla="*/ 0 w 110"/>
                <a:gd name="T3" fmla="*/ 56 h 111"/>
                <a:gd name="T4" fmla="*/ 55 w 110"/>
                <a:gd name="T5" fmla="*/ 111 h 111"/>
                <a:gd name="T6" fmla="*/ 110 w 110"/>
                <a:gd name="T7" fmla="*/ 56 h 111"/>
                <a:gd name="T8" fmla="*/ 55 w 110"/>
                <a:gd name="T9" fmla="*/ 0 h 111"/>
                <a:gd name="T10" fmla="*/ 55 w 110"/>
                <a:gd name="T11" fmla="*/ 100 h 111"/>
                <a:gd name="T12" fmla="*/ 10 w 110"/>
                <a:gd name="T13" fmla="*/ 56 h 111"/>
                <a:gd name="T14" fmla="*/ 55 w 110"/>
                <a:gd name="T15" fmla="*/ 11 h 111"/>
                <a:gd name="T16" fmla="*/ 100 w 110"/>
                <a:gd name="T17" fmla="*/ 56 h 111"/>
                <a:gd name="T18" fmla="*/ 55 w 110"/>
                <a:gd name="T19" fmla="*/ 10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1">
                  <a:moveTo>
                    <a:pt x="55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6"/>
                    <a:pt x="25" y="111"/>
                    <a:pt x="55" y="111"/>
                  </a:cubicBezTo>
                  <a:cubicBezTo>
                    <a:pt x="86" y="111"/>
                    <a:pt x="110" y="86"/>
                    <a:pt x="110" y="56"/>
                  </a:cubicBezTo>
                  <a:cubicBezTo>
                    <a:pt x="110" y="25"/>
                    <a:pt x="86" y="0"/>
                    <a:pt x="55" y="0"/>
                  </a:cubicBezTo>
                  <a:close/>
                  <a:moveTo>
                    <a:pt x="55" y="100"/>
                  </a:moveTo>
                  <a:cubicBezTo>
                    <a:pt x="30" y="100"/>
                    <a:pt x="10" y="80"/>
                    <a:pt x="10" y="56"/>
                  </a:cubicBezTo>
                  <a:cubicBezTo>
                    <a:pt x="10" y="31"/>
                    <a:pt x="30" y="11"/>
                    <a:pt x="55" y="11"/>
                  </a:cubicBezTo>
                  <a:cubicBezTo>
                    <a:pt x="80" y="11"/>
                    <a:pt x="100" y="31"/>
                    <a:pt x="100" y="56"/>
                  </a:cubicBezTo>
                  <a:cubicBezTo>
                    <a:pt x="100" y="80"/>
                    <a:pt x="80" y="100"/>
                    <a:pt x="55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52" name="Freeform 897"/>
            <p:cNvSpPr>
              <a:spLocks/>
            </p:cNvSpPr>
            <p:nvPr/>
          </p:nvSpPr>
          <p:spPr bwMode="auto">
            <a:xfrm>
              <a:off x="6480" y="2605"/>
              <a:ext cx="19" cy="24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8 w 8"/>
                <a:gd name="T5" fmla="*/ 7 h 10"/>
                <a:gd name="T6" fmla="*/ 8 w 8"/>
                <a:gd name="T7" fmla="*/ 1 h 10"/>
                <a:gd name="T8" fmla="*/ 4 w 8"/>
                <a:gd name="T9" fmla="*/ 0 h 10"/>
                <a:gd name="T10" fmla="*/ 0 w 8"/>
                <a:gd name="T11" fmla="*/ 1 h 10"/>
                <a:gd name="T12" fmla="*/ 0 w 8"/>
                <a:gd name="T13" fmla="*/ 7 h 10"/>
                <a:gd name="T14" fmla="*/ 4 w 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53" name="Freeform 898"/>
            <p:cNvSpPr>
              <a:spLocks/>
            </p:cNvSpPr>
            <p:nvPr/>
          </p:nvSpPr>
          <p:spPr bwMode="auto">
            <a:xfrm>
              <a:off x="6480" y="2790"/>
              <a:ext cx="19" cy="24"/>
            </a:xfrm>
            <a:custGeom>
              <a:avLst/>
              <a:gdLst>
                <a:gd name="T0" fmla="*/ 4 w 8"/>
                <a:gd name="T1" fmla="*/ 0 h 10"/>
                <a:gd name="T2" fmla="*/ 4 w 8"/>
                <a:gd name="T3" fmla="*/ 0 h 10"/>
                <a:gd name="T4" fmla="*/ 0 w 8"/>
                <a:gd name="T5" fmla="*/ 3 h 10"/>
                <a:gd name="T6" fmla="*/ 0 w 8"/>
                <a:gd name="T7" fmla="*/ 9 h 10"/>
                <a:gd name="T8" fmla="*/ 4 w 8"/>
                <a:gd name="T9" fmla="*/ 10 h 10"/>
                <a:gd name="T10" fmla="*/ 8 w 8"/>
                <a:gd name="T11" fmla="*/ 9 h 10"/>
                <a:gd name="T12" fmla="*/ 8 w 8"/>
                <a:gd name="T13" fmla="*/ 3 h 10"/>
                <a:gd name="T14" fmla="*/ 4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54" name="Freeform 899"/>
            <p:cNvSpPr>
              <a:spLocks/>
            </p:cNvSpPr>
            <p:nvPr/>
          </p:nvSpPr>
          <p:spPr bwMode="auto">
            <a:xfrm>
              <a:off x="6385" y="2701"/>
              <a:ext cx="24" cy="17"/>
            </a:xfrm>
            <a:custGeom>
              <a:avLst/>
              <a:gdLst>
                <a:gd name="T0" fmla="*/ 6 w 10"/>
                <a:gd name="T1" fmla="*/ 0 h 7"/>
                <a:gd name="T2" fmla="*/ 0 w 10"/>
                <a:gd name="T3" fmla="*/ 0 h 7"/>
                <a:gd name="T4" fmla="*/ 0 w 10"/>
                <a:gd name="T5" fmla="*/ 4 h 7"/>
                <a:gd name="T6" fmla="*/ 0 w 10"/>
                <a:gd name="T7" fmla="*/ 7 h 7"/>
                <a:gd name="T8" fmla="*/ 6 w 10"/>
                <a:gd name="T9" fmla="*/ 7 h 7"/>
                <a:gd name="T10" fmla="*/ 10 w 10"/>
                <a:gd name="T11" fmla="*/ 4 h 7"/>
                <a:gd name="T12" fmla="*/ 10 w 10"/>
                <a:gd name="T13" fmla="*/ 3 h 7"/>
                <a:gd name="T14" fmla="*/ 6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7"/>
                    <a:pt x="10" y="6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55" name="Freeform 900"/>
            <p:cNvSpPr>
              <a:spLocks/>
            </p:cNvSpPr>
            <p:nvPr/>
          </p:nvSpPr>
          <p:spPr bwMode="auto">
            <a:xfrm>
              <a:off x="6569" y="2701"/>
              <a:ext cx="24" cy="17"/>
            </a:xfrm>
            <a:custGeom>
              <a:avLst/>
              <a:gdLst>
                <a:gd name="T0" fmla="*/ 10 w 10"/>
                <a:gd name="T1" fmla="*/ 0 h 7"/>
                <a:gd name="T2" fmla="*/ 4 w 10"/>
                <a:gd name="T3" fmla="*/ 0 h 7"/>
                <a:gd name="T4" fmla="*/ 0 w 10"/>
                <a:gd name="T5" fmla="*/ 3 h 7"/>
                <a:gd name="T6" fmla="*/ 0 w 10"/>
                <a:gd name="T7" fmla="*/ 4 h 7"/>
                <a:gd name="T8" fmla="*/ 4 w 10"/>
                <a:gd name="T9" fmla="*/ 7 h 7"/>
                <a:gd name="T10" fmla="*/ 10 w 10"/>
                <a:gd name="T11" fmla="*/ 7 h 7"/>
                <a:gd name="T12" fmla="*/ 10 w 10"/>
                <a:gd name="T13" fmla="*/ 4 h 7"/>
                <a:gd name="T14" fmla="*/ 10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10" y="2"/>
                    <a:pt x="10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56" name="Freeform 901"/>
            <p:cNvSpPr>
              <a:spLocks/>
            </p:cNvSpPr>
            <p:nvPr/>
          </p:nvSpPr>
          <p:spPr bwMode="auto">
            <a:xfrm>
              <a:off x="6424" y="2636"/>
              <a:ext cx="75" cy="86"/>
            </a:xfrm>
            <a:custGeom>
              <a:avLst/>
              <a:gdLst>
                <a:gd name="T0" fmla="*/ 27 w 31"/>
                <a:gd name="T1" fmla="*/ 0 h 36"/>
                <a:gd name="T2" fmla="*/ 23 w 31"/>
                <a:gd name="T3" fmla="*/ 5 h 36"/>
                <a:gd name="T4" fmla="*/ 23 w 31"/>
                <a:gd name="T5" fmla="*/ 26 h 36"/>
                <a:gd name="T6" fmla="*/ 22 w 31"/>
                <a:gd name="T7" fmla="*/ 28 h 36"/>
                <a:gd name="T8" fmla="*/ 4 w 31"/>
                <a:gd name="T9" fmla="*/ 28 h 36"/>
                <a:gd name="T10" fmla="*/ 0 w 31"/>
                <a:gd name="T11" fmla="*/ 32 h 36"/>
                <a:gd name="T12" fmla="*/ 4 w 31"/>
                <a:gd name="T13" fmla="*/ 36 h 36"/>
                <a:gd name="T14" fmla="*/ 26 w 31"/>
                <a:gd name="T15" fmla="*/ 36 h 36"/>
                <a:gd name="T16" fmla="*/ 29 w 31"/>
                <a:gd name="T17" fmla="*/ 35 h 36"/>
                <a:gd name="T18" fmla="*/ 29 w 31"/>
                <a:gd name="T19" fmla="*/ 35 h 36"/>
                <a:gd name="T20" fmla="*/ 31 w 31"/>
                <a:gd name="T21" fmla="*/ 31 h 36"/>
                <a:gd name="T22" fmla="*/ 31 w 31"/>
                <a:gd name="T23" fmla="*/ 5 h 36"/>
                <a:gd name="T24" fmla="*/ 27 w 31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6">
                  <a:moveTo>
                    <a:pt x="27" y="0"/>
                  </a:moveTo>
                  <a:cubicBezTo>
                    <a:pt x="25" y="0"/>
                    <a:pt x="23" y="2"/>
                    <a:pt x="23" y="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8"/>
                    <a:pt x="0" y="30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8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4"/>
                    <a:pt x="31" y="33"/>
                    <a:pt x="31" y="31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257" name="Freeform 905"/>
          <p:cNvSpPr>
            <a:spLocks/>
          </p:cNvSpPr>
          <p:nvPr/>
        </p:nvSpPr>
        <p:spPr bwMode="auto">
          <a:xfrm>
            <a:off x="9476755" y="3235266"/>
            <a:ext cx="262807" cy="508433"/>
          </a:xfrm>
          <a:custGeom>
            <a:avLst/>
            <a:gdLst>
              <a:gd name="T0" fmla="*/ 31 w 72"/>
              <a:gd name="T1" fmla="*/ 118 h 118"/>
              <a:gd name="T2" fmla="*/ 39 w 72"/>
              <a:gd name="T3" fmla="*/ 118 h 118"/>
              <a:gd name="T4" fmla="*/ 41 w 72"/>
              <a:gd name="T5" fmla="*/ 115 h 118"/>
              <a:gd name="T6" fmla="*/ 41 w 72"/>
              <a:gd name="T7" fmla="*/ 107 h 118"/>
              <a:gd name="T8" fmla="*/ 62 w 72"/>
              <a:gd name="T9" fmla="*/ 100 h 118"/>
              <a:gd name="T10" fmla="*/ 69 w 72"/>
              <a:gd name="T11" fmla="*/ 73 h 118"/>
              <a:gd name="T12" fmla="*/ 41 w 72"/>
              <a:gd name="T13" fmla="*/ 53 h 118"/>
              <a:gd name="T14" fmla="*/ 40 w 72"/>
              <a:gd name="T15" fmla="*/ 52 h 118"/>
              <a:gd name="T16" fmla="*/ 30 w 72"/>
              <a:gd name="T17" fmla="*/ 48 h 118"/>
              <a:gd name="T18" fmla="*/ 29 w 72"/>
              <a:gd name="T19" fmla="*/ 47 h 118"/>
              <a:gd name="T20" fmla="*/ 22 w 72"/>
              <a:gd name="T21" fmla="*/ 42 h 118"/>
              <a:gd name="T22" fmla="*/ 23 w 72"/>
              <a:gd name="T23" fmla="*/ 31 h 118"/>
              <a:gd name="T24" fmla="*/ 35 w 72"/>
              <a:gd name="T25" fmla="*/ 26 h 118"/>
              <a:gd name="T26" fmla="*/ 43 w 72"/>
              <a:gd name="T27" fmla="*/ 28 h 118"/>
              <a:gd name="T28" fmla="*/ 52 w 72"/>
              <a:gd name="T29" fmla="*/ 33 h 118"/>
              <a:gd name="T30" fmla="*/ 53 w 72"/>
              <a:gd name="T31" fmla="*/ 34 h 118"/>
              <a:gd name="T32" fmla="*/ 53 w 72"/>
              <a:gd name="T33" fmla="*/ 34 h 118"/>
              <a:gd name="T34" fmla="*/ 53 w 72"/>
              <a:gd name="T35" fmla="*/ 35 h 118"/>
              <a:gd name="T36" fmla="*/ 58 w 72"/>
              <a:gd name="T37" fmla="*/ 38 h 118"/>
              <a:gd name="T38" fmla="*/ 67 w 72"/>
              <a:gd name="T39" fmla="*/ 32 h 118"/>
              <a:gd name="T40" fmla="*/ 67 w 72"/>
              <a:gd name="T41" fmla="*/ 25 h 118"/>
              <a:gd name="T42" fmla="*/ 48 w 72"/>
              <a:gd name="T43" fmla="*/ 12 h 118"/>
              <a:gd name="T44" fmla="*/ 41 w 72"/>
              <a:gd name="T45" fmla="*/ 11 h 118"/>
              <a:gd name="T46" fmla="*/ 41 w 72"/>
              <a:gd name="T47" fmla="*/ 2 h 118"/>
              <a:gd name="T48" fmla="*/ 39 w 72"/>
              <a:gd name="T49" fmla="*/ 0 h 118"/>
              <a:gd name="T50" fmla="*/ 31 w 72"/>
              <a:gd name="T51" fmla="*/ 0 h 118"/>
              <a:gd name="T52" fmla="*/ 28 w 72"/>
              <a:gd name="T53" fmla="*/ 2 h 118"/>
              <a:gd name="T54" fmla="*/ 28 w 72"/>
              <a:gd name="T55" fmla="*/ 11 h 118"/>
              <a:gd name="T56" fmla="*/ 10 w 72"/>
              <a:gd name="T57" fmla="*/ 20 h 118"/>
              <a:gd name="T58" fmla="*/ 5 w 72"/>
              <a:gd name="T59" fmla="*/ 48 h 118"/>
              <a:gd name="T60" fmla="*/ 14 w 72"/>
              <a:gd name="T61" fmla="*/ 58 h 118"/>
              <a:gd name="T62" fmla="*/ 40 w 72"/>
              <a:gd name="T63" fmla="*/ 71 h 118"/>
              <a:gd name="T64" fmla="*/ 44 w 72"/>
              <a:gd name="T65" fmla="*/ 72 h 118"/>
              <a:gd name="T66" fmla="*/ 50 w 72"/>
              <a:gd name="T67" fmla="*/ 78 h 118"/>
              <a:gd name="T68" fmla="*/ 48 w 72"/>
              <a:gd name="T69" fmla="*/ 89 h 118"/>
              <a:gd name="T70" fmla="*/ 38 w 72"/>
              <a:gd name="T71" fmla="*/ 92 h 118"/>
              <a:gd name="T72" fmla="*/ 26 w 72"/>
              <a:gd name="T73" fmla="*/ 90 h 118"/>
              <a:gd name="T74" fmla="*/ 17 w 72"/>
              <a:gd name="T75" fmla="*/ 85 h 118"/>
              <a:gd name="T76" fmla="*/ 16 w 72"/>
              <a:gd name="T77" fmla="*/ 84 h 118"/>
              <a:gd name="T78" fmla="*/ 16 w 72"/>
              <a:gd name="T79" fmla="*/ 84 h 118"/>
              <a:gd name="T80" fmla="*/ 16 w 72"/>
              <a:gd name="T81" fmla="*/ 84 h 118"/>
              <a:gd name="T82" fmla="*/ 16 w 72"/>
              <a:gd name="T83" fmla="*/ 83 h 118"/>
              <a:gd name="T84" fmla="*/ 11 w 72"/>
              <a:gd name="T85" fmla="*/ 80 h 118"/>
              <a:gd name="T86" fmla="*/ 2 w 72"/>
              <a:gd name="T87" fmla="*/ 86 h 118"/>
              <a:gd name="T88" fmla="*/ 2 w 72"/>
              <a:gd name="T89" fmla="*/ 93 h 118"/>
              <a:gd name="T90" fmla="*/ 28 w 72"/>
              <a:gd name="T91" fmla="*/ 107 h 118"/>
              <a:gd name="T92" fmla="*/ 28 w 72"/>
              <a:gd name="T93" fmla="*/ 115 h 118"/>
              <a:gd name="T94" fmla="*/ 31 w 72"/>
              <a:gd name="T9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" h="118">
                <a:moveTo>
                  <a:pt x="31" y="118"/>
                </a:move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50" y="107"/>
                  <a:pt x="57" y="104"/>
                  <a:pt x="62" y="100"/>
                </a:cubicBezTo>
                <a:cubicBezTo>
                  <a:pt x="69" y="93"/>
                  <a:pt x="72" y="83"/>
                  <a:pt x="69" y="73"/>
                </a:cubicBezTo>
                <a:cubicBezTo>
                  <a:pt x="66" y="63"/>
                  <a:pt x="52" y="57"/>
                  <a:pt x="41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36" y="50"/>
                  <a:pt x="31" y="48"/>
                  <a:pt x="30" y="48"/>
                </a:cubicBezTo>
                <a:cubicBezTo>
                  <a:pt x="29" y="47"/>
                  <a:pt x="29" y="47"/>
                  <a:pt x="29" y="47"/>
                </a:cubicBezTo>
                <a:cubicBezTo>
                  <a:pt x="26" y="46"/>
                  <a:pt x="23" y="45"/>
                  <a:pt x="22" y="42"/>
                </a:cubicBezTo>
                <a:cubicBezTo>
                  <a:pt x="19" y="38"/>
                  <a:pt x="20" y="33"/>
                  <a:pt x="23" y="31"/>
                </a:cubicBezTo>
                <a:cubicBezTo>
                  <a:pt x="27" y="27"/>
                  <a:pt x="32" y="26"/>
                  <a:pt x="35" y="26"/>
                </a:cubicBezTo>
                <a:cubicBezTo>
                  <a:pt x="38" y="26"/>
                  <a:pt x="41" y="27"/>
                  <a:pt x="43" y="28"/>
                </a:cubicBezTo>
                <a:cubicBezTo>
                  <a:pt x="46" y="28"/>
                  <a:pt x="49" y="31"/>
                  <a:pt x="52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5"/>
                  <a:pt x="53" y="35"/>
                  <a:pt x="53" y="35"/>
                </a:cubicBezTo>
                <a:cubicBezTo>
                  <a:pt x="54" y="37"/>
                  <a:pt x="56" y="38"/>
                  <a:pt x="58" y="38"/>
                </a:cubicBezTo>
                <a:cubicBezTo>
                  <a:pt x="62" y="38"/>
                  <a:pt x="65" y="35"/>
                  <a:pt x="67" y="32"/>
                </a:cubicBezTo>
                <a:cubicBezTo>
                  <a:pt x="68" y="30"/>
                  <a:pt x="68" y="27"/>
                  <a:pt x="67" y="25"/>
                </a:cubicBezTo>
                <a:cubicBezTo>
                  <a:pt x="63" y="19"/>
                  <a:pt x="55" y="14"/>
                  <a:pt x="48" y="12"/>
                </a:cubicBezTo>
                <a:cubicBezTo>
                  <a:pt x="46" y="12"/>
                  <a:pt x="44" y="11"/>
                  <a:pt x="41" y="1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0" y="0"/>
                  <a:pt x="3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8" y="1"/>
                  <a:pt x="28" y="2"/>
                </a:cubicBezTo>
                <a:cubicBezTo>
                  <a:pt x="28" y="11"/>
                  <a:pt x="28" y="11"/>
                  <a:pt x="28" y="11"/>
                </a:cubicBezTo>
                <a:cubicBezTo>
                  <a:pt x="21" y="13"/>
                  <a:pt x="15" y="16"/>
                  <a:pt x="10" y="20"/>
                </a:cubicBezTo>
                <a:cubicBezTo>
                  <a:pt x="2" y="28"/>
                  <a:pt x="0" y="39"/>
                  <a:pt x="5" y="48"/>
                </a:cubicBezTo>
                <a:cubicBezTo>
                  <a:pt x="7" y="52"/>
                  <a:pt x="10" y="56"/>
                  <a:pt x="14" y="58"/>
                </a:cubicBezTo>
                <a:cubicBezTo>
                  <a:pt x="17" y="60"/>
                  <a:pt x="33" y="67"/>
                  <a:pt x="40" y="71"/>
                </a:cubicBezTo>
                <a:cubicBezTo>
                  <a:pt x="44" y="72"/>
                  <a:pt x="44" y="72"/>
                  <a:pt x="44" y="72"/>
                </a:cubicBezTo>
                <a:cubicBezTo>
                  <a:pt x="47" y="74"/>
                  <a:pt x="49" y="76"/>
                  <a:pt x="50" y="78"/>
                </a:cubicBezTo>
                <a:cubicBezTo>
                  <a:pt x="52" y="82"/>
                  <a:pt x="51" y="87"/>
                  <a:pt x="48" y="89"/>
                </a:cubicBezTo>
                <a:cubicBezTo>
                  <a:pt x="46" y="91"/>
                  <a:pt x="43" y="92"/>
                  <a:pt x="38" y="92"/>
                </a:cubicBezTo>
                <a:cubicBezTo>
                  <a:pt x="34" y="92"/>
                  <a:pt x="30" y="91"/>
                  <a:pt x="26" y="90"/>
                </a:cubicBezTo>
                <a:cubicBezTo>
                  <a:pt x="23" y="89"/>
                  <a:pt x="20" y="87"/>
                  <a:pt x="17" y="85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3"/>
                  <a:pt x="16" y="83"/>
                  <a:pt x="16" y="83"/>
                </a:cubicBezTo>
                <a:cubicBezTo>
                  <a:pt x="15" y="81"/>
                  <a:pt x="13" y="80"/>
                  <a:pt x="11" y="80"/>
                </a:cubicBezTo>
                <a:cubicBezTo>
                  <a:pt x="7" y="80"/>
                  <a:pt x="4" y="83"/>
                  <a:pt x="2" y="86"/>
                </a:cubicBezTo>
                <a:cubicBezTo>
                  <a:pt x="1" y="88"/>
                  <a:pt x="1" y="91"/>
                  <a:pt x="2" y="93"/>
                </a:cubicBezTo>
                <a:cubicBezTo>
                  <a:pt x="7" y="101"/>
                  <a:pt x="18" y="105"/>
                  <a:pt x="28" y="107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17"/>
                  <a:pt x="30" y="118"/>
                  <a:pt x="31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blurRad="6350" stA="50000" endA="300" endPos="40000" dir="5400000" sy="-100000" algn="bl" rotWithShape="0"/>
          </a:effectLst>
        </p:spPr>
        <p:txBody>
          <a:bodyPr vert="horz" wrap="square" lIns="80998" tIns="40500" rIns="80998" bIns="4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58" name="Group 909"/>
          <p:cNvGrpSpPr>
            <a:grpSpLocks noChangeAspect="1"/>
          </p:cNvGrpSpPr>
          <p:nvPr/>
        </p:nvGrpSpPr>
        <p:grpSpPr bwMode="auto">
          <a:xfrm>
            <a:off x="9436189" y="1827582"/>
            <a:ext cx="357696" cy="305055"/>
            <a:chOff x="6090" y="1175"/>
            <a:chExt cx="265" cy="22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259" name="Freeform 910"/>
            <p:cNvSpPr>
              <a:spLocks/>
            </p:cNvSpPr>
            <p:nvPr/>
          </p:nvSpPr>
          <p:spPr bwMode="auto">
            <a:xfrm>
              <a:off x="6129" y="1269"/>
              <a:ext cx="56" cy="96"/>
            </a:xfrm>
            <a:custGeom>
              <a:avLst/>
              <a:gdLst>
                <a:gd name="T0" fmla="*/ 2 w 23"/>
                <a:gd name="T1" fmla="*/ 40 h 40"/>
                <a:gd name="T2" fmla="*/ 21 w 23"/>
                <a:gd name="T3" fmla="*/ 40 h 40"/>
                <a:gd name="T4" fmla="*/ 23 w 23"/>
                <a:gd name="T5" fmla="*/ 38 h 40"/>
                <a:gd name="T6" fmla="*/ 23 w 23"/>
                <a:gd name="T7" fmla="*/ 2 h 40"/>
                <a:gd name="T8" fmla="*/ 21 w 23"/>
                <a:gd name="T9" fmla="*/ 0 h 40"/>
                <a:gd name="T10" fmla="*/ 2 w 23"/>
                <a:gd name="T11" fmla="*/ 0 h 40"/>
                <a:gd name="T12" fmla="*/ 0 w 23"/>
                <a:gd name="T13" fmla="*/ 2 h 40"/>
                <a:gd name="T14" fmla="*/ 0 w 23"/>
                <a:gd name="T15" fmla="*/ 38 h 40"/>
                <a:gd name="T16" fmla="*/ 2 w 2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0">
                  <a:moveTo>
                    <a:pt x="2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2" y="40"/>
                    <a:pt x="23" y="39"/>
                    <a:pt x="23" y="3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0" name="Freeform 911"/>
            <p:cNvSpPr>
              <a:spLocks/>
            </p:cNvSpPr>
            <p:nvPr/>
          </p:nvSpPr>
          <p:spPr bwMode="auto">
            <a:xfrm>
              <a:off x="6209" y="1235"/>
              <a:ext cx="54" cy="130"/>
            </a:xfrm>
            <a:custGeom>
              <a:avLst/>
              <a:gdLst>
                <a:gd name="T0" fmla="*/ 2 w 22"/>
                <a:gd name="T1" fmla="*/ 54 h 54"/>
                <a:gd name="T2" fmla="*/ 20 w 22"/>
                <a:gd name="T3" fmla="*/ 54 h 54"/>
                <a:gd name="T4" fmla="*/ 22 w 22"/>
                <a:gd name="T5" fmla="*/ 52 h 54"/>
                <a:gd name="T6" fmla="*/ 22 w 22"/>
                <a:gd name="T7" fmla="*/ 2 h 54"/>
                <a:gd name="T8" fmla="*/ 20 w 22"/>
                <a:gd name="T9" fmla="*/ 0 h 54"/>
                <a:gd name="T10" fmla="*/ 2 w 22"/>
                <a:gd name="T11" fmla="*/ 0 h 54"/>
                <a:gd name="T12" fmla="*/ 0 w 22"/>
                <a:gd name="T13" fmla="*/ 2 h 54"/>
                <a:gd name="T14" fmla="*/ 0 w 22"/>
                <a:gd name="T15" fmla="*/ 52 h 54"/>
                <a:gd name="T16" fmla="*/ 2 w 22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4">
                  <a:moveTo>
                    <a:pt x="2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3"/>
                    <a:pt x="22" y="5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1" name="Freeform 912"/>
            <p:cNvSpPr>
              <a:spLocks/>
            </p:cNvSpPr>
            <p:nvPr/>
          </p:nvSpPr>
          <p:spPr bwMode="auto">
            <a:xfrm>
              <a:off x="6287" y="1207"/>
              <a:ext cx="56" cy="158"/>
            </a:xfrm>
            <a:custGeom>
              <a:avLst/>
              <a:gdLst>
                <a:gd name="T0" fmla="*/ 2 w 23"/>
                <a:gd name="T1" fmla="*/ 66 h 66"/>
                <a:gd name="T2" fmla="*/ 21 w 23"/>
                <a:gd name="T3" fmla="*/ 66 h 66"/>
                <a:gd name="T4" fmla="*/ 23 w 23"/>
                <a:gd name="T5" fmla="*/ 64 h 66"/>
                <a:gd name="T6" fmla="*/ 23 w 23"/>
                <a:gd name="T7" fmla="*/ 2 h 66"/>
                <a:gd name="T8" fmla="*/ 21 w 23"/>
                <a:gd name="T9" fmla="*/ 0 h 66"/>
                <a:gd name="T10" fmla="*/ 2 w 23"/>
                <a:gd name="T11" fmla="*/ 0 h 66"/>
                <a:gd name="T12" fmla="*/ 0 w 23"/>
                <a:gd name="T13" fmla="*/ 2 h 66"/>
                <a:gd name="T14" fmla="*/ 0 w 23"/>
                <a:gd name="T15" fmla="*/ 64 h 66"/>
                <a:gd name="T16" fmla="*/ 2 w 2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" y="66"/>
                  </a:move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5"/>
                    <a:pt x="23" y="6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2" name="Freeform 913"/>
            <p:cNvSpPr>
              <a:spLocks/>
            </p:cNvSpPr>
            <p:nvPr/>
          </p:nvSpPr>
          <p:spPr bwMode="auto">
            <a:xfrm>
              <a:off x="6090" y="1175"/>
              <a:ext cx="265" cy="226"/>
            </a:xfrm>
            <a:custGeom>
              <a:avLst/>
              <a:gdLst>
                <a:gd name="T0" fmla="*/ 104 w 109"/>
                <a:gd name="T1" fmla="*/ 85 h 94"/>
                <a:gd name="T2" fmla="*/ 9 w 109"/>
                <a:gd name="T3" fmla="*/ 85 h 94"/>
                <a:gd name="T4" fmla="*/ 9 w 109"/>
                <a:gd name="T5" fmla="*/ 85 h 94"/>
                <a:gd name="T6" fmla="*/ 9 w 109"/>
                <a:gd name="T7" fmla="*/ 4 h 94"/>
                <a:gd name="T8" fmla="*/ 4 w 109"/>
                <a:gd name="T9" fmla="*/ 0 h 94"/>
                <a:gd name="T10" fmla="*/ 0 w 109"/>
                <a:gd name="T11" fmla="*/ 4 h 94"/>
                <a:gd name="T12" fmla="*/ 0 w 109"/>
                <a:gd name="T13" fmla="*/ 85 h 94"/>
                <a:gd name="T14" fmla="*/ 9 w 109"/>
                <a:gd name="T15" fmla="*/ 94 h 94"/>
                <a:gd name="T16" fmla="*/ 104 w 109"/>
                <a:gd name="T17" fmla="*/ 94 h 94"/>
                <a:gd name="T18" fmla="*/ 109 w 109"/>
                <a:gd name="T19" fmla="*/ 90 h 94"/>
                <a:gd name="T20" fmla="*/ 104 w 109"/>
                <a:gd name="T21" fmla="*/ 8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94">
                  <a:moveTo>
                    <a:pt x="104" y="85"/>
                  </a:move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7" y="94"/>
                    <a:pt x="109" y="92"/>
                    <a:pt x="109" y="90"/>
                  </a:cubicBezTo>
                  <a:cubicBezTo>
                    <a:pt x="109" y="87"/>
                    <a:pt x="107" y="85"/>
                    <a:pt x="10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998" tIns="40500" rIns="80998" bIns="405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439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273" name="文本框 336"/>
          <p:cNvSpPr txBox="1"/>
          <p:nvPr/>
        </p:nvSpPr>
        <p:spPr>
          <a:xfrm>
            <a:off x="9024961" y="2088606"/>
            <a:ext cx="5159876" cy="227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35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●</a:t>
            </a:r>
            <a:r>
              <a:rPr kumimoji="0" lang="ru-RU" sz="2835" b="1" i="0" u="none" strike="noStrike" kern="1200" cap="none" spc="0" normalizeH="0" baseline="0" noProof="0" dirty="0">
                <a:ln>
                  <a:noFill/>
                </a:ln>
                <a:solidFill>
                  <a:srgbClr val="6D09C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35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сохранение финансовой устойчивости и сбалансированности бюджета города</a:t>
            </a:r>
          </a:p>
          <a:p>
            <a:pPr marL="0" marR="0" lvl="0" indent="0" algn="ctr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35" b="1" i="0" u="none" strike="noStrike" kern="1200" cap="none" spc="0" normalizeH="0" baseline="0" noProof="0" dirty="0">
              <a:ln>
                <a:noFill/>
              </a:ln>
              <a:solidFill>
                <a:srgbClr val="06B8C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文本框 343"/>
          <p:cNvSpPr txBox="1"/>
          <p:nvPr/>
        </p:nvSpPr>
        <p:spPr>
          <a:xfrm>
            <a:off x="9042807" y="4480721"/>
            <a:ext cx="5187741" cy="314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● достижение национальных целей развития Российской Федерации, направленных на повышение уровня жизни граждан и создание комфортных условий для их проживания</a:t>
            </a:r>
            <a:endParaRPr kumimoji="0" lang="en-US" sz="28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7" name="Рисунок 26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083" y="5185271"/>
            <a:ext cx="1159036" cy="1159036"/>
          </a:xfrm>
          <a:prstGeom prst="rect">
            <a:avLst/>
          </a:prstGeom>
        </p:spPr>
      </p:pic>
      <p:pic>
        <p:nvPicPr>
          <p:cNvPr id="269" name="Рисунок 26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34471" y1="43345" x2="34471" y2="43345"/>
                        <a14:backgroundMark x1="35836" y1="46758" x2="35836" y2="46758"/>
                        <a14:backgroundMark x1="43686" y1="60410" x2="43686" y2="60410"/>
                        <a14:backgroundMark x1="45734" y1="49488" x2="45734" y2="49488"/>
                        <a14:backgroundMark x1="56314" y1="43345" x2="56314" y2="43345"/>
                        <a14:backgroundMark x1="63823" y1="49147" x2="63823" y2="49147"/>
                        <a14:backgroundMark x1="66894" y1="52901" x2="66894" y2="52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871" y="2512510"/>
            <a:ext cx="1564301" cy="1564301"/>
          </a:xfrm>
          <a:prstGeom prst="rect">
            <a:avLst/>
          </a:prstGeom>
        </p:spPr>
      </p:pic>
      <p:sp>
        <p:nvSpPr>
          <p:cNvPr id="276" name="Rounded Rectangle 32">
            <a:extLst>
              <a:ext uri="{FF2B5EF4-FFF2-40B4-BE49-F238E27FC236}">
                <a16:creationId xmlns:a16="http://schemas.microsoft.com/office/drawing/2014/main" id="{5B082527-9279-482E-AF17-08B9FE2656CA}"/>
              </a:ext>
            </a:extLst>
          </p:cNvPr>
          <p:cNvSpPr/>
          <p:nvPr/>
        </p:nvSpPr>
        <p:spPr>
          <a:xfrm>
            <a:off x="8121519" y="7413883"/>
            <a:ext cx="684832" cy="6848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3997" tIns="71998" rIns="143997" bIns="7199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3999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893248" y="317659"/>
            <a:ext cx="13492217" cy="58477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 defTabSz="554218">
              <a:defRPr/>
            </a:pP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D85B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cap="all" dirty="0" err="1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</a:t>
            </a:r>
            <a:r>
              <a:rPr lang="ru-RU" sz="32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cap="all" dirty="0" err="1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  <a:endParaRPr lang="ru-RU" sz="3200" b="1" i="1" cap="all" dirty="0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5B9BD5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0114" y="341247"/>
            <a:ext cx="13500100" cy="58477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/>
            <a:r>
              <a:rPr b="1" cap="all" dirty="0" i="1" lang="ru-RU" sz="3200">
                <a:ln w="9525">
                  <a:noFill/>
                  <a:prstDash val="solid"/>
                </a:ln>
                <a:solidFill>
                  <a:srgbClr val="FFFF05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Физическая культура и спорт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041" y="1303803"/>
            <a:ext cx="6801465" cy="2055704"/>
          </a:xfrm>
          <a:prstGeom prst="roundRect">
            <a:avLst>
              <a:gd fmla="val 10163" name="adj"/>
            </a:avLst>
          </a:prstGeom>
          <a:solidFill>
            <a:srgbClr val="0070C0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bIns="36000" lIns="108000" rIns="144000" rtlCol="0" tIns="0"/>
          <a:lstStyle/>
          <a:p>
            <a:pPr algn="just" defTabSz="554218" indent="357188" lvl="0">
              <a:lnSpc>
                <a:spcPts val="2700"/>
              </a:lnSpc>
            </a:pPr>
            <a:r>
              <a:rPr b="1" dirty="0" lang="ru-RU" sz="1900">
                <a:solidFill>
                  <a:schemeClr val="bg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Для занятий населения физической культурой и спортом функционирует 102 спортивных </a:t>
            </a:r>
            <a:r>
              <a:rPr b="1" dirty="0" lang="ru-RU" smtClean="0" sz="1900">
                <a:solidFill>
                  <a:schemeClr val="bg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сооружения </a:t>
            </a:r>
            <a:r>
              <a:rPr b="1" dirty="0" lang="ru-RU" sz="1900">
                <a:solidFill>
                  <a:schemeClr val="bg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 единовременной пропускной способностью 2 572 </a:t>
            </a:r>
            <a:r>
              <a:rPr b="1" dirty="0" lang="ru-RU" smtClean="0" sz="1900">
                <a:solidFill>
                  <a:schemeClr val="bg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человека. В </a:t>
            </a:r>
            <a:r>
              <a:rPr b="1" dirty="0" lang="ru-RU" sz="1900">
                <a:solidFill>
                  <a:schemeClr val="bg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течение года подготовлены 809 спортсменов массовых разрядов, 24 спортсменов-инвалидов массовых разрядов</a:t>
            </a:r>
            <a:r>
              <a:rPr b="1" dirty="0" lang="ru-RU" sz="1900">
                <a:solidFill>
                  <a:srgbClr val="FFFF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7504732" y="4671386"/>
            <a:ext cx="1185101" cy="1939258"/>
            <a:chOff x="6200117" y="6146478"/>
            <a:chExt cx="859136" cy="1405861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117" y="6146478"/>
              <a:ext cx="859136" cy="1405861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6335932" y="7038595"/>
              <a:ext cx="562106" cy="379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mtClean="0" spc="0" strike="noStrike" sz="2800" u="none">
                  <a:ln>
                    <a:noFill/>
                  </a:ln>
                  <a:solidFill>
                    <a:prstClr val="black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144</a:t>
              </a:r>
              <a:endParaRPr b="1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8815806" y="1303804"/>
            <a:ext cx="595472" cy="5306839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554218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ru-RU" noProof="0" normalizeH="0" spc="0" strike="noStrike" sz="44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6440882" y="3695613"/>
            <a:ext cx="5306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218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20603050405020304" pitchFamily="18" typeface="Times New Roman"/>
                <a:cs charset="0" panose="02020603050405020304" pitchFamily="18" typeface="Times New Roman"/>
              </a:rPr>
              <a:t>Всего </a:t>
            </a:r>
            <a:r>
              <a:rPr b="1" baseline="0" cap="none" dirty="0" i="0" kern="1200" kumimoji="0" lang="ru-RU" noProof="0" normalizeH="0" smtClean="0" spc="0" strike="noStrike" sz="28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lang="ru-RU" smtClean="0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518  </a:t>
            </a:r>
            <a:r>
              <a:rPr b="1" baseline="0" cap="none" dirty="0" i="0" kern="1200" kumimoji="0" lang="ru-RU" noProof="0" normalizeH="0" smtClean="0" spc="0" strike="noStrike" sz="28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20603050405020304" pitchFamily="18" typeface="Times New Roman"/>
                <a:cs charset="0" panose="02020603050405020304" pitchFamily="18" typeface="Times New Roman"/>
              </a:rPr>
              <a:t>медалей</a:t>
            </a:r>
            <a:endParaRPr b="1" baseline="0" cap="none" dirty="0" i="0" kern="1200" kumimoji="0" lang="ru-RU" noProof="0" normalizeH="0" spc="0" strike="noStrike" sz="2800" u="none">
              <a:ln>
                <a:noFill/>
              </a:ln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LnTx/>
              <a:uFillTx/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449491" y="1308291"/>
            <a:ext cx="4443141" cy="701698"/>
            <a:chOff x="9464006" y="4116420"/>
            <a:chExt cx="4443141" cy="70169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0297915" y="4116420"/>
              <a:ext cx="3210556" cy="627709"/>
            </a:xfrm>
            <a:prstGeom prst="roundRect">
              <a:avLst/>
            </a:prstGeom>
            <a:solidFill>
              <a:srgbClr val="0070C0"/>
            </a:solidFill>
            <a:effectLst/>
            <a:scene3d>
              <a:camera prst="orthographicFront"/>
              <a:lightRig dir="t" rig="threePt"/>
            </a:scene3d>
            <a:sp3d>
              <a:bevelT h="50800" prst="softRound" w="1524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ru-RU" noProof="0" normalizeH="0" spc="0" strike="noStrike" sz="3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297915" y="4199442"/>
              <a:ext cx="27971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Международные</a:t>
              </a:r>
            </a:p>
          </p:txBody>
        </p:sp>
        <p:sp>
          <p:nvSpPr>
            <p:cNvPr id="19" name="Капля 18"/>
            <p:cNvSpPr/>
            <p:nvPr/>
          </p:nvSpPr>
          <p:spPr>
            <a:xfrm>
              <a:off x="13150413" y="4116420"/>
              <a:ext cx="756734" cy="701698"/>
            </a:xfrm>
            <a:prstGeom prst="teardrop">
              <a:avLst/>
            </a:prstGeom>
            <a:solidFill>
              <a:srgbClr val="FFFF00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h="38100"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mtClean="0" spc="0" strike="noStrike" sz="2500" u="none">
                  <a:ln>
                    <a:noFill/>
                  </a:ln>
                  <a:solidFill>
                    <a:srgbClr val="0D03DB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6</a:t>
              </a:r>
              <a:endParaRPr b="1" baseline="0" cap="none" dirty="0" i="0" kern="1200" kumimoji="0" lang="ru-RU" noProof="0" normalizeH="0" spc="0" strike="noStrike" sz="2500" u="none">
                <a:ln>
                  <a:noFill/>
                </a:ln>
                <a:solidFill>
                  <a:srgbClr val="0D03DB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  <p:sp>
          <p:nvSpPr>
            <p:cNvPr id="20" name="Штриховая стрелка вправо 19"/>
            <p:cNvSpPr/>
            <p:nvPr/>
          </p:nvSpPr>
          <p:spPr>
            <a:xfrm>
              <a:off x="9464006" y="4148576"/>
              <a:ext cx="710369" cy="569149"/>
            </a:xfrm>
            <a:prstGeom prst="stripedRightArrow">
              <a:avLst>
                <a:gd fmla="val 50000" name="adj1"/>
                <a:gd fmla="val 52102" name="adj2"/>
              </a:avLst>
            </a:prstGeom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ru-RU" noProof="0" normalizeH="0" spc="0" strike="noStrike" sz="2764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9449491" y="2748291"/>
            <a:ext cx="4427745" cy="701698"/>
            <a:chOff x="9464006" y="5048327"/>
            <a:chExt cx="4427745" cy="701698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0282519" y="5048327"/>
              <a:ext cx="3210556" cy="627709"/>
            </a:xfrm>
            <a:prstGeom prst="roundRect">
              <a:avLst/>
            </a:prstGeom>
            <a:solidFill>
              <a:srgbClr val="0070C0"/>
            </a:solidFill>
            <a:scene3d>
              <a:camera prst="orthographicFront"/>
              <a:lightRig dir="t" rig="threePt"/>
            </a:scene3d>
            <a:sp3d>
              <a:bevelT h="50800" prst="softRound" w="1524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ru-RU" noProof="0" normalizeH="0" spc="0" strike="noStrike" sz="3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297915" y="5131349"/>
              <a:ext cx="24478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Всероссийские</a:t>
              </a:r>
            </a:p>
          </p:txBody>
        </p:sp>
        <p:sp>
          <p:nvSpPr>
            <p:cNvPr id="24" name="Капля 23"/>
            <p:cNvSpPr/>
            <p:nvPr/>
          </p:nvSpPr>
          <p:spPr>
            <a:xfrm>
              <a:off x="13135017" y="5048327"/>
              <a:ext cx="756734" cy="701698"/>
            </a:xfrm>
            <a:prstGeom prst="teardrop">
              <a:avLst/>
            </a:prstGeom>
            <a:solidFill>
              <a:srgbClr val="FFFF00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h="38100"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mtClean="0" spc="0" strike="noStrike" sz="2500" u="none">
                  <a:ln>
                    <a:noFill/>
                  </a:ln>
                  <a:solidFill>
                    <a:srgbClr val="0D03DB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55</a:t>
              </a:r>
              <a:endParaRPr b="1" baseline="0" cap="none" dirty="0" i="0" kern="1200" kumimoji="0" lang="ru-RU" noProof="0" normalizeH="0" spc="0" strike="noStrike" sz="2500" u="none">
                <a:ln>
                  <a:noFill/>
                </a:ln>
                <a:solidFill>
                  <a:srgbClr val="0D03DB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  <p:sp>
          <p:nvSpPr>
            <p:cNvPr id="25" name="Штриховая стрелка вправо 24"/>
            <p:cNvSpPr/>
            <p:nvPr/>
          </p:nvSpPr>
          <p:spPr>
            <a:xfrm>
              <a:off x="9464006" y="5091207"/>
              <a:ext cx="710369" cy="569149"/>
            </a:xfrm>
            <a:prstGeom prst="stripedRightArrow">
              <a:avLst>
                <a:gd fmla="val 50000" name="adj1"/>
                <a:gd fmla="val 52102" name="adj2"/>
              </a:avLst>
            </a:prstGeom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ru-RU" noProof="0" normalizeH="0" spc="0" strike="noStrike" sz="2764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449491" y="4368291"/>
            <a:ext cx="4427745" cy="701698"/>
            <a:chOff x="9474557" y="5980814"/>
            <a:chExt cx="4427745" cy="70169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0293071" y="5980814"/>
              <a:ext cx="3210556" cy="627709"/>
            </a:xfrm>
            <a:prstGeom prst="roundRect">
              <a:avLst/>
            </a:prstGeom>
            <a:solidFill>
              <a:srgbClr val="0070C0"/>
            </a:solidFill>
            <a:scene3d>
              <a:camera prst="orthographicFront"/>
              <a:lightRig dir="t" rig="threePt"/>
            </a:scene3d>
            <a:sp3d>
              <a:bevelT h="50800" prst="softRound" w="1524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ru-RU" noProof="0" normalizeH="0" spc="0" strike="noStrike" sz="2764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308466" y="6063836"/>
              <a:ext cx="24478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Региональные</a:t>
              </a:r>
            </a:p>
          </p:txBody>
        </p:sp>
        <p:sp>
          <p:nvSpPr>
            <p:cNvPr id="29" name="Капля 28"/>
            <p:cNvSpPr/>
            <p:nvPr/>
          </p:nvSpPr>
          <p:spPr>
            <a:xfrm>
              <a:off x="13145568" y="5980814"/>
              <a:ext cx="756734" cy="701698"/>
            </a:xfrm>
            <a:prstGeom prst="teardrop">
              <a:avLst/>
            </a:prstGeom>
            <a:solidFill>
              <a:srgbClr val="FFFF00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h="38100"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mtClean="0" spc="0" strike="noStrike" sz="2500" u="none">
                  <a:ln>
                    <a:noFill/>
                  </a:ln>
                  <a:solidFill>
                    <a:srgbClr val="0D03DB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264</a:t>
              </a:r>
              <a:endParaRPr b="1" baseline="0" cap="none" dirty="0" i="0" kern="1200" kumimoji="0" lang="ru-RU" noProof="0" normalizeH="0" spc="0" strike="noStrike" sz="2500" u="none">
                <a:ln>
                  <a:noFill/>
                </a:ln>
                <a:solidFill>
                  <a:srgbClr val="0D03DB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  <p:sp>
          <p:nvSpPr>
            <p:cNvPr id="30" name="Штриховая стрелка вправо 29"/>
            <p:cNvSpPr/>
            <p:nvPr/>
          </p:nvSpPr>
          <p:spPr>
            <a:xfrm>
              <a:off x="9474557" y="6022317"/>
              <a:ext cx="710369" cy="569149"/>
            </a:xfrm>
            <a:prstGeom prst="stripedRightArrow">
              <a:avLst>
                <a:gd fmla="val 50000" name="adj1"/>
                <a:gd fmla="val 52102" name="adj2"/>
              </a:avLst>
            </a:prstGeom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ru-RU" noProof="0" normalizeH="0" spc="0" strike="noStrike" sz="2764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449491" y="5988291"/>
            <a:ext cx="4427745" cy="701698"/>
            <a:chOff x="9474557" y="6916938"/>
            <a:chExt cx="4427745" cy="701698"/>
          </a:xfrm>
        </p:grpSpPr>
        <p:sp>
          <p:nvSpPr>
            <p:cNvPr id="32" name="Штриховая стрелка вправо 31"/>
            <p:cNvSpPr/>
            <p:nvPr/>
          </p:nvSpPr>
          <p:spPr>
            <a:xfrm>
              <a:off x="9474557" y="6943586"/>
              <a:ext cx="710369" cy="569149"/>
            </a:xfrm>
            <a:prstGeom prst="stripedRightArrow">
              <a:avLst>
                <a:gd fmla="val 50000" name="adj1"/>
                <a:gd fmla="val 52102" name="adj2"/>
              </a:avLst>
            </a:prstGeom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ru-RU" noProof="0" normalizeH="0" spc="0" strike="noStrike" sz="2764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293071" y="6916938"/>
              <a:ext cx="3210556" cy="627709"/>
            </a:xfrm>
            <a:prstGeom prst="roundRect">
              <a:avLst/>
            </a:prstGeom>
            <a:solidFill>
              <a:srgbClr val="0070C0"/>
            </a:solidFill>
            <a:scene3d>
              <a:camera prst="orthographicFront"/>
              <a:lightRig dir="t" rig="threePt"/>
            </a:scene3d>
            <a:sp3d>
              <a:bevelT h="50800" prst="softRound" w="1524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ru-RU" noProof="0" normalizeH="0" spc="0" strike="noStrike" sz="2764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0293070" y="7015349"/>
              <a:ext cx="296893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pc="0" strike="noStrike" sz="2200" u="none">
                  <a:ln>
                    <a:noFill/>
                  </a:ln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Межмуниципальные</a:t>
              </a:r>
            </a:p>
          </p:txBody>
        </p:sp>
        <p:sp>
          <p:nvSpPr>
            <p:cNvPr id="35" name="Капля 34"/>
            <p:cNvSpPr/>
            <p:nvPr/>
          </p:nvSpPr>
          <p:spPr>
            <a:xfrm>
              <a:off x="13145568" y="6916938"/>
              <a:ext cx="756734" cy="701698"/>
            </a:xfrm>
            <a:prstGeom prst="teardrop">
              <a:avLst/>
            </a:prstGeom>
            <a:solidFill>
              <a:srgbClr val="FFFF00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h="38100"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mtClean="0" spc="0" strike="noStrike" sz="2500" u="none">
                  <a:ln>
                    <a:noFill/>
                  </a:ln>
                  <a:solidFill>
                    <a:srgbClr val="0D03DB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193</a:t>
              </a:r>
              <a:endParaRPr b="1" baseline="0" cap="none" dirty="0" i="0" kern="1200" kumimoji="0" lang="ru-RU" noProof="0" normalizeH="0" spc="0" strike="noStrike" sz="2500" u="none">
                <a:ln>
                  <a:noFill/>
                </a:ln>
                <a:solidFill>
                  <a:srgbClr val="0D03DB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461481" y="2937203"/>
            <a:ext cx="1163555" cy="1939257"/>
            <a:chOff x="6168763" y="4927791"/>
            <a:chExt cx="843516" cy="1405860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763" y="4927791"/>
              <a:ext cx="843516" cy="1405860"/>
            </a:xfrm>
            <a:prstGeom prst="rect">
              <a:avLst/>
            </a:prstGeom>
          </p:spPr>
        </p:pic>
        <p:sp>
          <p:nvSpPr>
            <p:cNvPr id="38" name="Прямоугольник 37"/>
            <p:cNvSpPr/>
            <p:nvPr/>
          </p:nvSpPr>
          <p:spPr>
            <a:xfrm>
              <a:off x="6319823" y="5807111"/>
              <a:ext cx="562106" cy="379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mtClean="0" spc="0" strike="noStrike" sz="2800" u="none">
                  <a:ln>
                    <a:noFill/>
                  </a:ln>
                  <a:solidFill>
                    <a:prstClr val="black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150</a:t>
              </a:r>
              <a:endParaRPr b="1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534458" y="1220512"/>
            <a:ext cx="1109685" cy="1939258"/>
            <a:chOff x="6221667" y="3664031"/>
            <a:chExt cx="804464" cy="1405861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cstate="print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667" y="3664031"/>
              <a:ext cx="804464" cy="1405861"/>
            </a:xfrm>
            <a:prstGeom prst="rect">
              <a:avLst/>
            </a:prstGeom>
          </p:spPr>
        </p:pic>
        <p:sp>
          <p:nvSpPr>
            <p:cNvPr id="41" name="Прямоугольник 40"/>
            <p:cNvSpPr/>
            <p:nvPr/>
          </p:nvSpPr>
          <p:spPr>
            <a:xfrm>
              <a:off x="6332321" y="4537860"/>
              <a:ext cx="562106" cy="379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mtClean="0" spc="0" strike="noStrike" sz="2800" u="none">
                  <a:ln>
                    <a:noFill/>
                  </a:ln>
                  <a:solidFill>
                    <a:prstClr val="black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224</a:t>
              </a:r>
              <a:endParaRPr b="1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</p:grpSp>
      <p:sp>
        <p:nvSpPr>
          <p:cNvPr id="56" name="Скругленный прямоугольник 55"/>
          <p:cNvSpPr/>
          <p:nvPr/>
        </p:nvSpPr>
        <p:spPr>
          <a:xfrm>
            <a:off x="7534458" y="6777235"/>
            <a:ext cx="6342778" cy="3367046"/>
          </a:xfrm>
          <a:prstGeom prst="roundRect">
            <a:avLst>
              <a:gd fmla="val 12033" name="adj"/>
            </a:avLst>
          </a:prstGeom>
          <a:solidFill>
            <a:schemeClr val="accent5">
              <a:lumMod val="20000"/>
              <a:lumOff val="80000"/>
              <a:alpha val="60000"/>
            </a:schemeClr>
          </a:solidFill>
          <a:effectLst/>
          <a:scene3d>
            <a:camera prst="orthographicFront"/>
            <a:lightRig dir="t" rig="threePt"/>
          </a:scene3d>
          <a:sp3d>
            <a:bevelT/>
          </a:sp3d>
        </p:spPr>
        <p:txBody>
          <a:bodyPr bIns="0" wrap="square">
            <a:spAutoFit/>
          </a:bodyPr>
          <a:lstStyle/>
          <a:p>
            <a:pPr defTabSz="554218" indent="357188" lvl="0">
              <a:lnSpc>
                <a:spcPct val="107000"/>
              </a:lnSpc>
            </a:pPr>
            <a:r>
              <a:rPr b="1" dirty="0" lang="ru-RU" sz="1900">
                <a:solidFill>
                  <a:srgbClr val="000000"/>
                </a:solidFill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Приоритетными задачами в 2021 году являлись:</a:t>
            </a:r>
          </a:p>
          <a:p>
            <a:pPr defTabSz="554218" indent="-342900" lvl="0" marL="342900">
              <a:lnSpc>
                <a:spcPct val="107000"/>
              </a:lnSpc>
              <a:buFont charset="2" panose="05000000000000000000" pitchFamily="2" typeface="Wingdings"/>
              <a:buChar char="ü"/>
            </a:pPr>
            <a:r>
              <a:rPr b="1" dirty="0" lang="ru-RU" smtClean="0" sz="1900">
                <a:solidFill>
                  <a:srgbClr val="000000"/>
                </a:solidFill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создание </a:t>
            </a:r>
            <a:r>
              <a:rPr b="1" dirty="0" lang="ru-RU" sz="1900">
                <a:solidFill>
                  <a:srgbClr val="000000"/>
                </a:solidFill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условий для осуществления строительства спортивных объектов, выполнение стандартов спортивной подготовки,</a:t>
            </a:r>
          </a:p>
          <a:p>
            <a:pPr defTabSz="554218" indent="-342900" lvl="0" marL="342900">
              <a:lnSpc>
                <a:spcPct val="107000"/>
              </a:lnSpc>
              <a:buFont charset="2" panose="05000000000000000000" pitchFamily="2" typeface="Wingdings"/>
              <a:buChar char="ü"/>
            </a:pPr>
            <a:r>
              <a:rPr b="1" dirty="0" lang="ru-RU" smtClean="0" sz="1900">
                <a:solidFill>
                  <a:srgbClr val="000000"/>
                </a:solidFill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увеличение </a:t>
            </a:r>
            <a:r>
              <a:rPr b="1" dirty="0" lang="ru-RU" sz="1900">
                <a:solidFill>
                  <a:srgbClr val="000000"/>
                </a:solidFill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негосударственных организаций, оказывающих услуги в сфере физической культуры и спорта;</a:t>
            </a:r>
          </a:p>
          <a:p>
            <a:pPr defTabSz="554218" indent="-342900" lvl="0" marL="342900">
              <a:lnSpc>
                <a:spcPct val="107000"/>
              </a:lnSpc>
              <a:buFont charset="2" panose="05000000000000000000" pitchFamily="2" typeface="Wingdings"/>
              <a:buChar char="ü"/>
            </a:pPr>
            <a:r>
              <a:rPr b="1" dirty="0" lang="ru-RU" smtClean="0" sz="1900">
                <a:solidFill>
                  <a:srgbClr val="000000"/>
                </a:solidFill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достижение </a:t>
            </a:r>
            <a:r>
              <a:rPr b="1" dirty="0" lang="ru-RU" sz="1900">
                <a:solidFill>
                  <a:srgbClr val="000000"/>
                </a:solidFill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показателей и выполнение мероприятий, предусмотренных региональным проектом «Спорт-норма жизни».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4041" y="3437658"/>
            <a:ext cx="6255376" cy="170634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dir="t" rig="threePt"/>
          </a:scene3d>
          <a:sp3d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bIns="0" lIns="1152000" rIns="288000" rtlCol="0" tIns="0"/>
          <a:lstStyle/>
          <a:p>
            <a:pPr algn="l" defTabSz="554218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2400" u="none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Доля населения, систематически занимающегося физической культурой и спортом, в общей численности </a:t>
            </a:r>
            <a:r>
              <a:rPr b="1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населения</a:t>
            </a:r>
            <a:endParaRPr b="1" baseline="0" cap="none" dirty="0" i="0" kern="1200" kumimoji="0" lang="ru-RU" noProof="0" normalizeH="0" spc="0" strike="noStrike" sz="2400" u="none">
              <a:ln>
                <a:noFill/>
              </a:ln>
              <a:solidFill>
                <a:srgbClr val="0D03DB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44" name="Капля 43"/>
          <p:cNvSpPr/>
          <p:nvPr/>
        </p:nvSpPr>
        <p:spPr>
          <a:xfrm>
            <a:off x="6095051" y="3972995"/>
            <a:ext cx="1020456" cy="844788"/>
          </a:xfrm>
          <a:prstGeom prst="teardrop">
            <a:avLst/>
          </a:prstGeom>
          <a:solidFill>
            <a:schemeClr val="accent6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 defTabSz="554218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48,7%</a:t>
            </a:r>
            <a:endParaRPr b="1" baseline="0" cap="none" dirty="0" i="0" kern="1200" kumimoji="0" lang="ru-RU" noProof="0" normalizeH="0" spc="0" strike="noStrike" sz="2400" u="none">
              <a:ln>
                <a:noFill/>
              </a:ln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3848878"/>
            <a:ext cx="750000" cy="844788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96102" y="5477697"/>
            <a:ext cx="6801468" cy="857672"/>
            <a:chOff x="292760" y="5764458"/>
            <a:chExt cx="6883601" cy="913727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92760" y="5764458"/>
              <a:ext cx="6330915" cy="900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dir="t" rig="threePt"/>
            </a:scene3d>
            <a:sp3d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 bIns="0" lIns="1152000" rIns="288000" rtlCol="0" tIns="0"/>
            <a:lstStyle/>
            <a:p>
              <a:pPr algn="l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pc="0" strike="noStrike" sz="2400" u="none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Обеспеченность спортивными </a:t>
              </a:r>
              <a:r>
                <a:rPr b="1" baseline="0" cap="none" dirty="0" i="0" kern="1200" kumimoji="0" lang="ru-RU" noProof="0" normalizeH="0" smtClean="0" spc="0" strike="noStrike" sz="2400" u="none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/>
              </a:r>
              <a:br>
                <a:rPr b="1" baseline="0" cap="none" dirty="0" i="0" kern="1200" kumimoji="0" lang="ru-RU" noProof="0" normalizeH="0" smtClean="0" spc="0" strike="noStrike" sz="2400" u="none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</a:br>
              <a:r>
                <a:rPr b="1" baseline="0" cap="none" dirty="0" i="0" kern="1200" kumimoji="0" lang="ru-RU" noProof="0" normalizeH="0" smtClean="0" spc="0" strike="noStrike" sz="2400" u="none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сооружениями</a:t>
              </a:r>
              <a:endParaRPr b="1" baseline="0" cap="none" dirty="0" i="0" kern="1200" kumimoji="0" lang="ru-RU" noProof="0" normalizeH="0" spc="0" strike="noStrike" sz="2400" u="none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  <p:sp>
          <p:nvSpPr>
            <p:cNvPr id="50" name="Капля 49"/>
            <p:cNvSpPr/>
            <p:nvPr/>
          </p:nvSpPr>
          <p:spPr>
            <a:xfrm>
              <a:off x="6155905" y="5778185"/>
              <a:ext cx="1020456" cy="900000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h="38100"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mtClean="0" spc="0" strike="noStrike" sz="2400" u="none">
                  <a:ln>
                    <a:noFill/>
                  </a:ln>
                  <a:solidFill>
                    <a:srgbClr val="FF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40,8%</a:t>
              </a:r>
              <a:endParaRPr b="1" baseline="0" cap="none" dirty="0" i="0" kern="1200" kumimoji="0" lang="ru-RU" noProof="0" normalizeH="0" spc="0" strike="noStrike" sz="2400" u="none">
                <a:ln>
                  <a:noFill/>
                </a:ln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</p:grpSp>
      <p:pic>
        <p:nvPicPr>
          <p:cNvPr id="48" name="Рисунок 47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1" y="5610270"/>
            <a:ext cx="951339" cy="628771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296102" y="7881408"/>
            <a:ext cx="6801467" cy="855273"/>
            <a:chOff x="293132" y="7830550"/>
            <a:chExt cx="6801467" cy="911171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93132" y="7830550"/>
              <a:ext cx="6255376" cy="900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dir="t" rig="threePt"/>
            </a:scene3d>
            <a:sp3d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 bIns="0" lIns="1152000" rIns="288000" rtlCol="0" tIns="0"/>
            <a:lstStyle/>
            <a:p>
              <a:pPr algn="l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pc="0" strike="noStrike" sz="2400" u="none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Плавательные </a:t>
              </a:r>
              <a:r>
                <a:rPr b="1" baseline="0" cap="none" dirty="0" i="0" kern="1200" kumimoji="0" lang="ru-RU" noProof="0" normalizeH="0" smtClean="0" spc="0" strike="noStrike" sz="2400" u="none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бассейны</a:t>
              </a:r>
              <a:endParaRPr b="1" baseline="0" cap="none" dirty="0" i="0" kern="1200" kumimoji="0" lang="ru-RU" noProof="0" normalizeH="0" spc="0" strike="noStrike" sz="2400" u="none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  <p:sp>
          <p:nvSpPr>
            <p:cNvPr id="55" name="Капля 54"/>
            <p:cNvSpPr/>
            <p:nvPr/>
          </p:nvSpPr>
          <p:spPr>
            <a:xfrm>
              <a:off x="6074143" y="7841721"/>
              <a:ext cx="1020456" cy="900000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h="38100"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 defTabSz="554218" lvl="0"/>
              <a:r>
                <a:rPr b="1" dirty="0" lang="ru-RU" smtClean="0" sz="2400">
                  <a:solidFill>
                    <a:srgbClr val="FF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20603050405020304" pitchFamily="18" typeface="Times New Roman"/>
                  <a:cs charset="0" panose="02020603050405020304" pitchFamily="18" typeface="Times New Roman"/>
                </a:rPr>
                <a:t>26,7%</a:t>
              </a:r>
              <a:endParaRPr b="1" baseline="0" cap="none" dirty="0" i="0" kern="1200" kumimoji="0" lang="ru-RU" noProof="0" normalizeH="0" spc="0" strike="noStrike" sz="2400" u="none">
                <a:ln>
                  <a:noFill/>
                </a:ln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20603050405020304" pitchFamily="18" typeface="Times New Roman"/>
                <a:cs charset="0" panose="02020603050405020304" pitchFamily="18" typeface="Times New Roman"/>
              </a:endParaRP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" l="28" t="739"/>
          <a:stretch/>
        </p:blipFill>
        <p:spPr>
          <a:xfrm>
            <a:off x="333301" y="8000847"/>
            <a:ext cx="951339" cy="59708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96102" y="9083263"/>
            <a:ext cx="6801467" cy="854074"/>
            <a:chOff x="309486" y="8797406"/>
            <a:chExt cx="6801467" cy="909893"/>
          </a:xfrm>
          <a:effectLst/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309486" y="8797406"/>
              <a:ext cx="6255376" cy="900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dir="t" rig="threePt"/>
            </a:scene3d>
            <a:sp3d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 bIns="0" lIns="1152000" rIns="288000" rtlCol="0" tIns="0"/>
            <a:lstStyle/>
            <a:p>
              <a:pPr algn="l" defTabSz="554218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1200" kumimoji="0" lang="ru-RU" noProof="0" normalizeH="0" spc="0" strike="noStrike" sz="2400" u="none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Плоскостные спортивные </a:t>
              </a:r>
              <a:r>
                <a:rPr b="1" baseline="0" cap="none" dirty="0" i="0" kern="1200" kumimoji="0" lang="ru-RU" noProof="0" normalizeH="0" smtClean="0" spc="0" strike="noStrike" sz="2400" u="none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сооружения</a:t>
              </a:r>
              <a:endParaRPr b="1" baseline="0" cap="none" dirty="0" i="0" kern="1200" kumimoji="0" lang="ru-RU" noProof="0" normalizeH="0" spc="0" strike="noStrike" sz="2400" u="none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</p:txBody>
        </p:sp>
        <p:sp>
          <p:nvSpPr>
            <p:cNvPr id="61" name="Капля 60"/>
            <p:cNvSpPr/>
            <p:nvPr/>
          </p:nvSpPr>
          <p:spPr>
            <a:xfrm>
              <a:off x="6090496" y="8807299"/>
              <a:ext cx="1020457" cy="900000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h="38100"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 defTabSz="554218" lvl="0"/>
              <a:r>
                <a:rPr b="1" dirty="0" lang="ru-RU" smtClean="0" sz="2400">
                  <a:solidFill>
                    <a:srgbClr val="FF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20603050405020304" pitchFamily="18" typeface="Times New Roman"/>
                  <a:cs charset="0" panose="02020603050405020304" pitchFamily="18" typeface="Times New Roman"/>
                </a:rPr>
                <a:t>35,8%</a:t>
              </a:r>
              <a:endParaRPr b="1" baseline="0" cap="none" dirty="0" i="0" kern="1200" kumimoji="0" lang="ru-RU" noProof="0" normalizeH="0" spc="0" strike="noStrike" sz="2400" u="none">
                <a:ln>
                  <a:noFill/>
                </a:ln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20603050405020304" pitchFamily="18" typeface="Times New Roman"/>
                <a:cs charset="0" panose="02020603050405020304" pitchFamily="18" typeface="Times New Roman"/>
              </a:endParaRPr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1" y="9206676"/>
            <a:ext cx="951339" cy="597961"/>
          </a:xfrm>
          <a:prstGeom prst="rect">
            <a:avLst/>
          </a:prstGeom>
        </p:spPr>
      </p:pic>
      <p:sp>
        <p:nvSpPr>
          <p:cNvPr id="63" name="Скругленный прямоугольник 62"/>
          <p:cNvSpPr/>
          <p:nvPr/>
        </p:nvSpPr>
        <p:spPr>
          <a:xfrm>
            <a:off x="296102" y="6679553"/>
            <a:ext cx="6255376" cy="8447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dir="t" rig="threePt"/>
          </a:scene3d>
          <a:sp3d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bIns="0" lIns="1152000" rIns="288000" rtlCol="0" tIns="0"/>
          <a:lstStyle/>
          <a:p>
            <a:pPr algn="l" defTabSz="554218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2400" u="none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Спортивные </a:t>
            </a:r>
            <a:r>
              <a:rPr b="1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залы</a:t>
            </a:r>
            <a:endParaRPr b="1" baseline="0" cap="none" dirty="0" i="0" kern="1200" kumimoji="0" lang="ru-RU" noProof="0" normalizeH="0" spc="0" strike="noStrike" sz="2400" u="none">
              <a:ln>
                <a:noFill/>
              </a:ln>
              <a:solidFill>
                <a:srgbClr val="0D03DB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64" name="Капля 63"/>
          <p:cNvSpPr/>
          <p:nvPr/>
        </p:nvSpPr>
        <p:spPr>
          <a:xfrm>
            <a:off x="6090945" y="6691238"/>
            <a:ext cx="1006624" cy="844788"/>
          </a:xfrm>
          <a:prstGeom prst="teardrop">
            <a:avLst/>
          </a:prstGeom>
          <a:solidFill>
            <a:schemeClr val="accent6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 defTabSz="554218" lvl="0"/>
            <a:r>
              <a:rPr b="1" dirty="0" lang="ru-RU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58,8%</a:t>
            </a:r>
            <a:endParaRPr b="1" baseline="0" cap="none" dirty="0" i="0" kern="1200" kumimoji="0" lang="ru-RU" noProof="0" normalizeH="0" spc="0" strike="noStrike" sz="2400" u="none">
              <a:ln>
                <a:noFill/>
              </a:ln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LnTx/>
              <a:uFillTx/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/>
          <a:stretch/>
        </p:blipFill>
        <p:spPr>
          <a:xfrm>
            <a:off x="333301" y="6694628"/>
            <a:ext cx="1165726" cy="80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6899" y="1739318"/>
            <a:ext cx="2628000" cy="1620000"/>
          </a:xfrm>
          <a:prstGeom prst="roundRect">
            <a:avLst>
              <a:gd name="adj" fmla="val 12257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Учим, развиваем</a:t>
            </a:r>
          </a:p>
          <a:p>
            <a:pPr algn="ctr"/>
            <a:r>
              <a:rPr lang="ru-RU" sz="3307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2 763 539,1</a:t>
            </a:r>
            <a:endParaRPr lang="ru-RU" sz="330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68722" y="1739318"/>
            <a:ext cx="2628000" cy="1620000"/>
          </a:xfrm>
          <a:prstGeom prst="roundRect">
            <a:avLst>
              <a:gd name="adj" fmla="val 15785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Заботимся</a:t>
            </a:r>
          </a:p>
          <a:p>
            <a:pPr algn="ctr"/>
            <a:r>
              <a:rPr lang="ru-RU" sz="3307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52 732,4</a:t>
            </a:r>
            <a:endParaRPr lang="ru-RU" sz="330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0106" y="1739318"/>
            <a:ext cx="2700000" cy="1620000"/>
          </a:xfrm>
          <a:prstGeom prst="roundRect">
            <a:avLst>
              <a:gd name="adj" fmla="val 14021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Оздоравливаем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307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47 332,6</a:t>
            </a:r>
            <a:endParaRPr lang="ru-RU" sz="330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703490" y="1739318"/>
            <a:ext cx="2628000" cy="1620000"/>
          </a:xfrm>
          <a:prstGeom prst="roundRect">
            <a:avLst>
              <a:gd name="adj" fmla="val 14021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Поддерживаем семьи</a:t>
            </a:r>
          </a:p>
          <a:p>
            <a:pPr algn="ctr"/>
            <a:r>
              <a:rPr lang="ru-RU" sz="3307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194 225,9</a:t>
            </a:r>
            <a:endParaRPr lang="ru-RU" sz="330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484875" y="1739318"/>
            <a:ext cx="2628000" cy="1620000"/>
          </a:xfrm>
          <a:prstGeom prst="roundRect">
            <a:avLst>
              <a:gd name="adj" fmla="val 13139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Оснащаем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ремонтируем</a:t>
            </a:r>
          </a:p>
          <a:p>
            <a:pPr algn="ctr"/>
            <a:r>
              <a:rPr lang="ru-RU" sz="3307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34 439,4</a:t>
            </a:r>
            <a:endParaRPr lang="ru-RU" sz="330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6899" y="3790041"/>
            <a:ext cx="2628000" cy="180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D03DB"/>
                </a:solidFill>
              </a:rPr>
              <a:t>Дошкольное, общее и дополнительное образование</a:t>
            </a:r>
          </a:p>
          <a:p>
            <a:pPr algn="ctr"/>
            <a:r>
              <a:rPr lang="ru-RU" sz="2400" b="1" dirty="0" smtClean="0">
                <a:solidFill>
                  <a:srgbClr val="0D03DB"/>
                </a:solidFill>
              </a:rPr>
              <a:t>2 522 875,1</a:t>
            </a:r>
            <a:endParaRPr lang="ru-RU" sz="2400" b="1" dirty="0">
              <a:solidFill>
                <a:srgbClr val="0D03DB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6899" y="5890511"/>
            <a:ext cx="2627999" cy="180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D03DB"/>
                </a:solidFill>
              </a:rPr>
              <a:t>Учреждения физической культуры и спорта</a:t>
            </a:r>
          </a:p>
          <a:p>
            <a:pPr algn="ctr"/>
            <a:r>
              <a:rPr lang="ru-RU" sz="2200" b="1" dirty="0" smtClean="0">
                <a:solidFill>
                  <a:srgbClr val="0D03DB"/>
                </a:solidFill>
              </a:rPr>
              <a:t>240 664,0</a:t>
            </a:r>
            <a:endParaRPr lang="ru-RU" sz="2200" b="1" dirty="0">
              <a:solidFill>
                <a:srgbClr val="0D03DB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68722" y="5890511"/>
            <a:ext cx="2628000" cy="180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D03DB"/>
                </a:solidFill>
              </a:rPr>
              <a:t>Трудоустройство несовершенно-летних</a:t>
            </a:r>
          </a:p>
          <a:p>
            <a:pPr algn="ctr"/>
            <a:r>
              <a:rPr lang="ru-RU" sz="2200" b="1" dirty="0" smtClean="0">
                <a:solidFill>
                  <a:srgbClr val="0D03DB"/>
                </a:solidFill>
              </a:rPr>
              <a:t>14 275,3</a:t>
            </a:r>
            <a:endParaRPr lang="ru-RU" sz="2200" b="1" dirty="0">
              <a:solidFill>
                <a:srgbClr val="0D03DB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703490" y="7990981"/>
            <a:ext cx="2628000" cy="180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D03DB"/>
                </a:solidFill>
              </a:rPr>
              <a:t>Улучшение жилищных условий молодых семей</a:t>
            </a:r>
          </a:p>
          <a:p>
            <a:pPr algn="ctr"/>
            <a:r>
              <a:rPr lang="ru-RU" sz="2200" b="1" dirty="0" smtClean="0">
                <a:solidFill>
                  <a:srgbClr val="0D03DB"/>
                </a:solidFill>
              </a:rPr>
              <a:t>3 638,3</a:t>
            </a:r>
            <a:endParaRPr lang="ru-RU" sz="2200" b="1" dirty="0">
              <a:solidFill>
                <a:srgbClr val="0D03DB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705881" y="3790041"/>
            <a:ext cx="2628000" cy="180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D03DB"/>
                </a:solidFill>
              </a:rPr>
              <a:t>Питание учащихся</a:t>
            </a:r>
          </a:p>
          <a:p>
            <a:pPr algn="ctr"/>
            <a:r>
              <a:rPr lang="ru-RU" sz="2200" b="1" dirty="0" smtClean="0">
                <a:solidFill>
                  <a:srgbClr val="0D03DB"/>
                </a:solidFill>
              </a:rPr>
              <a:t>156 271,7</a:t>
            </a:r>
            <a:endParaRPr lang="ru-RU" sz="2200" b="1" dirty="0">
              <a:solidFill>
                <a:srgbClr val="0D03DB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484875" y="3790041"/>
            <a:ext cx="2628000" cy="180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D03DB"/>
                </a:solidFill>
              </a:rPr>
              <a:t>Оснащение объектов спортивной инфраструктуры </a:t>
            </a:r>
          </a:p>
          <a:p>
            <a:pPr algn="ctr"/>
            <a:r>
              <a:rPr lang="ru-RU" sz="2200" b="1" dirty="0" smtClean="0">
                <a:solidFill>
                  <a:srgbClr val="0D03DB"/>
                </a:solidFill>
              </a:rPr>
              <a:t>4 192,0</a:t>
            </a:r>
            <a:endParaRPr lang="ru-RU" sz="2200" b="1" dirty="0">
              <a:solidFill>
                <a:srgbClr val="0D03DB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484875" y="5890511"/>
            <a:ext cx="2628000" cy="180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50" b="1" dirty="0">
                <a:solidFill>
                  <a:srgbClr val="0D03DB"/>
                </a:solidFill>
              </a:rPr>
              <a:t>Проведение ремонта учреждений образования, физкультуры </a:t>
            </a:r>
          </a:p>
          <a:p>
            <a:pPr algn="ctr"/>
            <a:r>
              <a:rPr lang="ru-RU" sz="2050" b="1" dirty="0" smtClean="0">
                <a:solidFill>
                  <a:srgbClr val="0D03DB"/>
                </a:solidFill>
              </a:rPr>
              <a:t>30 247,4</a:t>
            </a:r>
            <a:endParaRPr lang="ru-RU" sz="2050" b="1" dirty="0">
              <a:solidFill>
                <a:srgbClr val="0D03DB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96" y="8037273"/>
            <a:ext cx="3061803" cy="1532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875" y="8037273"/>
            <a:ext cx="2635352" cy="1753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80" y="7823114"/>
            <a:ext cx="2806652" cy="1871102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5888792" y="5890511"/>
            <a:ext cx="2700000" cy="1800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направлено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3 092 269,4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03490" y="5890511"/>
            <a:ext cx="2628000" cy="180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50" b="1" dirty="0">
                <a:solidFill>
                  <a:srgbClr val="0D03DB"/>
                </a:solidFill>
              </a:rPr>
              <a:t>Компенсация части родительской платы за детский сад</a:t>
            </a:r>
          </a:p>
          <a:p>
            <a:pPr algn="ctr"/>
            <a:r>
              <a:rPr lang="ru-RU" sz="2050" b="1" dirty="0" smtClean="0">
                <a:solidFill>
                  <a:srgbClr val="0D03DB"/>
                </a:solidFill>
              </a:rPr>
              <a:t>34 315,9</a:t>
            </a:r>
            <a:endParaRPr lang="ru-RU" sz="2050" b="1" dirty="0">
              <a:solidFill>
                <a:srgbClr val="0D03DB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854887" y="3790041"/>
            <a:ext cx="2700000" cy="180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D03DB"/>
                </a:solidFill>
              </a:rPr>
              <a:t>Летний </a:t>
            </a:r>
            <a:r>
              <a:rPr lang="ru-RU" sz="2200" b="1" dirty="0">
                <a:solidFill>
                  <a:srgbClr val="0D03DB"/>
                </a:solidFill>
              </a:rPr>
              <a:t>отдых и оздоровление</a:t>
            </a:r>
          </a:p>
          <a:p>
            <a:pPr algn="ctr"/>
            <a:r>
              <a:rPr lang="ru-RU" sz="2200" b="1" dirty="0" smtClean="0">
                <a:solidFill>
                  <a:srgbClr val="0D03DB"/>
                </a:solidFill>
              </a:rPr>
              <a:t>47 332,6</a:t>
            </a:r>
            <a:endParaRPr lang="ru-RU" sz="2200" b="1" dirty="0">
              <a:solidFill>
                <a:srgbClr val="0D03DB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00113" y="341247"/>
            <a:ext cx="13500096" cy="58477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 defTabSz="554218">
              <a:defRPr/>
            </a:pPr>
            <a:r>
              <a:rPr lang="ru-RU" sz="32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«ДЕТСКИЙ» </a:t>
            </a:r>
            <a:r>
              <a:rPr lang="ru-RU" sz="32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ЗА 2021 </a:t>
            </a:r>
            <a:r>
              <a:rPr lang="ru-RU" sz="32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руб.</a:t>
            </a:r>
            <a:endParaRPr kumimoji="0" lang="ru-RU" sz="3200" b="1" i="1" u="none" strike="noStrike" kern="1200" cap="all" spc="0" normalizeH="0" baseline="0" noProof="0" dirty="0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5B9BD5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41799" y="3743749"/>
            <a:ext cx="2628000" cy="180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D03DB"/>
                </a:solidFill>
              </a:rPr>
              <a:t>Жильё детям-сиротам</a:t>
            </a:r>
            <a:endParaRPr lang="ru-RU" sz="2200" b="1" dirty="0">
              <a:solidFill>
                <a:srgbClr val="0D03DB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D03DB"/>
                </a:solidFill>
              </a:rPr>
              <a:t>38 457,1</a:t>
            </a:r>
            <a:endParaRPr lang="ru-RU" sz="2200" b="1" dirty="0">
              <a:solidFill>
                <a:srgbClr val="0D0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1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8" y="2736906"/>
            <a:ext cx="6120000" cy="30222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5469" y="1344227"/>
            <a:ext cx="4402093" cy="76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69999" algn="l"/>
              </a:tabLst>
              <a:defRPr/>
            </a:pPr>
            <a:r>
              <a:rPr lang="ru-RU" altLang="ko-KR" sz="2400" b="1" dirty="0">
                <a:solidFill>
                  <a:schemeClr val="accent5">
                    <a:lumMod val="50000"/>
                  </a:schemeClr>
                </a:solidFill>
                <a:ea typeface="돋움" pitchFamily="50" charset="-127"/>
              </a:rPr>
              <a:t>Работники учреждений культуры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47" y="7073357"/>
            <a:ext cx="6123559" cy="3024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59" y="7073357"/>
            <a:ext cx="6123559" cy="302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46" y="2736026"/>
            <a:ext cx="6123560" cy="3024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217036" y="5769726"/>
            <a:ext cx="4402093" cy="1100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69999" algn="l"/>
              </a:tabLst>
              <a:defRPr/>
            </a:pPr>
            <a:r>
              <a:rPr lang="ru-RU" altLang="ko-KR" sz="2400" b="1" dirty="0">
                <a:solidFill>
                  <a:srgbClr val="002060"/>
                </a:solidFill>
                <a:ea typeface="돋움" pitchFamily="50" charset="-127"/>
              </a:rPr>
              <a:t>Педагогические работники образовательных организаций общего образования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211818" y="1342508"/>
            <a:ext cx="4402093" cy="1100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Педагогические работники учреждений дополнительного образования детей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56580" y="1346342"/>
            <a:ext cx="2250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71 216,6</a:t>
            </a:r>
            <a:endParaRPr lang="ru-RU" sz="36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  <a:p>
            <a:pPr algn="r">
              <a:defRPr/>
            </a:pPr>
            <a:r>
              <a:rPr lang="ru-RU" sz="36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 рубля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44900" y="4992915"/>
            <a:ext cx="1357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2021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1004" y="4993579"/>
            <a:ext cx="1438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2015</a:t>
            </a:r>
            <a:endParaRPr lang="ru-RU" sz="36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758738" y="4967411"/>
            <a:ext cx="1347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2021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208813" y="4994688"/>
            <a:ext cx="1322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2015</a:t>
            </a:r>
            <a:endParaRPr lang="ru-RU" sz="36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58483" y="9198799"/>
            <a:ext cx="1348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2021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03485" y="9200097"/>
            <a:ext cx="1325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2015</a:t>
            </a:r>
            <a:endParaRPr lang="ru-RU" sz="36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758738" y="9195095"/>
            <a:ext cx="1355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2021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211413" y="9198799"/>
            <a:ext cx="1319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2015</a:t>
            </a:r>
            <a:endParaRPr lang="ru-RU" sz="36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885165" y="1346341"/>
            <a:ext cx="2232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72 582,6</a:t>
            </a:r>
            <a:endParaRPr lang="ru-RU" sz="36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  <a:p>
            <a:pPr algn="r">
              <a:defRPr/>
            </a:pPr>
            <a:r>
              <a:rPr lang="ru-RU" sz="36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 рубля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978311" y="5768755"/>
            <a:ext cx="2226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61 876,0</a:t>
            </a:r>
            <a:endParaRPr lang="ru-RU" sz="36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  <a:p>
            <a:pPr algn="r">
              <a:defRPr/>
            </a:pPr>
            <a:r>
              <a:rPr lang="ru-RU" sz="36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 рублей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98308" y="5771059"/>
            <a:ext cx="4402093" cy="1100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69999" algn="l"/>
              </a:tabLst>
              <a:defRPr/>
            </a:pPr>
            <a:r>
              <a:rPr lang="ru-RU" altLang="ko-KR" sz="2400" b="1" dirty="0">
                <a:solidFill>
                  <a:schemeClr val="accent5">
                    <a:lumMod val="50000"/>
                  </a:schemeClr>
                </a:solidFill>
                <a:ea typeface="돋움" pitchFamily="50" charset="-127"/>
              </a:rPr>
              <a:t>Педагогические работники образовательных учреждений дошкольного образования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1845461" y="5776549"/>
            <a:ext cx="2269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69 902,0</a:t>
            </a:r>
            <a:endParaRPr lang="ru-RU" sz="36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  <a:p>
            <a:pPr algn="r">
              <a:defRPr/>
            </a:pPr>
            <a:r>
              <a:rPr lang="ru-RU" sz="36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 рублей</a:t>
            </a:r>
          </a:p>
        </p:txBody>
      </p:sp>
      <p:sp>
        <p:nvSpPr>
          <p:cNvPr id="31" name="Овал 30"/>
          <p:cNvSpPr/>
          <p:nvPr/>
        </p:nvSpPr>
        <p:spPr>
          <a:xfrm>
            <a:off x="136154" y="5637740"/>
            <a:ext cx="294518" cy="271909"/>
          </a:xfrm>
          <a:prstGeom prst="ellipse">
            <a:avLst/>
          </a:prstGeom>
          <a:solidFill>
            <a:srgbClr val="7DDCE9"/>
          </a:solidFill>
          <a:ln>
            <a:solidFill>
              <a:srgbClr val="B5B5B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/>
          </a:p>
        </p:txBody>
      </p:sp>
      <p:cxnSp>
        <p:nvCxnSpPr>
          <p:cNvPr id="32" name="Прямая соединительная линия 31"/>
          <p:cNvCxnSpPr>
            <a:stCxn id="33" idx="2"/>
            <a:endCxn id="31" idx="6"/>
          </p:cNvCxnSpPr>
          <p:nvPr/>
        </p:nvCxnSpPr>
        <p:spPr>
          <a:xfrm flipH="1">
            <a:off x="430672" y="5749081"/>
            <a:ext cx="13543066" cy="24614"/>
          </a:xfrm>
          <a:prstGeom prst="line">
            <a:avLst/>
          </a:prstGeom>
          <a:ln w="19050">
            <a:solidFill>
              <a:srgbClr val="7DD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13973738" y="5613126"/>
            <a:ext cx="294518" cy="271909"/>
          </a:xfrm>
          <a:prstGeom prst="ellipse">
            <a:avLst/>
          </a:prstGeom>
          <a:solidFill>
            <a:srgbClr val="7DDCE9"/>
          </a:solidFill>
          <a:ln>
            <a:solidFill>
              <a:srgbClr val="B5B5B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/>
          </a:p>
        </p:txBody>
      </p:sp>
      <p:grpSp>
        <p:nvGrpSpPr>
          <p:cNvPr id="16" name="Группа 15"/>
          <p:cNvGrpSpPr/>
          <p:nvPr/>
        </p:nvGrpSpPr>
        <p:grpSpPr>
          <a:xfrm>
            <a:off x="7051419" y="1161332"/>
            <a:ext cx="296464" cy="8986137"/>
            <a:chOff x="7151788" y="1209951"/>
            <a:chExt cx="296464" cy="8986137"/>
          </a:xfrm>
        </p:grpSpPr>
        <p:sp>
          <p:nvSpPr>
            <p:cNvPr id="36" name="Овал 35"/>
            <p:cNvSpPr/>
            <p:nvPr/>
          </p:nvSpPr>
          <p:spPr>
            <a:xfrm>
              <a:off x="7151788" y="1209951"/>
              <a:ext cx="296464" cy="296464"/>
            </a:xfrm>
            <a:prstGeom prst="ellipse">
              <a:avLst/>
            </a:prstGeom>
            <a:solidFill>
              <a:srgbClr val="7DDCE9"/>
            </a:solidFill>
            <a:ln>
              <a:solidFill>
                <a:srgbClr val="B5B5B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51788" y="9924179"/>
              <a:ext cx="294518" cy="271909"/>
            </a:xfrm>
            <a:prstGeom prst="ellipse">
              <a:avLst/>
            </a:prstGeom>
            <a:solidFill>
              <a:srgbClr val="7DDCE9"/>
            </a:solidFill>
            <a:ln>
              <a:solidFill>
                <a:srgbClr val="B5B5B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/>
            </a:p>
          </p:txBody>
        </p:sp>
        <p:cxnSp>
          <p:nvCxnSpPr>
            <p:cNvPr id="35" name="Прямая соединительная линия 34"/>
            <p:cNvCxnSpPr>
              <a:stCxn id="34" idx="0"/>
            </p:cNvCxnSpPr>
            <p:nvPr/>
          </p:nvCxnSpPr>
          <p:spPr>
            <a:xfrm flipV="1">
              <a:off x="7299047" y="1516656"/>
              <a:ext cx="2" cy="8407523"/>
            </a:xfrm>
            <a:prstGeom prst="line">
              <a:avLst/>
            </a:prstGeom>
            <a:ln w="19050">
              <a:solidFill>
                <a:srgbClr val="7DDC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/>
          <p:cNvSpPr/>
          <p:nvPr/>
        </p:nvSpPr>
        <p:spPr>
          <a:xfrm>
            <a:off x="200988" y="3143540"/>
            <a:ext cx="2142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41 378,7</a:t>
            </a:r>
            <a:endParaRPr lang="ru-RU" sz="36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  <a:p>
            <a:pPr>
              <a:defRPr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рублей</a:t>
            </a:r>
            <a:endParaRPr lang="ru-RU" sz="36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12556" y="3143540"/>
            <a:ext cx="2274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52 794,8</a:t>
            </a:r>
            <a:endParaRPr lang="ru-RU" sz="36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  <a:p>
            <a:pPr>
              <a:defRPr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рублей</a:t>
            </a:r>
            <a:endParaRPr lang="ru-RU" sz="36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4686" y="7321643"/>
            <a:ext cx="21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43 286,0</a:t>
            </a:r>
            <a:endParaRPr lang="ru-RU" sz="36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  <a:p>
            <a:pPr>
              <a:defRPr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рублей</a:t>
            </a:r>
            <a:endParaRPr lang="ru-RU" sz="36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10422" y="7321643"/>
            <a:ext cx="2276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55 196,2</a:t>
            </a:r>
            <a:endParaRPr lang="ru-RU" sz="36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  <a:p>
            <a:pPr>
              <a:defRPr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рублей</a:t>
            </a:r>
            <a:endParaRPr lang="ru-RU" sz="36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00113" y="184806"/>
            <a:ext cx="13500100" cy="89255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 defTabSz="554218">
              <a:defRPr/>
            </a:pP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D85B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Указов Президента Российской Федерации </a:t>
            </a:r>
          </a:p>
          <a:p>
            <a:pPr lvl="0" algn="ctr" defTabSz="554218">
              <a:defRPr/>
            </a:pP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 категориям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11247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0113" y="166478"/>
            <a:ext cx="13500096" cy="89255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/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муниципальных программ в области </a:t>
            </a: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жилищно-коммунальной </a:t>
            </a: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сферы в </a:t>
            </a: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</a:t>
            </a:r>
            <a:endParaRPr lang="ru-RU" sz="2600" b="1" i="1" cap="all" dirty="0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5B9BD5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210433553"/>
              </p:ext>
            </p:extLst>
          </p:nvPr>
        </p:nvGraphicFramePr>
        <p:xfrm>
          <a:off x="614579" y="1246798"/>
          <a:ext cx="13287777" cy="738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Скругленный прямоугольник 31"/>
          <p:cNvSpPr/>
          <p:nvPr/>
        </p:nvSpPr>
        <p:spPr>
          <a:xfrm>
            <a:off x="3088104" y="8708081"/>
            <a:ext cx="8340726" cy="1250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143742" tIns="71875" rIns="143742" bIns="71875">
            <a:spAutoFit/>
          </a:bodyPr>
          <a:lstStyle/>
          <a:p>
            <a:pPr marL="0" marR="0" lvl="0" indent="0" algn="ctr" defTabSz="1437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Итого по муниципальным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программам: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437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1 465 092,6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 руб.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52" y="3420777"/>
            <a:ext cx="3297730" cy="326782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2480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7755"/>
            <a:ext cx="14400214" cy="762007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63146687"/>
              </p:ext>
            </p:extLst>
          </p:nvPr>
        </p:nvGraphicFramePr>
        <p:xfrm>
          <a:off x="266672" y="1335819"/>
          <a:ext cx="11893244" cy="8958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5354" y="1769072"/>
            <a:ext cx="1270941" cy="899206"/>
          </a:xfrm>
          <a:prstGeom prst="rect">
            <a:avLst/>
          </a:prstGeom>
          <a:noFill/>
        </p:spPr>
        <p:txBody>
          <a:bodyPr wrap="square" lIns="143742" tIns="71875" rIns="143742" bIns="71875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900" b="1" i="0" u="none" strike="noStrike" cap="none" spc="0" normalizeH="0" baseline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none" spc="0" normalizeH="0" baseline="0" noProof="0" dirty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3511" y="3259464"/>
            <a:ext cx="1174678" cy="899206"/>
          </a:xfrm>
          <a:prstGeom prst="rect">
            <a:avLst/>
          </a:prstGeom>
          <a:noFill/>
        </p:spPr>
        <p:txBody>
          <a:bodyPr wrap="square" lIns="143742" tIns="71875" rIns="143742" bIns="71875" rtlCol="0">
            <a:spAutoFit/>
          </a:bodyPr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none" spc="0" normalizeH="0" baseline="0" noProof="0" dirty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07958" y="4541479"/>
            <a:ext cx="1219200" cy="899206"/>
          </a:xfrm>
          <a:prstGeom prst="rect">
            <a:avLst/>
          </a:prstGeom>
          <a:noFill/>
        </p:spPr>
        <p:txBody>
          <a:bodyPr wrap="square" lIns="143742" tIns="71875" rIns="143742" bIns="71875" rtlCol="0">
            <a:spAutoFit/>
          </a:bodyPr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none" spc="0" normalizeH="0" baseline="0" noProof="0" dirty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59832" y="5685235"/>
            <a:ext cx="962526" cy="899206"/>
          </a:xfrm>
          <a:prstGeom prst="rect">
            <a:avLst/>
          </a:prstGeom>
          <a:noFill/>
        </p:spPr>
        <p:txBody>
          <a:bodyPr wrap="square" lIns="143742" tIns="71875" rIns="143742" bIns="71875" rtlCol="0">
            <a:spAutoFit/>
          </a:bodyPr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none" spc="0" normalizeH="0" baseline="0" noProof="0" dirty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23534" y="6861075"/>
            <a:ext cx="1066740" cy="899206"/>
          </a:xfrm>
          <a:prstGeom prst="rect">
            <a:avLst/>
          </a:prstGeom>
          <a:noFill/>
        </p:spPr>
        <p:txBody>
          <a:bodyPr wrap="square" lIns="143742" tIns="71875" rIns="143742" bIns="71875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900" b="1" i="0" u="none" strike="noStrike" cap="none" spc="0" normalizeH="0" baseline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none" spc="0" normalizeH="0" baseline="0" noProof="0" dirty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690" y="8435766"/>
            <a:ext cx="1174689" cy="899206"/>
          </a:xfrm>
          <a:prstGeom prst="rect">
            <a:avLst/>
          </a:prstGeom>
          <a:noFill/>
        </p:spPr>
        <p:txBody>
          <a:bodyPr wrap="square" lIns="143742" tIns="71875" rIns="143742" bIns="71875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900" b="1" i="0" u="none" strike="noStrike" cap="none" spc="0" normalizeH="0" baseline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none" spc="0" normalizeH="0" baseline="0" noProof="0" dirty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rot="5400000">
            <a:off x="12292864" y="1223813"/>
            <a:ext cx="1411703" cy="1980000"/>
          </a:xfrm>
          <a:prstGeom prst="round2SameRect">
            <a:avLst/>
          </a:prstGeom>
          <a:solidFill>
            <a:srgbClr val="006C9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7 745,5</a:t>
            </a: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 rot="5400000">
            <a:off x="12512713" y="2722035"/>
            <a:ext cx="972000" cy="1980000"/>
          </a:xfrm>
          <a:prstGeom prst="round2SameRect">
            <a:avLst/>
          </a:prstGeom>
          <a:solidFill>
            <a:srgbClr val="006C9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23 815,4</a:t>
            </a: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5400000">
            <a:off x="12496671" y="3980727"/>
            <a:ext cx="972000" cy="1980000"/>
          </a:xfrm>
          <a:prstGeom prst="round2SameRect">
            <a:avLst/>
          </a:prstGeom>
          <a:solidFill>
            <a:srgbClr val="006C9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539,6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 rot="5400000">
            <a:off x="12514671" y="5158238"/>
            <a:ext cx="936000" cy="1980000"/>
          </a:xfrm>
          <a:prstGeom prst="round2SameRect">
            <a:avLst/>
          </a:prstGeom>
          <a:solidFill>
            <a:srgbClr val="006C9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3 371,6</a:t>
            </a:r>
          </a:p>
        </p:txBody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 rot="5400000">
            <a:off x="12496671" y="6319707"/>
            <a:ext cx="972000" cy="1980000"/>
          </a:xfrm>
          <a:prstGeom prst="round2SameRect">
            <a:avLst/>
          </a:prstGeom>
          <a:solidFill>
            <a:srgbClr val="006C9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16 094,1</a:t>
            </a:r>
          </a:p>
        </p:txBody>
      </p:sp>
      <p:sp>
        <p:nvSpPr>
          <p:cNvPr id="23" name="Прямоугольник с двумя скругленными соседними углами 22"/>
          <p:cNvSpPr/>
          <p:nvPr/>
        </p:nvSpPr>
        <p:spPr>
          <a:xfrm rot="5400000">
            <a:off x="12127889" y="7959068"/>
            <a:ext cx="1728000" cy="1980000"/>
          </a:xfrm>
          <a:prstGeom prst="round2SameRect">
            <a:avLst/>
          </a:prstGeom>
          <a:solidFill>
            <a:srgbClr val="006C9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552 162,5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00113" y="17305"/>
            <a:ext cx="13500096" cy="115416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/>
            <a:r>
              <a:rPr lang="ru-RU" sz="23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области развития жилищно-коммунального </a:t>
            </a:r>
            <a: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</a:t>
            </a:r>
            <a:r>
              <a:rPr lang="ru-RU" sz="23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</a:t>
            </a:r>
            <a: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энергетической </a:t>
            </a:r>
            <a:r>
              <a:rPr lang="ru-RU" sz="23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округе </a:t>
            </a:r>
            <a: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Мегион</a:t>
            </a:r>
            <a:r>
              <a:rPr lang="en-US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ХМАО-</a:t>
            </a:r>
            <a:r>
              <a:rPr lang="ru-RU" sz="2300" b="1" i="1" cap="all" dirty="0" err="1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югры</a:t>
            </a:r>
            <a: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2021 год, тыс. руб.</a:t>
            </a:r>
            <a:endParaRPr lang="ru-RU" sz="2300" b="1" i="1" cap="all" dirty="0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5B9BD5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7755"/>
            <a:ext cx="14400214" cy="762007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8305466"/>
              </p:ext>
            </p:extLst>
          </p:nvPr>
        </p:nvGraphicFramePr>
        <p:xfrm>
          <a:off x="266672" y="1335819"/>
          <a:ext cx="11893244" cy="8958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с двумя скругленными соседними углами 2"/>
          <p:cNvSpPr/>
          <p:nvPr/>
        </p:nvSpPr>
        <p:spPr>
          <a:xfrm rot="5400000">
            <a:off x="12549112" y="1222059"/>
            <a:ext cx="899206" cy="1980000"/>
          </a:xfrm>
          <a:prstGeom prst="round2SameRect">
            <a:avLst/>
          </a:prstGeom>
          <a:solidFill>
            <a:srgbClr val="006C9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7 213,9</a:t>
            </a: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 rot="5400000">
            <a:off x="12485713" y="2508149"/>
            <a:ext cx="1026000" cy="1980000"/>
          </a:xfrm>
          <a:prstGeom prst="round2SameRect">
            <a:avLst/>
          </a:prstGeom>
          <a:solidFill>
            <a:srgbClr val="006C9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1 400,0</a:t>
            </a: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5400000">
            <a:off x="12496671" y="3796993"/>
            <a:ext cx="972000" cy="1980000"/>
          </a:xfrm>
          <a:prstGeom prst="round2SameRect">
            <a:avLst/>
          </a:prstGeom>
          <a:solidFill>
            <a:srgbClr val="006C9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1 199,9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 rot="5400000">
            <a:off x="12334671" y="5195614"/>
            <a:ext cx="1296000" cy="1980000"/>
          </a:xfrm>
          <a:prstGeom prst="round2SameRect">
            <a:avLst/>
          </a:prstGeom>
          <a:solidFill>
            <a:srgbClr val="006C9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1 193,7</a:t>
            </a:r>
          </a:p>
        </p:txBody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 rot="5400000">
            <a:off x="12434954" y="6720461"/>
            <a:ext cx="1095434" cy="1980000"/>
          </a:xfrm>
          <a:prstGeom prst="round2SameRect">
            <a:avLst/>
          </a:prstGeom>
          <a:solidFill>
            <a:srgbClr val="006C9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5 291,5</a:t>
            </a:r>
          </a:p>
        </p:txBody>
      </p:sp>
      <p:sp>
        <p:nvSpPr>
          <p:cNvPr id="23" name="Прямоугольник с двумя скругленными соседними углами 22"/>
          <p:cNvSpPr/>
          <p:nvPr/>
        </p:nvSpPr>
        <p:spPr>
          <a:xfrm rot="5400000">
            <a:off x="12577889" y="8034474"/>
            <a:ext cx="828000" cy="1980000"/>
          </a:xfrm>
          <a:prstGeom prst="round2SameRect">
            <a:avLst/>
          </a:prstGeom>
          <a:solidFill>
            <a:srgbClr val="006C9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10 338,4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396" y="1748168"/>
            <a:ext cx="1174689" cy="899206"/>
          </a:xfrm>
          <a:prstGeom prst="rect">
            <a:avLst/>
          </a:prstGeom>
          <a:noFill/>
        </p:spPr>
        <p:txBody>
          <a:bodyPr wrap="square" lIns="143742" tIns="71875" rIns="143742" bIns="71875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900" b="1" i="0" u="none" strike="noStrike" cap="none" spc="0" normalizeH="0" baseline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none" spc="0" normalizeH="0" baseline="0" noProof="0" dirty="0" smtClean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ru-RU" sz="4900" b="1" i="0" u="none" strike="noStrike" kern="1200" cap="none" spc="0" normalizeH="0" baseline="0" noProof="0" dirty="0">
              <a:ln>
                <a:solidFill>
                  <a:srgbClr val="5B9BD5">
                    <a:lumMod val="75000"/>
                  </a:srgbClr>
                </a:solidFill>
              </a:ln>
              <a:solidFill>
                <a:srgbClr val="FFFF00"/>
              </a:solidFill>
              <a:effectLst>
                <a:glow rad="2286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7469" y="3176212"/>
            <a:ext cx="1174689" cy="899206"/>
          </a:xfrm>
          <a:prstGeom prst="rect">
            <a:avLst/>
          </a:prstGeom>
          <a:noFill/>
        </p:spPr>
        <p:txBody>
          <a:bodyPr wrap="square" lIns="143742" tIns="71875" rIns="143742" bIns="71875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900" b="1" i="0" u="none" strike="noStrike" cap="none" spc="0" normalizeH="0" baseline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none" spc="0" normalizeH="0" baseline="0" noProof="0" dirty="0" smtClean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ru-RU" sz="4900" b="1" i="0" u="none" strike="noStrike" kern="1200" cap="none" spc="0" normalizeH="0" baseline="0" noProof="0" dirty="0">
              <a:ln>
                <a:solidFill>
                  <a:srgbClr val="5B9BD5">
                    <a:lumMod val="75000"/>
                  </a:srgbClr>
                </a:solidFill>
              </a:ln>
              <a:solidFill>
                <a:srgbClr val="FFFF00"/>
              </a:solidFill>
              <a:effectLst>
                <a:glow rad="2286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0384" y="4404517"/>
            <a:ext cx="1174689" cy="899206"/>
          </a:xfrm>
          <a:prstGeom prst="rect">
            <a:avLst/>
          </a:prstGeom>
          <a:noFill/>
        </p:spPr>
        <p:txBody>
          <a:bodyPr wrap="square" lIns="143742" tIns="71875" rIns="143742" bIns="71875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900" b="1" i="0" u="none" strike="noStrike" cap="none" spc="0" normalizeH="0" baseline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none" spc="0" normalizeH="0" baseline="0" noProof="0" dirty="0" smtClean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ru-RU" sz="4900" b="1" i="0" u="none" strike="noStrike" kern="1200" cap="none" spc="0" normalizeH="0" baseline="0" noProof="0" dirty="0">
              <a:ln>
                <a:solidFill>
                  <a:srgbClr val="5B9BD5">
                    <a:lumMod val="75000"/>
                  </a:srgbClr>
                </a:solidFill>
              </a:ln>
              <a:solidFill>
                <a:srgbClr val="FFFF00"/>
              </a:solidFill>
              <a:effectLst>
                <a:glow rad="2286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88299" y="5709521"/>
            <a:ext cx="1174689" cy="899206"/>
          </a:xfrm>
          <a:prstGeom prst="rect">
            <a:avLst/>
          </a:prstGeom>
          <a:noFill/>
        </p:spPr>
        <p:txBody>
          <a:bodyPr wrap="square" lIns="143742" tIns="71875" rIns="143742" bIns="71875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900" b="1" i="0" u="none" strike="noStrike" cap="none" spc="0" normalizeH="0" baseline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none" spc="0" normalizeH="0" baseline="0" noProof="0" dirty="0" smtClean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ru-RU" sz="4900" b="1" i="0" u="none" strike="noStrike" kern="1200" cap="none" spc="0" normalizeH="0" baseline="0" noProof="0" dirty="0">
              <a:ln>
                <a:solidFill>
                  <a:srgbClr val="5B9BD5">
                    <a:lumMod val="75000"/>
                  </a:srgbClr>
                </a:solidFill>
              </a:ln>
              <a:solidFill>
                <a:srgbClr val="FFFF00"/>
              </a:solidFill>
              <a:effectLst>
                <a:glow rad="2286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83326" y="7191316"/>
            <a:ext cx="1174689" cy="899206"/>
          </a:xfrm>
          <a:prstGeom prst="rect">
            <a:avLst/>
          </a:prstGeom>
          <a:noFill/>
        </p:spPr>
        <p:txBody>
          <a:bodyPr wrap="square" lIns="143742" tIns="71875" rIns="143742" bIns="71875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900" b="1" i="0" u="none" strike="noStrike" cap="none" spc="0" normalizeH="0" baseline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none" spc="0" normalizeH="0" baseline="0" noProof="0" dirty="0" smtClean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endParaRPr kumimoji="0" lang="ru-RU" sz="4900" b="1" i="0" u="none" strike="noStrike" kern="1200" cap="none" spc="0" normalizeH="0" baseline="0" noProof="0" dirty="0">
              <a:ln>
                <a:solidFill>
                  <a:srgbClr val="5B9BD5">
                    <a:lumMod val="75000"/>
                  </a:srgbClr>
                </a:solidFill>
              </a:ln>
              <a:solidFill>
                <a:srgbClr val="FFFF00"/>
              </a:solidFill>
              <a:effectLst>
                <a:glow rad="2286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690" y="8596186"/>
            <a:ext cx="1174689" cy="899206"/>
          </a:xfrm>
          <a:prstGeom prst="rect">
            <a:avLst/>
          </a:prstGeom>
          <a:noFill/>
        </p:spPr>
        <p:txBody>
          <a:bodyPr wrap="square" lIns="143742" tIns="71875" rIns="143742" bIns="71875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900" b="1" i="0" u="none" strike="noStrike" cap="none" spc="0" normalizeH="0" baseline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none" spc="0" normalizeH="0" baseline="0" noProof="0" dirty="0" smtClean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endParaRPr kumimoji="0" lang="ru-RU" sz="4900" b="1" i="0" u="none" strike="noStrike" kern="1200" cap="none" spc="0" normalizeH="0" baseline="0" noProof="0" dirty="0">
              <a:ln>
                <a:solidFill>
                  <a:srgbClr val="5B9BD5">
                    <a:lumMod val="75000"/>
                  </a:srgbClr>
                </a:solidFill>
              </a:ln>
              <a:solidFill>
                <a:srgbClr val="FFFF00"/>
              </a:solidFill>
              <a:effectLst>
                <a:glow rad="2286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00113" y="17305"/>
            <a:ext cx="13500096" cy="115416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/>
            <a:r>
              <a:rPr lang="ru-RU" sz="23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области развития жилищно-коммунального </a:t>
            </a:r>
            <a: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</a:t>
            </a:r>
            <a:r>
              <a:rPr lang="ru-RU" sz="23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</a:t>
            </a:r>
            <a: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энергетической </a:t>
            </a:r>
            <a:r>
              <a:rPr lang="ru-RU" sz="23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b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</a:t>
            </a:r>
            <a:r>
              <a:rPr lang="ru-RU" sz="23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</a:t>
            </a:r>
            <a: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Мегион</a:t>
            </a:r>
            <a:r>
              <a:rPr lang="en-US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ХМАО-</a:t>
            </a:r>
            <a:r>
              <a:rPr lang="ru-RU" sz="2300" b="1" i="1" cap="all" dirty="0" err="1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югры</a:t>
            </a:r>
            <a:r>
              <a:rPr lang="ru-RU" sz="23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2021 год, тыс. руб. (продолжение)</a:t>
            </a:r>
            <a:endParaRPr lang="ru-RU" sz="2300" b="1" i="1" cap="all" dirty="0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5B9BD5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17902" y="1424189"/>
            <a:ext cx="5025103" cy="8589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b="-30000" l="50000" r="50000" t="13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 sz="3600">
                <a:solidFill>
                  <a:schemeClr val="accent5">
                    <a:lumMod val="50000"/>
                  </a:schemeClr>
                </a:solidFill>
                <a:ea charset="0" panose="02020603050405020304" pitchFamily="18" typeface="Times New Roman"/>
              </a:rPr>
              <a:t>61 338,6 тыс. рублей</a:t>
            </a:r>
            <a:endParaRPr b="1" dirty="0" lang="ru-RU" sz="36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" l="31435" r="30082"/>
          <a:stretch/>
        </p:blipFill>
        <p:spPr>
          <a:xfrm>
            <a:off x="6927209" y="4784031"/>
            <a:ext cx="954462" cy="16601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75" l="70272"/>
          <a:stretch/>
        </p:blipFill>
        <p:spPr>
          <a:xfrm rot="18394129">
            <a:off x="11266472" y="4479828"/>
            <a:ext cx="1053278" cy="22414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" r="68091"/>
          <a:stretch/>
        </p:blipFill>
        <p:spPr>
          <a:xfrm rot="3125806">
            <a:off x="2569157" y="4511815"/>
            <a:ext cx="1109333" cy="21005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931132" y="6338773"/>
            <a:ext cx="4816152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400">
                <a:solidFill>
                  <a:srgbClr val="0D03DB"/>
                </a:solidFill>
              </a:rPr>
              <a:t>Благоустройство дворовой территории жилого дома 14 по улице Заречная в г. Мегионе</a:t>
            </a:r>
            <a:endParaRPr b="1" dirty="0" lang="ru-RU" sz="2400">
              <a:solidFill>
                <a:srgbClr val="0D03DB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3927614" y="4173449"/>
            <a:ext cx="6953653" cy="782350"/>
          </a:xfrm>
          <a:prstGeom prst="wedgeRoundRectCallout">
            <a:avLst>
              <a:gd fmla="val -20339" name="adj1"/>
              <a:gd fmla="val 49513" name="adj2"/>
              <a:gd fmla="val 16667" name="adj3"/>
            </a:avLst>
          </a:prstGeom>
          <a:solidFill>
            <a:srgbClr val="00B050">
              <a:alpha val="40000"/>
            </a:srgbClr>
          </a:solidFill>
          <a:effectLst/>
          <a:scene3d>
            <a:camera prst="orthographicFront"/>
            <a:lightRig dir="t" rig="threeP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 sz="5039">
                <a:solidFill>
                  <a:srgbClr val="002060"/>
                </a:solidFill>
              </a:rPr>
              <a:t>36 432,2 тыс. рублей </a:t>
            </a:r>
            <a:endParaRPr b="1" dirty="0" lang="ru-RU" sz="5039">
              <a:solidFill>
                <a:srgbClr val="002060"/>
              </a:solidFill>
            </a:endParaRPr>
          </a:p>
        </p:txBody>
      </p:sp>
      <p:pic>
        <p:nvPicPr>
          <p:cNvPr descr="https://www.belnovosti.ru/sites/default/files/inline-images/urban_0.png" id="7172" name="Picture 4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30" y="2386557"/>
            <a:ext cx="6100756" cy="175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"/>
          <a:stretch/>
        </p:blipFill>
        <p:spPr bwMode="auto">
          <a:xfrm>
            <a:off x="629382" y="7403238"/>
            <a:ext cx="3737345" cy="2646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/>
          <a:stretch/>
        </p:blipFill>
        <p:spPr bwMode="auto">
          <a:xfrm>
            <a:off x="5404294" y="7413425"/>
            <a:ext cx="3869827" cy="2755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/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"/>
          <a:stretch/>
        </p:blipFill>
        <p:spPr bwMode="auto">
          <a:xfrm flipV="1" rot="10800000">
            <a:off x="10249137" y="7504596"/>
            <a:ext cx="3827226" cy="2621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900114" y="182048"/>
            <a:ext cx="13500100" cy="954107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 lvl="0">
              <a:defRPr/>
            </a:pPr>
            <a:r>
              <a:rPr b="1" cap="all" dirty="0" i="1" lang="ru-RU" sz="2800">
                <a:ln w="9525">
                  <a:noFill/>
                  <a:prstDash val="solid"/>
                </a:ln>
                <a:solidFill>
                  <a:srgbClr val="FFD85B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cap="all" dirty="0" i="1" lang="ru-RU" sz="28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МУНИЦИПАЛЬНАЯ ПРОГРАММА </a:t>
            </a:r>
            <a:r>
              <a:rPr b="1" cap="all" dirty="0" i="1" lang="ru-RU" smtClean="0" sz="28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«Формирование </a:t>
            </a:r>
            <a:r>
              <a:rPr b="1" cap="all" dirty="0" i="1" lang="ru-RU" sz="28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современной </a:t>
            </a:r>
            <a:r>
              <a:rPr b="1" cap="all" dirty="0" i="1" lang="ru-RU" smtClean="0" sz="28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городской </a:t>
            </a:r>
            <a:r>
              <a:rPr b="1" cap="all" dirty="0" i="1" lang="ru-RU" sz="28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среды города Мегиона </a:t>
            </a:r>
            <a:r>
              <a:rPr b="1" cap="all" dirty="0" i="1" lang="ru-RU" smtClean="0" sz="28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на </a:t>
            </a:r>
            <a:r>
              <a:rPr b="1" cap="all" dirty="0" i="1" lang="ru-RU" sz="28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2019-2025 годы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6950" y="6301883"/>
            <a:ext cx="4816152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400">
                <a:solidFill>
                  <a:srgbClr val="0D03DB"/>
                </a:solidFill>
              </a:rPr>
              <a:t>Благоустройство дворовой территории жилого дома 14 по улице Ленина в г. Мегионе</a:t>
            </a:r>
            <a:endParaRPr b="1" dirty="0" lang="ru-RU" sz="2400">
              <a:solidFill>
                <a:srgbClr val="0D03D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38526" y="6465528"/>
            <a:ext cx="4446878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400">
                <a:solidFill>
                  <a:srgbClr val="0D03DB"/>
                </a:solidFill>
              </a:rPr>
              <a:t>Благоустройство объекта «Аллея трудовой славы </a:t>
            </a:r>
            <a:br>
              <a:rPr b="1" dirty="0" lang="ru-RU" smtClean="0" sz="2400">
                <a:solidFill>
                  <a:srgbClr val="0D03DB"/>
                </a:solidFill>
              </a:rPr>
            </a:br>
            <a:r>
              <a:rPr b="1" dirty="0" lang="ru-RU" smtClean="0" sz="2400">
                <a:solidFill>
                  <a:srgbClr val="0D03DB"/>
                </a:solidFill>
              </a:rPr>
              <a:t>в г. Мегионе»</a:t>
            </a:r>
            <a:endParaRPr b="1" dirty="0" lang="ru-RU" sz="2400">
              <a:solidFill>
                <a:srgbClr val="0D0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0113" y="145969"/>
            <a:ext cx="13500100" cy="89255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/>
            <a:r>
              <a:rPr b="1" cap="all" dirty="0" i="1" lang="ru-RU" sz="26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Мероприятия по обеспечению доступным и комфортным </a:t>
            </a:r>
            <a:r>
              <a:rPr b="1" cap="all" dirty="0" i="1" lang="ru-RU" smtClean="0" sz="26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cap="all" dirty="0" i="1" lang="ru-RU" smtClean="0" sz="26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cap="all" dirty="0" i="1" lang="ru-RU" smtClean="0" sz="26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жильём </a:t>
            </a:r>
            <a:r>
              <a:rPr b="1" cap="all" dirty="0" i="1" lang="ru-RU" sz="26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жителей </a:t>
            </a:r>
            <a:r>
              <a:rPr b="1" cap="all" dirty="0" i="1" lang="ru-RU" smtClean="0" sz="26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городского </a:t>
            </a:r>
            <a:r>
              <a:rPr b="1" cap="all" dirty="0" i="1" lang="ru-RU" sz="26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округа  Мегион ХМАО-Югры за </a:t>
            </a:r>
            <a:r>
              <a:rPr b="1" cap="all" dirty="0" i="1" lang="ru-RU" smtClean="0" sz="26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2021 </a:t>
            </a:r>
            <a:r>
              <a:rPr b="1" cap="all" dirty="0" i="1" lang="ru-RU" sz="26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год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3189" l="5990" r="89844" t="3406">
                        <a14:foregroundMark x1="22135" x2="22135" y1="86997" y2="86997"/>
                        <a14:foregroundMark x1="70052" x2="70052" y1="86997" y2="86997"/>
                        <a14:foregroundMark x1="71615" x2="71615" y1="87307" y2="87307"/>
                        <a14:foregroundMark x1="69531" x2="69531" y1="89164" y2="89164"/>
                        <a14:foregroundMark x1="70313" x2="70313" y1="89164" y2="89164"/>
                        <a14:foregroundMark x1="73958" x2="73958" y1="74303" y2="74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3" r="188"/>
          <a:stretch/>
        </p:blipFill>
        <p:spPr>
          <a:xfrm>
            <a:off x="11891297" y="4321531"/>
            <a:ext cx="2294821" cy="185600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388834" y="2853279"/>
            <a:ext cx="5681546" cy="5440554"/>
            <a:chOff x="856188" y="3080828"/>
            <a:chExt cx="5807303" cy="5560978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17321CD5-3535-4A0E-BD3B-32711B62E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88" y="3080828"/>
              <a:ext cx="5807303" cy="2242532"/>
            </a:xfrm>
            <a:custGeom>
              <a:avLst/>
              <a:gdLst>
                <a:gd fmla="*/ 1924 w 1952" name="T0"/>
                <a:gd fmla="*/ 694 h 754" name="T1"/>
                <a:gd fmla="*/ 1841 w 1952" name="T2"/>
                <a:gd fmla="*/ 740 h 754" name="T3"/>
                <a:gd fmla="*/ 1789 w 1952" name="T4"/>
                <a:gd fmla="*/ 726 h 754" name="T5"/>
                <a:gd fmla="*/ 976 w 1952" name="T6"/>
                <a:gd fmla="*/ 218 h 754" name="T7"/>
                <a:gd fmla="*/ 163 w 1952" name="T8"/>
                <a:gd fmla="*/ 726 h 754" name="T9"/>
                <a:gd fmla="*/ 29 w 1952" name="T10"/>
                <a:gd fmla="*/ 694 h 754" name="T11"/>
                <a:gd fmla="*/ 60 w 1952" name="T12"/>
                <a:gd fmla="*/ 560 h 754" name="T13"/>
                <a:gd fmla="*/ 925 w 1952" name="T14"/>
                <a:gd fmla="*/ 20 h 754" name="T15"/>
                <a:gd fmla="*/ 1028 w 1952" name="T16"/>
                <a:gd fmla="*/ 20 h 754" name="T17"/>
                <a:gd fmla="*/ 1893 w 1952" name="T18"/>
                <a:gd fmla="*/ 560 h 754" name="T19"/>
                <a:gd fmla="*/ 1924 w 1952" name="T20"/>
                <a:gd fmla="*/ 694 h 754" name="T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54" w="1952">
                  <a:moveTo>
                    <a:pt x="1924" y="694"/>
                  </a:moveTo>
                  <a:cubicBezTo>
                    <a:pt x="1905" y="724"/>
                    <a:pt x="1873" y="740"/>
                    <a:pt x="1841" y="740"/>
                  </a:cubicBezTo>
                  <a:cubicBezTo>
                    <a:pt x="1823" y="740"/>
                    <a:pt x="1805" y="736"/>
                    <a:pt x="1789" y="726"/>
                  </a:cubicBezTo>
                  <a:cubicBezTo>
                    <a:pt x="976" y="218"/>
                    <a:pt x="976" y="218"/>
                    <a:pt x="976" y="218"/>
                  </a:cubicBezTo>
                  <a:cubicBezTo>
                    <a:pt x="163" y="726"/>
                    <a:pt x="163" y="726"/>
                    <a:pt x="163" y="726"/>
                  </a:cubicBezTo>
                  <a:cubicBezTo>
                    <a:pt x="118" y="754"/>
                    <a:pt x="57" y="740"/>
                    <a:pt x="29" y="694"/>
                  </a:cubicBezTo>
                  <a:cubicBezTo>
                    <a:pt x="0" y="649"/>
                    <a:pt x="14" y="588"/>
                    <a:pt x="60" y="560"/>
                  </a:cubicBezTo>
                  <a:cubicBezTo>
                    <a:pt x="925" y="20"/>
                    <a:pt x="925" y="20"/>
                    <a:pt x="925" y="20"/>
                  </a:cubicBezTo>
                  <a:cubicBezTo>
                    <a:pt x="956" y="0"/>
                    <a:pt x="996" y="0"/>
                    <a:pt x="1028" y="20"/>
                  </a:cubicBezTo>
                  <a:cubicBezTo>
                    <a:pt x="1893" y="560"/>
                    <a:pt x="1893" y="560"/>
                    <a:pt x="1893" y="560"/>
                  </a:cubicBezTo>
                  <a:cubicBezTo>
                    <a:pt x="1938" y="588"/>
                    <a:pt x="1952" y="649"/>
                    <a:pt x="1924" y="694"/>
                  </a:cubicBez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/>
          </p:spPr>
          <p:txBody>
            <a:bodyPr anchor="t" anchorCtr="0" bIns="54002" compatLnSpc="1" lIns="108002" numCol="1" rIns="108002" tIns="54002" vert="horz" wrap="square">
              <a:prstTxWarp prst="textNoShape">
                <a:avLst/>
              </a:prstTxWarp>
            </a:bodyPr>
            <a:lstStyle/>
            <a:p>
              <a:pPr algn="l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en-ID" noProof="0" normalizeH="0" spc="0" strike="noStrike" sz="2127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47B5FB6F-97BE-4BA0-B3D3-5C93E310C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290" y="5181619"/>
              <a:ext cx="2325034" cy="2370036"/>
            </a:xfrm>
            <a:custGeom>
              <a:avLst/>
              <a:gdLst>
                <a:gd fmla="*/ 441 w 758" name="T0"/>
                <a:gd fmla="*/ 53 h 773" name="T1"/>
                <a:gd fmla="*/ 426 w 758" name="T2"/>
                <a:gd fmla="*/ 99 h 773" name="T3"/>
                <a:gd fmla="*/ 452 w 758" name="T4"/>
                <a:gd fmla="*/ 133 h 773" name="T5"/>
                <a:gd fmla="*/ 455 w 758" name="T6"/>
                <a:gd fmla="*/ 133 h 773" name="T7"/>
                <a:gd fmla="*/ 624 w 758" name="T8"/>
                <a:gd fmla="*/ 133 h 773" name="T9"/>
                <a:gd fmla="*/ 624 w 758" name="T10"/>
                <a:gd fmla="*/ 173 h 773" name="T11"/>
                <a:gd fmla="*/ 624 w 758" name="T12"/>
                <a:gd fmla="*/ 173 h 773" name="T13"/>
                <a:gd fmla="*/ 624 w 758" name="T14"/>
                <a:gd fmla="*/ 323 h 773" name="T15"/>
                <a:gd fmla="*/ 624 w 758" name="T16"/>
                <a:gd fmla="*/ 328 h 773" name="T17"/>
                <a:gd fmla="*/ 624 w 758" name="T18"/>
                <a:gd fmla="*/ 326 h 773" name="T19"/>
                <a:gd fmla="*/ 658 w 758" name="T20"/>
                <a:gd fmla="*/ 351 h 773" name="T21"/>
                <a:gd fmla="*/ 704 w 758" name="T22"/>
                <a:gd fmla="*/ 332 h 773" name="T23"/>
                <a:gd fmla="*/ 758 w 758" name="T24"/>
                <a:gd fmla="*/ 392 h 773" name="T25"/>
                <a:gd fmla="*/ 704 w 758" name="T26"/>
                <a:gd fmla="*/ 452 h 773" name="T27"/>
                <a:gd fmla="*/ 658 w 758" name="T28"/>
                <a:gd fmla="*/ 437 h 773" name="T29"/>
                <a:gd fmla="*/ 624 w 758" name="T30"/>
                <a:gd fmla="*/ 459 h 773" name="T31"/>
                <a:gd fmla="*/ 624 w 758" name="T32"/>
                <a:gd fmla="*/ 463 h 773" name="T33"/>
                <a:gd fmla="*/ 624 w 758" name="T34"/>
                <a:gd fmla="*/ 524 h 773" name="T35"/>
                <a:gd fmla="*/ 624 w 758" name="T36"/>
                <a:gd fmla="*/ 524 h 773" name="T37"/>
                <a:gd fmla="*/ 624 w 758" name="T38"/>
                <a:gd fmla="*/ 632 h 773" name="T39"/>
                <a:gd fmla="*/ 455 w 758" name="T40"/>
                <a:gd fmla="*/ 632 h 773" name="T41"/>
                <a:gd fmla="*/ 452 w 758" name="T42"/>
                <a:gd fmla="*/ 632 h 773" name="T43"/>
                <a:gd fmla="*/ 426 w 758" name="T44"/>
                <a:gd fmla="*/ 666 h 773" name="T45"/>
                <a:gd fmla="*/ 445 w 758" name="T46"/>
                <a:gd fmla="*/ 715 h 773" name="T47"/>
                <a:gd fmla="*/ 385 w 758" name="T48"/>
                <a:gd fmla="*/ 773 h 773" name="T49"/>
                <a:gd fmla="*/ 325 w 758" name="T50"/>
                <a:gd fmla="*/ 715 h 773" name="T51"/>
                <a:gd fmla="*/ 344 w 758" name="T52"/>
                <a:gd fmla="*/ 666 h 773" name="T53"/>
                <a:gd fmla="*/ 318 w 758" name="T54"/>
                <a:gd fmla="*/ 632 h 773" name="T55"/>
                <a:gd fmla="*/ 320 w 758" name="T56"/>
                <a:gd fmla="*/ 632 h 773" name="T57"/>
                <a:gd fmla="*/ 316 w 758" name="T58"/>
                <a:gd fmla="*/ 632 h 773" name="T59"/>
                <a:gd fmla="*/ 134 w 758" name="T60"/>
                <a:gd fmla="*/ 632 h 773" name="T61"/>
                <a:gd fmla="*/ 134 w 758" name="T62"/>
                <a:gd fmla="*/ 602 h 773" name="T63"/>
                <a:gd fmla="*/ 134 w 758" name="T64"/>
                <a:gd fmla="*/ 462 h 773" name="T65"/>
                <a:gd fmla="*/ 134 w 758" name="T66"/>
                <a:gd fmla="*/ 457 h 773" name="T67"/>
                <a:gd fmla="*/ 134 w 758" name="T68"/>
                <a:gd fmla="*/ 459 h 773" name="T69"/>
                <a:gd fmla="*/ 100 w 758" name="T70"/>
                <a:gd fmla="*/ 434 h 773" name="T71"/>
                <a:gd fmla="*/ 54 w 758" name="T72"/>
                <a:gd fmla="*/ 452 h 773" name="T73"/>
                <a:gd fmla="*/ 0 w 758" name="T74"/>
                <a:gd fmla="*/ 392 h 773" name="T75"/>
                <a:gd fmla="*/ 54 w 758" name="T76"/>
                <a:gd fmla="*/ 332 h 773" name="T77"/>
                <a:gd fmla="*/ 100 w 758" name="T78"/>
                <a:gd fmla="*/ 351 h 773" name="T79"/>
                <a:gd fmla="*/ 134 w 758" name="T80"/>
                <a:gd fmla="*/ 326 h 773" name="T81"/>
                <a:gd fmla="*/ 134 w 758" name="T82"/>
                <a:gd fmla="*/ 322 h 773" name="T83"/>
                <a:gd fmla="*/ 134 w 758" name="T84"/>
                <a:gd fmla="*/ 249 h 773" name="T85"/>
                <a:gd fmla="*/ 134 w 758" name="T86"/>
                <a:gd fmla="*/ 249 h 773" name="T87"/>
                <a:gd fmla="*/ 134 w 758" name="T88"/>
                <a:gd fmla="*/ 178 h 773" name="T89"/>
                <a:gd fmla="*/ 134 w 758" name="T90"/>
                <a:gd fmla="*/ 133 h 773" name="T91"/>
                <a:gd fmla="*/ 316 w 758" name="T92"/>
                <a:gd fmla="*/ 133 h 773" name="T93"/>
                <a:gd fmla="*/ 320 w 758" name="T94"/>
                <a:gd fmla="*/ 133 h 773" name="T95"/>
                <a:gd fmla="*/ 318 w 758" name="T96"/>
                <a:gd fmla="*/ 133 h 773" name="T97"/>
                <a:gd fmla="*/ 344 w 758" name="T98"/>
                <a:gd fmla="*/ 99 h 773" name="T99"/>
                <a:gd fmla="*/ 329 w 758" name="T100"/>
                <a:gd fmla="*/ 53 h 773" name="T101"/>
                <a:gd fmla="*/ 385 w 758" name="T102"/>
                <a:gd fmla="*/ 0 h 773" name="T103"/>
                <a:gd fmla="*/ 441 w 758" name="T104"/>
                <a:gd fmla="*/ 53 h 773" name="T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773" w="758">
                  <a:moveTo>
                    <a:pt x="441" y="53"/>
                  </a:moveTo>
                  <a:cubicBezTo>
                    <a:pt x="441" y="69"/>
                    <a:pt x="426" y="99"/>
                    <a:pt x="426" y="99"/>
                  </a:cubicBezTo>
                  <a:cubicBezTo>
                    <a:pt x="418" y="117"/>
                    <a:pt x="431" y="132"/>
                    <a:pt x="452" y="133"/>
                  </a:cubicBezTo>
                  <a:cubicBezTo>
                    <a:pt x="455" y="133"/>
                    <a:pt x="455" y="133"/>
                    <a:pt x="455" y="133"/>
                  </a:cubicBezTo>
                  <a:cubicBezTo>
                    <a:pt x="624" y="133"/>
                    <a:pt x="624" y="133"/>
                    <a:pt x="624" y="133"/>
                  </a:cubicBezTo>
                  <a:cubicBezTo>
                    <a:pt x="624" y="173"/>
                    <a:pt x="624" y="173"/>
                    <a:pt x="624" y="173"/>
                  </a:cubicBezTo>
                  <a:cubicBezTo>
                    <a:pt x="624" y="173"/>
                    <a:pt x="624" y="173"/>
                    <a:pt x="624" y="173"/>
                  </a:cubicBezTo>
                  <a:cubicBezTo>
                    <a:pt x="624" y="323"/>
                    <a:pt x="624" y="323"/>
                    <a:pt x="624" y="323"/>
                  </a:cubicBezTo>
                  <a:cubicBezTo>
                    <a:pt x="624" y="325"/>
                    <a:pt x="624" y="327"/>
                    <a:pt x="624" y="328"/>
                  </a:cubicBezTo>
                  <a:cubicBezTo>
                    <a:pt x="624" y="327"/>
                    <a:pt x="624" y="327"/>
                    <a:pt x="624" y="326"/>
                  </a:cubicBezTo>
                  <a:cubicBezTo>
                    <a:pt x="625" y="347"/>
                    <a:pt x="640" y="360"/>
                    <a:pt x="658" y="351"/>
                  </a:cubicBezTo>
                  <a:cubicBezTo>
                    <a:pt x="658" y="351"/>
                    <a:pt x="689" y="332"/>
                    <a:pt x="704" y="332"/>
                  </a:cubicBezTo>
                  <a:cubicBezTo>
                    <a:pt x="734" y="332"/>
                    <a:pt x="758" y="359"/>
                    <a:pt x="758" y="392"/>
                  </a:cubicBezTo>
                  <a:cubicBezTo>
                    <a:pt x="758" y="426"/>
                    <a:pt x="734" y="452"/>
                    <a:pt x="704" y="452"/>
                  </a:cubicBezTo>
                  <a:cubicBezTo>
                    <a:pt x="689" y="452"/>
                    <a:pt x="658" y="437"/>
                    <a:pt x="658" y="437"/>
                  </a:cubicBezTo>
                  <a:cubicBezTo>
                    <a:pt x="640" y="429"/>
                    <a:pt x="625" y="438"/>
                    <a:pt x="624" y="459"/>
                  </a:cubicBezTo>
                  <a:cubicBezTo>
                    <a:pt x="624" y="463"/>
                    <a:pt x="624" y="463"/>
                    <a:pt x="624" y="463"/>
                  </a:cubicBezTo>
                  <a:cubicBezTo>
                    <a:pt x="624" y="524"/>
                    <a:pt x="624" y="524"/>
                    <a:pt x="624" y="524"/>
                  </a:cubicBezTo>
                  <a:cubicBezTo>
                    <a:pt x="624" y="524"/>
                    <a:pt x="624" y="524"/>
                    <a:pt x="624" y="524"/>
                  </a:cubicBezTo>
                  <a:cubicBezTo>
                    <a:pt x="624" y="632"/>
                    <a:pt x="624" y="632"/>
                    <a:pt x="624" y="632"/>
                  </a:cubicBezTo>
                  <a:cubicBezTo>
                    <a:pt x="455" y="632"/>
                    <a:pt x="455" y="632"/>
                    <a:pt x="455" y="632"/>
                  </a:cubicBezTo>
                  <a:cubicBezTo>
                    <a:pt x="452" y="632"/>
                    <a:pt x="452" y="632"/>
                    <a:pt x="452" y="632"/>
                  </a:cubicBezTo>
                  <a:cubicBezTo>
                    <a:pt x="431" y="633"/>
                    <a:pt x="418" y="648"/>
                    <a:pt x="426" y="666"/>
                  </a:cubicBezTo>
                  <a:cubicBezTo>
                    <a:pt x="426" y="666"/>
                    <a:pt x="445" y="700"/>
                    <a:pt x="445" y="715"/>
                  </a:cubicBezTo>
                  <a:cubicBezTo>
                    <a:pt x="445" y="745"/>
                    <a:pt x="418" y="773"/>
                    <a:pt x="385" y="773"/>
                  </a:cubicBezTo>
                  <a:cubicBezTo>
                    <a:pt x="352" y="773"/>
                    <a:pt x="325" y="745"/>
                    <a:pt x="325" y="715"/>
                  </a:cubicBezTo>
                  <a:cubicBezTo>
                    <a:pt x="325" y="700"/>
                    <a:pt x="344" y="666"/>
                    <a:pt x="344" y="666"/>
                  </a:cubicBezTo>
                  <a:cubicBezTo>
                    <a:pt x="353" y="648"/>
                    <a:pt x="339" y="633"/>
                    <a:pt x="318" y="632"/>
                  </a:cubicBezTo>
                  <a:cubicBezTo>
                    <a:pt x="319" y="632"/>
                    <a:pt x="320" y="632"/>
                    <a:pt x="320" y="632"/>
                  </a:cubicBezTo>
                  <a:cubicBezTo>
                    <a:pt x="320" y="632"/>
                    <a:pt x="318" y="632"/>
                    <a:pt x="316" y="632"/>
                  </a:cubicBezTo>
                  <a:cubicBezTo>
                    <a:pt x="134" y="632"/>
                    <a:pt x="134" y="632"/>
                    <a:pt x="134" y="632"/>
                  </a:cubicBezTo>
                  <a:cubicBezTo>
                    <a:pt x="134" y="632"/>
                    <a:pt x="134" y="613"/>
                    <a:pt x="134" y="602"/>
                  </a:cubicBezTo>
                  <a:cubicBezTo>
                    <a:pt x="134" y="462"/>
                    <a:pt x="134" y="462"/>
                    <a:pt x="134" y="462"/>
                  </a:cubicBezTo>
                  <a:cubicBezTo>
                    <a:pt x="134" y="460"/>
                    <a:pt x="134" y="458"/>
                    <a:pt x="134" y="457"/>
                  </a:cubicBezTo>
                  <a:cubicBezTo>
                    <a:pt x="134" y="458"/>
                    <a:pt x="134" y="458"/>
                    <a:pt x="134" y="459"/>
                  </a:cubicBezTo>
                  <a:cubicBezTo>
                    <a:pt x="132" y="438"/>
                    <a:pt x="118" y="425"/>
                    <a:pt x="100" y="434"/>
                  </a:cubicBezTo>
                  <a:cubicBezTo>
                    <a:pt x="100" y="434"/>
                    <a:pt x="69" y="452"/>
                    <a:pt x="54" y="452"/>
                  </a:cubicBezTo>
                  <a:cubicBezTo>
                    <a:pt x="24" y="452"/>
                    <a:pt x="0" y="426"/>
                    <a:pt x="0" y="392"/>
                  </a:cubicBezTo>
                  <a:cubicBezTo>
                    <a:pt x="0" y="359"/>
                    <a:pt x="24" y="332"/>
                    <a:pt x="54" y="332"/>
                  </a:cubicBezTo>
                  <a:cubicBezTo>
                    <a:pt x="69" y="332"/>
                    <a:pt x="100" y="351"/>
                    <a:pt x="100" y="351"/>
                  </a:cubicBezTo>
                  <a:cubicBezTo>
                    <a:pt x="118" y="360"/>
                    <a:pt x="132" y="347"/>
                    <a:pt x="134" y="326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4" y="249"/>
                    <a:pt x="134" y="249"/>
                    <a:pt x="134" y="249"/>
                  </a:cubicBezTo>
                  <a:cubicBezTo>
                    <a:pt x="134" y="249"/>
                    <a:pt x="134" y="249"/>
                    <a:pt x="134" y="249"/>
                  </a:cubicBezTo>
                  <a:cubicBezTo>
                    <a:pt x="134" y="178"/>
                    <a:pt x="134" y="178"/>
                    <a:pt x="134" y="178"/>
                  </a:cubicBezTo>
                  <a:cubicBezTo>
                    <a:pt x="134" y="175"/>
                    <a:pt x="134" y="133"/>
                    <a:pt x="134" y="133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8" y="133"/>
                    <a:pt x="320" y="133"/>
                    <a:pt x="320" y="133"/>
                  </a:cubicBezTo>
                  <a:cubicBezTo>
                    <a:pt x="320" y="133"/>
                    <a:pt x="319" y="133"/>
                    <a:pt x="318" y="133"/>
                  </a:cubicBezTo>
                  <a:cubicBezTo>
                    <a:pt x="339" y="132"/>
                    <a:pt x="353" y="117"/>
                    <a:pt x="344" y="99"/>
                  </a:cubicBezTo>
                  <a:cubicBezTo>
                    <a:pt x="344" y="99"/>
                    <a:pt x="329" y="69"/>
                    <a:pt x="329" y="53"/>
                  </a:cubicBezTo>
                  <a:cubicBezTo>
                    <a:pt x="329" y="24"/>
                    <a:pt x="352" y="0"/>
                    <a:pt x="385" y="0"/>
                  </a:cubicBezTo>
                  <a:cubicBezTo>
                    <a:pt x="418" y="0"/>
                    <a:pt x="441" y="24"/>
                    <a:pt x="441" y="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anchor="t" anchorCtr="0" bIns="54002" compatLnSpc="1" lIns="108002" numCol="1" rIns="108002" tIns="54002" vert="horz" wrap="square">
              <a:prstTxWarp prst="textNoShape">
                <a:avLst/>
              </a:prstTxWarp>
            </a:bodyPr>
            <a:lstStyle/>
            <a:p>
              <a:pPr algn="l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en-ID" noProof="0" normalizeH="0" spc="0" strike="noStrike" sz="2127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F0AC2473-D3A3-42D7-985A-6F5FB725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124" y="4267028"/>
              <a:ext cx="1421272" cy="1670650"/>
            </a:xfrm>
            <a:custGeom>
              <a:avLst/>
              <a:gdLst>
                <a:gd fmla="*/ 463 w 463" name="T0"/>
                <a:gd fmla="*/ 379 h 545" name="T1"/>
                <a:gd fmla="*/ 463 w 463" name="T2"/>
                <a:gd fmla="*/ 237 h 545" name="T3"/>
                <a:gd fmla="*/ 463 w 463" name="T4"/>
                <a:gd fmla="*/ 233 h 545" name="T5"/>
                <a:gd fmla="*/ 456 w 463" name="T6"/>
                <a:gd fmla="*/ 220 h 545" name="T7"/>
                <a:gd fmla="*/ 442 w 463" name="T8"/>
                <a:gd fmla="*/ 221 h 545" name="T9"/>
                <a:gd fmla="*/ 392 w 463" name="T10"/>
                <a:gd fmla="*/ 237 h 545" name="T11"/>
                <a:gd fmla="*/ 329 w 463" name="T12"/>
                <a:gd fmla="*/ 168 h 545" name="T13"/>
                <a:gd fmla="*/ 392 w 463" name="T14"/>
                <a:gd fmla="*/ 99 h 545" name="T15"/>
                <a:gd fmla="*/ 442 w 463" name="T16"/>
                <a:gd fmla="*/ 115 h 545" name="T17"/>
                <a:gd fmla="*/ 456 w 463" name="T18"/>
                <a:gd fmla="*/ 116 h 545" name="T19"/>
                <a:gd fmla="*/ 463 w 463" name="T20"/>
                <a:gd fmla="*/ 102 h 545" name="T21"/>
                <a:gd fmla="*/ 463 w 463" name="T22"/>
                <a:gd fmla="*/ 101 h 545" name="T23"/>
                <a:gd fmla="*/ 463 w 463" name="T24"/>
                <a:gd fmla="*/ 97 h 545" name="T25"/>
                <a:gd fmla="*/ 463 w 463" name="T26"/>
                <a:gd fmla="*/ 0 h 545" name="T27"/>
                <a:gd fmla="*/ 49 w 463" name="T28"/>
                <a:gd fmla="*/ 258 h 545" name="T29"/>
                <a:gd fmla="*/ 0 w 463" name="T30"/>
                <a:gd fmla="*/ 347 h 545" name="T31"/>
                <a:gd fmla="*/ 0 w 463" name="T32"/>
                <a:gd fmla="*/ 411 h 545" name="T33"/>
                <a:gd fmla="*/ 14 w 463" name="T34"/>
                <a:gd fmla="*/ 411 h 545" name="T35"/>
                <a:gd fmla="*/ 40 w 463" name="T36"/>
                <a:gd fmla="*/ 411 h 545" name="T37"/>
                <a:gd fmla="*/ 70 w 463" name="T38"/>
                <a:gd fmla="*/ 411 h 545" name="T39"/>
                <a:gd fmla="*/ 101 w 463" name="T40"/>
                <a:gd fmla="*/ 411 h 545" name="T41"/>
                <a:gd fmla="*/ 129 w 463" name="T42"/>
                <a:gd fmla="*/ 411 h 545" name="T43"/>
                <a:gd fmla="*/ 150 w 463" name="T44"/>
                <a:gd fmla="*/ 411 h 545" name="T45"/>
                <a:gd fmla="*/ 162 w 463" name="T46"/>
                <a:gd fmla="*/ 411 h 545" name="T47"/>
                <a:gd fmla="*/ 175 w 463" name="T48"/>
                <a:gd fmla="*/ 412 h 545" name="T49"/>
                <a:gd fmla="*/ 191 w 463" name="T50"/>
                <a:gd fmla="*/ 422 h 545" name="T51"/>
                <a:gd fmla="*/ 199 w 463" name="T52"/>
                <a:gd fmla="*/ 441 h 545" name="T53"/>
                <a:gd fmla="*/ 195 w 463" name="T54"/>
                <a:gd fmla="*/ 457 h 545" name="T55"/>
                <a:gd fmla="*/ 181 w 463" name="T56"/>
                <a:gd fmla="*/ 500 h 545" name="T57"/>
                <a:gd fmla="*/ 232 w 463" name="T58"/>
                <a:gd fmla="*/ 545 h 545" name="T59"/>
                <a:gd fmla="*/ 283 w 463" name="T60"/>
                <a:gd fmla="*/ 500 h 545" name="T61"/>
                <a:gd fmla="*/ 269 w 463" name="T62"/>
                <a:gd fmla="*/ 457 h 545" name="T63"/>
                <a:gd fmla="*/ 265 w 463" name="T64"/>
                <a:gd fmla="*/ 441 h 545" name="T65"/>
                <a:gd fmla="*/ 298 w 463" name="T66"/>
                <a:gd fmla="*/ 411 h 545" name="T67"/>
                <a:gd fmla="*/ 299 w 463" name="T68"/>
                <a:gd fmla="*/ 411 h 545" name="T69"/>
                <a:gd fmla="*/ 302 w 463" name="T70"/>
                <a:gd fmla="*/ 411 h 545" name="T71"/>
                <a:gd fmla="*/ 463 w 463" name="T72"/>
                <a:gd fmla="*/ 411 h 545" name="T73"/>
                <a:gd fmla="*/ 463 w 463" name="T74"/>
                <a:gd fmla="*/ 379 h 545" name="T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545" w="463">
                  <a:moveTo>
                    <a:pt x="463" y="379"/>
                  </a:moveTo>
                  <a:cubicBezTo>
                    <a:pt x="463" y="237"/>
                    <a:pt x="463" y="237"/>
                    <a:pt x="463" y="237"/>
                  </a:cubicBezTo>
                  <a:cubicBezTo>
                    <a:pt x="463" y="235"/>
                    <a:pt x="463" y="233"/>
                    <a:pt x="463" y="233"/>
                  </a:cubicBezTo>
                  <a:cubicBezTo>
                    <a:pt x="462" y="226"/>
                    <a:pt x="459" y="222"/>
                    <a:pt x="456" y="220"/>
                  </a:cubicBezTo>
                  <a:cubicBezTo>
                    <a:pt x="451" y="217"/>
                    <a:pt x="445" y="219"/>
                    <a:pt x="442" y="221"/>
                  </a:cubicBezTo>
                  <a:cubicBezTo>
                    <a:pt x="438" y="222"/>
                    <a:pt x="409" y="237"/>
                    <a:pt x="392" y="237"/>
                  </a:cubicBezTo>
                  <a:cubicBezTo>
                    <a:pt x="357" y="237"/>
                    <a:pt x="329" y="206"/>
                    <a:pt x="329" y="168"/>
                  </a:cubicBezTo>
                  <a:cubicBezTo>
                    <a:pt x="329" y="130"/>
                    <a:pt x="357" y="99"/>
                    <a:pt x="392" y="99"/>
                  </a:cubicBezTo>
                  <a:cubicBezTo>
                    <a:pt x="409" y="99"/>
                    <a:pt x="438" y="113"/>
                    <a:pt x="442" y="115"/>
                  </a:cubicBezTo>
                  <a:cubicBezTo>
                    <a:pt x="447" y="117"/>
                    <a:pt x="452" y="118"/>
                    <a:pt x="456" y="116"/>
                  </a:cubicBezTo>
                  <a:cubicBezTo>
                    <a:pt x="460" y="114"/>
                    <a:pt x="462" y="109"/>
                    <a:pt x="463" y="102"/>
                  </a:cubicBezTo>
                  <a:cubicBezTo>
                    <a:pt x="463" y="102"/>
                    <a:pt x="463" y="101"/>
                    <a:pt x="463" y="101"/>
                  </a:cubicBezTo>
                  <a:cubicBezTo>
                    <a:pt x="463" y="97"/>
                    <a:pt x="463" y="97"/>
                    <a:pt x="463" y="97"/>
                  </a:cubicBezTo>
                  <a:cubicBezTo>
                    <a:pt x="463" y="0"/>
                    <a:pt x="463" y="0"/>
                    <a:pt x="463" y="0"/>
                  </a:cubicBezTo>
                  <a:cubicBezTo>
                    <a:pt x="49" y="258"/>
                    <a:pt x="49" y="258"/>
                    <a:pt x="49" y="258"/>
                  </a:cubicBezTo>
                  <a:cubicBezTo>
                    <a:pt x="18" y="277"/>
                    <a:pt x="0" y="311"/>
                    <a:pt x="0" y="347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5" y="411"/>
                    <a:pt x="11" y="411"/>
                    <a:pt x="14" y="411"/>
                  </a:cubicBezTo>
                  <a:cubicBezTo>
                    <a:pt x="23" y="411"/>
                    <a:pt x="31" y="411"/>
                    <a:pt x="40" y="411"/>
                  </a:cubicBezTo>
                  <a:cubicBezTo>
                    <a:pt x="50" y="411"/>
                    <a:pt x="60" y="411"/>
                    <a:pt x="70" y="411"/>
                  </a:cubicBezTo>
                  <a:cubicBezTo>
                    <a:pt x="81" y="411"/>
                    <a:pt x="91" y="411"/>
                    <a:pt x="101" y="411"/>
                  </a:cubicBezTo>
                  <a:cubicBezTo>
                    <a:pt x="110" y="411"/>
                    <a:pt x="120" y="411"/>
                    <a:pt x="129" y="411"/>
                  </a:cubicBezTo>
                  <a:cubicBezTo>
                    <a:pt x="136" y="411"/>
                    <a:pt x="143" y="411"/>
                    <a:pt x="150" y="411"/>
                  </a:cubicBezTo>
                  <a:cubicBezTo>
                    <a:pt x="154" y="411"/>
                    <a:pt x="158" y="411"/>
                    <a:pt x="162" y="411"/>
                  </a:cubicBezTo>
                  <a:cubicBezTo>
                    <a:pt x="167" y="411"/>
                    <a:pt x="171" y="411"/>
                    <a:pt x="175" y="412"/>
                  </a:cubicBezTo>
                  <a:cubicBezTo>
                    <a:pt x="181" y="414"/>
                    <a:pt x="187" y="417"/>
                    <a:pt x="191" y="422"/>
                  </a:cubicBezTo>
                  <a:cubicBezTo>
                    <a:pt x="196" y="427"/>
                    <a:pt x="199" y="434"/>
                    <a:pt x="199" y="441"/>
                  </a:cubicBezTo>
                  <a:cubicBezTo>
                    <a:pt x="199" y="446"/>
                    <a:pt x="197" y="452"/>
                    <a:pt x="195" y="457"/>
                  </a:cubicBezTo>
                  <a:cubicBezTo>
                    <a:pt x="189" y="469"/>
                    <a:pt x="181" y="490"/>
                    <a:pt x="181" y="500"/>
                  </a:cubicBezTo>
                  <a:cubicBezTo>
                    <a:pt x="181" y="525"/>
                    <a:pt x="204" y="545"/>
                    <a:pt x="232" y="545"/>
                  </a:cubicBezTo>
                  <a:cubicBezTo>
                    <a:pt x="260" y="545"/>
                    <a:pt x="283" y="525"/>
                    <a:pt x="283" y="500"/>
                  </a:cubicBezTo>
                  <a:cubicBezTo>
                    <a:pt x="283" y="490"/>
                    <a:pt x="275" y="469"/>
                    <a:pt x="269" y="457"/>
                  </a:cubicBezTo>
                  <a:cubicBezTo>
                    <a:pt x="266" y="452"/>
                    <a:pt x="265" y="446"/>
                    <a:pt x="265" y="441"/>
                  </a:cubicBezTo>
                  <a:cubicBezTo>
                    <a:pt x="265" y="424"/>
                    <a:pt x="278" y="412"/>
                    <a:pt x="298" y="411"/>
                  </a:cubicBezTo>
                  <a:cubicBezTo>
                    <a:pt x="299" y="411"/>
                    <a:pt x="299" y="411"/>
                    <a:pt x="299" y="411"/>
                  </a:cubicBezTo>
                  <a:cubicBezTo>
                    <a:pt x="302" y="411"/>
                    <a:pt x="302" y="411"/>
                    <a:pt x="302" y="411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63" y="411"/>
                    <a:pt x="463" y="379"/>
                    <a:pt x="463" y="379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/>
          </p:spPr>
          <p:txBody>
            <a:bodyPr anchor="t" anchorCtr="0" bIns="54002" compatLnSpc="1" lIns="108002" numCol="1" rIns="108002" tIns="54002" vert="horz" wrap="square">
              <a:prstTxWarp prst="textNoShape">
                <a:avLst/>
              </a:prstTxWarp>
            </a:bodyPr>
            <a:lstStyle/>
            <a:p>
              <a:pPr algn="l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en-ID" noProof="0" normalizeH="0" spc="0" strike="noStrike" sz="2127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2B3C328F-5CAE-4298-9FE3-86283BF97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675" y="3825976"/>
              <a:ext cx="2326911" cy="1719401"/>
            </a:xfrm>
            <a:custGeom>
              <a:avLst/>
              <a:gdLst>
                <a:gd fmla="*/ 623 w 759" name="T0"/>
                <a:gd fmla="*/ 138 h 561" name="T1"/>
                <a:gd fmla="*/ 436 w 759" name="T2"/>
                <a:gd fmla="*/ 21 h 561" name="T3"/>
                <a:gd fmla="*/ 325 w 759" name="T4"/>
                <a:gd fmla="*/ 21 h 561" name="T5"/>
                <a:gd fmla="*/ 136 w 759" name="T6"/>
                <a:gd fmla="*/ 139 h 561" name="T7"/>
                <a:gd fmla="*/ 136 w 759" name="T8"/>
                <a:gd fmla="*/ 245 h 561" name="T9"/>
                <a:gd fmla="*/ 137 w 759" name="T10"/>
                <a:gd fmla="*/ 249 h 561" name="T11"/>
                <a:gd fmla="*/ 136 w 759" name="T12"/>
                <a:gd fmla="*/ 249 h 561" name="T13"/>
                <a:gd fmla="*/ 121 w 759" name="T14"/>
                <a:gd fmla="*/ 277 h 561" name="T15"/>
                <a:gd fmla="*/ 91 w 759" name="T16"/>
                <a:gd fmla="*/ 277 h 561" name="T17"/>
                <a:gd fmla="*/ 47 w 759" name="T18"/>
                <a:gd fmla="*/ 262 h 561" name="T19"/>
                <a:gd fmla="*/ 0 w 759" name="T20"/>
                <a:gd fmla="*/ 316 h 561" name="T21"/>
                <a:gd fmla="*/ 47 w 759" name="T22"/>
                <a:gd fmla="*/ 369 h 561" name="T23"/>
                <a:gd fmla="*/ 91 w 759" name="T24"/>
                <a:gd fmla="*/ 355 h 561" name="T25"/>
                <a:gd fmla="*/ 121 w 759" name="T26"/>
                <a:gd fmla="*/ 354 h 561" name="T27"/>
                <a:gd fmla="*/ 136 w 759" name="T28"/>
                <a:gd fmla="*/ 383 h 561" name="T29"/>
                <a:gd fmla="*/ 136 w 759" name="T30"/>
                <a:gd fmla="*/ 387 h 561" name="T31"/>
                <a:gd fmla="*/ 136 w 759" name="T32"/>
                <a:gd fmla="*/ 561 h 561" name="T33"/>
                <a:gd fmla="*/ 159 w 759" name="T34"/>
                <a:gd fmla="*/ 561 h 561" name="T35"/>
                <a:gd fmla="*/ 250 w 759" name="T36"/>
                <a:gd fmla="*/ 561 h 561" name="T37"/>
                <a:gd fmla="*/ 317 w 759" name="T38"/>
                <a:gd fmla="*/ 561 h 561" name="T39"/>
                <a:gd fmla="*/ 320 w 759" name="T40"/>
                <a:gd fmla="*/ 561 h 561" name="T41"/>
                <a:gd fmla="*/ 338 w 759" name="T42"/>
                <a:gd fmla="*/ 547 h 561" name="T43"/>
                <a:gd fmla="*/ 335 w 759" name="T44"/>
                <a:gd fmla="*/ 537 h 561" name="T45"/>
                <a:gd fmla="*/ 319 w 759" name="T46"/>
                <a:gd fmla="*/ 487 h 561" name="T47"/>
                <a:gd fmla="*/ 388 w 759" name="T48"/>
                <a:gd fmla="*/ 424 h 561" name="T49"/>
                <a:gd fmla="*/ 457 w 759" name="T50"/>
                <a:gd fmla="*/ 487 h 561" name="T51"/>
                <a:gd fmla="*/ 441 w 759" name="T52"/>
                <a:gd fmla="*/ 537 h 561" name="T53"/>
                <a:gd fmla="*/ 439 w 759" name="T54"/>
                <a:gd fmla="*/ 547 h 561" name="T55"/>
                <a:gd fmla="*/ 457 w 759" name="T56"/>
                <a:gd fmla="*/ 561 h 561" name="T57"/>
                <a:gd fmla="*/ 487 w 759" name="T58"/>
                <a:gd fmla="*/ 561 h 561" name="T59"/>
                <a:gd fmla="*/ 512 w 759" name="T60"/>
                <a:gd fmla="*/ 561 h 561" name="T61"/>
                <a:gd fmla="*/ 520 w 759" name="T62"/>
                <a:gd fmla="*/ 561 h 561" name="T63"/>
                <a:gd fmla="*/ 593 w 759" name="T64"/>
                <a:gd fmla="*/ 561 h 561" name="T65"/>
                <a:gd fmla="*/ 623 w 759" name="T66"/>
                <a:gd fmla="*/ 561 h 561" name="T67"/>
                <a:gd fmla="*/ 623 w 759" name="T68"/>
                <a:gd fmla="*/ 391 h 561" name="T69"/>
                <a:gd fmla="*/ 623 w 759" name="T70"/>
                <a:gd fmla="*/ 387 h 561" name="T71"/>
                <a:gd fmla="*/ 639 w 759" name="T72"/>
                <a:gd fmla="*/ 358 h 561" name="T73"/>
                <a:gd fmla="*/ 669 w 759" name="T74"/>
                <a:gd fmla="*/ 358 h 561" name="T75"/>
                <a:gd fmla="*/ 712 w 759" name="T76"/>
                <a:gd fmla="*/ 373 h 561" name="T77"/>
                <a:gd fmla="*/ 759 w 759" name="T78"/>
                <a:gd fmla="*/ 319 h 561" name="T79"/>
                <a:gd fmla="*/ 712 w 759" name="T80"/>
                <a:gd fmla="*/ 266 h 561" name="T81"/>
                <a:gd fmla="*/ 669 w 759" name="T82"/>
                <a:gd fmla="*/ 280 h 561" name="T83"/>
                <a:gd fmla="*/ 639 w 759" name="T84"/>
                <a:gd fmla="*/ 281 h 561" name="T85"/>
                <a:gd fmla="*/ 623 w 759" name="T86"/>
                <a:gd fmla="*/ 253 h 561" name="T87"/>
                <a:gd fmla="*/ 623 w 759" name="T88"/>
                <a:gd fmla="*/ 253 h 561" name="T89"/>
                <a:gd fmla="*/ 623 w 759" name="T90"/>
                <a:gd fmla="*/ 248 h 561" name="T91"/>
                <a:gd fmla="*/ 623 w 759" name="T92"/>
                <a:gd fmla="*/ 138 h 561" name="T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561" w="759">
                  <a:moveTo>
                    <a:pt x="623" y="138"/>
                  </a:moveTo>
                  <a:cubicBezTo>
                    <a:pt x="436" y="21"/>
                    <a:pt x="436" y="21"/>
                    <a:pt x="436" y="21"/>
                  </a:cubicBezTo>
                  <a:cubicBezTo>
                    <a:pt x="402" y="0"/>
                    <a:pt x="359" y="0"/>
                    <a:pt x="325" y="21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245"/>
                    <a:pt x="136" y="245"/>
                    <a:pt x="136" y="245"/>
                  </a:cubicBezTo>
                  <a:cubicBezTo>
                    <a:pt x="136" y="247"/>
                    <a:pt x="136" y="248"/>
                    <a:pt x="137" y="249"/>
                  </a:cubicBezTo>
                  <a:cubicBezTo>
                    <a:pt x="136" y="249"/>
                    <a:pt x="136" y="249"/>
                    <a:pt x="136" y="249"/>
                  </a:cubicBezTo>
                  <a:cubicBezTo>
                    <a:pt x="135" y="262"/>
                    <a:pt x="130" y="272"/>
                    <a:pt x="121" y="277"/>
                  </a:cubicBezTo>
                  <a:cubicBezTo>
                    <a:pt x="112" y="282"/>
                    <a:pt x="101" y="282"/>
                    <a:pt x="91" y="277"/>
                  </a:cubicBezTo>
                  <a:cubicBezTo>
                    <a:pt x="82" y="272"/>
                    <a:pt x="58" y="262"/>
                    <a:pt x="47" y="262"/>
                  </a:cubicBezTo>
                  <a:cubicBezTo>
                    <a:pt x="21" y="262"/>
                    <a:pt x="0" y="286"/>
                    <a:pt x="0" y="316"/>
                  </a:cubicBezTo>
                  <a:cubicBezTo>
                    <a:pt x="0" y="345"/>
                    <a:pt x="21" y="369"/>
                    <a:pt x="47" y="369"/>
                  </a:cubicBezTo>
                  <a:cubicBezTo>
                    <a:pt x="58" y="369"/>
                    <a:pt x="82" y="359"/>
                    <a:pt x="91" y="355"/>
                  </a:cubicBezTo>
                  <a:cubicBezTo>
                    <a:pt x="101" y="349"/>
                    <a:pt x="112" y="349"/>
                    <a:pt x="121" y="354"/>
                  </a:cubicBezTo>
                  <a:cubicBezTo>
                    <a:pt x="130" y="359"/>
                    <a:pt x="136" y="370"/>
                    <a:pt x="136" y="383"/>
                  </a:cubicBezTo>
                  <a:cubicBezTo>
                    <a:pt x="136" y="387"/>
                    <a:pt x="136" y="387"/>
                    <a:pt x="136" y="387"/>
                  </a:cubicBezTo>
                  <a:cubicBezTo>
                    <a:pt x="136" y="561"/>
                    <a:pt x="136" y="561"/>
                    <a:pt x="136" y="561"/>
                  </a:cubicBezTo>
                  <a:cubicBezTo>
                    <a:pt x="159" y="561"/>
                    <a:pt x="159" y="561"/>
                    <a:pt x="159" y="561"/>
                  </a:cubicBezTo>
                  <a:cubicBezTo>
                    <a:pt x="250" y="561"/>
                    <a:pt x="250" y="561"/>
                    <a:pt x="250" y="561"/>
                  </a:cubicBezTo>
                  <a:cubicBezTo>
                    <a:pt x="317" y="561"/>
                    <a:pt x="317" y="561"/>
                    <a:pt x="317" y="561"/>
                  </a:cubicBezTo>
                  <a:cubicBezTo>
                    <a:pt x="317" y="561"/>
                    <a:pt x="320" y="561"/>
                    <a:pt x="320" y="561"/>
                  </a:cubicBezTo>
                  <a:cubicBezTo>
                    <a:pt x="331" y="560"/>
                    <a:pt x="338" y="555"/>
                    <a:pt x="338" y="547"/>
                  </a:cubicBezTo>
                  <a:cubicBezTo>
                    <a:pt x="338" y="544"/>
                    <a:pt x="337" y="541"/>
                    <a:pt x="335" y="537"/>
                  </a:cubicBezTo>
                  <a:cubicBezTo>
                    <a:pt x="334" y="534"/>
                    <a:pt x="319" y="504"/>
                    <a:pt x="319" y="487"/>
                  </a:cubicBezTo>
                  <a:cubicBezTo>
                    <a:pt x="319" y="452"/>
                    <a:pt x="350" y="424"/>
                    <a:pt x="388" y="424"/>
                  </a:cubicBezTo>
                  <a:cubicBezTo>
                    <a:pt x="426" y="424"/>
                    <a:pt x="457" y="452"/>
                    <a:pt x="457" y="487"/>
                  </a:cubicBezTo>
                  <a:cubicBezTo>
                    <a:pt x="457" y="504"/>
                    <a:pt x="443" y="534"/>
                    <a:pt x="441" y="537"/>
                  </a:cubicBezTo>
                  <a:cubicBezTo>
                    <a:pt x="440" y="541"/>
                    <a:pt x="439" y="544"/>
                    <a:pt x="439" y="547"/>
                  </a:cubicBezTo>
                  <a:cubicBezTo>
                    <a:pt x="439" y="555"/>
                    <a:pt x="445" y="560"/>
                    <a:pt x="457" y="561"/>
                  </a:cubicBezTo>
                  <a:cubicBezTo>
                    <a:pt x="457" y="561"/>
                    <a:pt x="487" y="561"/>
                    <a:pt x="487" y="561"/>
                  </a:cubicBezTo>
                  <a:cubicBezTo>
                    <a:pt x="512" y="561"/>
                    <a:pt x="512" y="561"/>
                    <a:pt x="512" y="561"/>
                  </a:cubicBezTo>
                  <a:cubicBezTo>
                    <a:pt x="520" y="561"/>
                    <a:pt x="520" y="561"/>
                    <a:pt x="520" y="561"/>
                  </a:cubicBezTo>
                  <a:cubicBezTo>
                    <a:pt x="593" y="561"/>
                    <a:pt x="593" y="561"/>
                    <a:pt x="593" y="561"/>
                  </a:cubicBezTo>
                  <a:cubicBezTo>
                    <a:pt x="594" y="561"/>
                    <a:pt x="612" y="561"/>
                    <a:pt x="623" y="561"/>
                  </a:cubicBezTo>
                  <a:cubicBezTo>
                    <a:pt x="623" y="391"/>
                    <a:pt x="623" y="391"/>
                    <a:pt x="623" y="391"/>
                  </a:cubicBezTo>
                  <a:cubicBezTo>
                    <a:pt x="623" y="387"/>
                    <a:pt x="623" y="387"/>
                    <a:pt x="623" y="387"/>
                  </a:cubicBezTo>
                  <a:cubicBezTo>
                    <a:pt x="624" y="373"/>
                    <a:pt x="629" y="363"/>
                    <a:pt x="639" y="358"/>
                  </a:cubicBezTo>
                  <a:cubicBezTo>
                    <a:pt x="647" y="353"/>
                    <a:pt x="658" y="353"/>
                    <a:pt x="669" y="358"/>
                  </a:cubicBezTo>
                  <a:cubicBezTo>
                    <a:pt x="677" y="362"/>
                    <a:pt x="701" y="373"/>
                    <a:pt x="712" y="373"/>
                  </a:cubicBezTo>
                  <a:cubicBezTo>
                    <a:pt x="738" y="373"/>
                    <a:pt x="759" y="349"/>
                    <a:pt x="759" y="319"/>
                  </a:cubicBezTo>
                  <a:cubicBezTo>
                    <a:pt x="759" y="290"/>
                    <a:pt x="738" y="266"/>
                    <a:pt x="712" y="266"/>
                  </a:cubicBezTo>
                  <a:cubicBezTo>
                    <a:pt x="701" y="266"/>
                    <a:pt x="677" y="276"/>
                    <a:pt x="669" y="280"/>
                  </a:cubicBezTo>
                  <a:cubicBezTo>
                    <a:pt x="658" y="286"/>
                    <a:pt x="647" y="286"/>
                    <a:pt x="639" y="281"/>
                  </a:cubicBezTo>
                  <a:cubicBezTo>
                    <a:pt x="630" y="275"/>
                    <a:pt x="624" y="266"/>
                    <a:pt x="623" y="253"/>
                  </a:cubicBezTo>
                  <a:cubicBezTo>
                    <a:pt x="623" y="253"/>
                    <a:pt x="623" y="253"/>
                    <a:pt x="623" y="253"/>
                  </a:cubicBezTo>
                  <a:cubicBezTo>
                    <a:pt x="623" y="252"/>
                    <a:pt x="623" y="250"/>
                    <a:pt x="623" y="248"/>
                  </a:cubicBezTo>
                  <a:lnTo>
                    <a:pt x="623" y="13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/>
          </p:spPr>
          <p:txBody>
            <a:bodyPr anchor="t" anchorCtr="0" bIns="54002" compatLnSpc="1" lIns="108002" numCol="1" rIns="108002" tIns="54002" vert="horz" wrap="square">
              <a:prstTxWarp prst="textNoShape">
                <a:avLst/>
              </a:prstTxWarp>
            </a:bodyPr>
            <a:lstStyle/>
            <a:p>
              <a:pPr algn="l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en-ID" noProof="0" normalizeH="0" spc="0" strike="noStrike" sz="2127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A7F4CB7C-7FED-4AA7-A2B8-C77D5800A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954" y="4297366"/>
              <a:ext cx="1421272" cy="1704400"/>
            </a:xfrm>
            <a:custGeom>
              <a:avLst/>
              <a:gdLst>
                <a:gd fmla="*/ 415 w 463" name="T0"/>
                <a:gd fmla="*/ 259 h 556" name="T1"/>
                <a:gd fmla="*/ 0 w 463" name="T2"/>
                <a:gd fmla="*/ 0 h 556" name="T3"/>
                <a:gd fmla="*/ 0 w 463" name="T4"/>
                <a:gd fmla="*/ 101 h 556" name="T5"/>
                <a:gd fmla="*/ 0 w 463" name="T6"/>
                <a:gd fmla="*/ 105 h 556" name="T7"/>
                <a:gd fmla="*/ 0 w 463" name="T8"/>
                <a:gd fmla="*/ 106 h 556" name="T9"/>
                <a:gd fmla="*/ 7 w 463" name="T10"/>
                <a:gd fmla="*/ 120 h 556" name="T11"/>
                <a:gd fmla="*/ 21 w 463" name="T12"/>
                <a:gd fmla="*/ 119 h 556" name="T13"/>
                <a:gd fmla="*/ 71 w 463" name="T14"/>
                <a:gd fmla="*/ 103 h 556" name="T15"/>
                <a:gd fmla="*/ 133 w 463" name="T16"/>
                <a:gd fmla="*/ 172 h 556" name="T17"/>
                <a:gd fmla="*/ 71 w 463" name="T18"/>
                <a:gd fmla="*/ 240 h 556" name="T19"/>
                <a:gd fmla="*/ 21 w 463" name="T20"/>
                <a:gd fmla="*/ 224 h 556" name="T21"/>
                <a:gd fmla="*/ 7 w 463" name="T22"/>
                <a:gd fmla="*/ 223 h 556" name="T23"/>
                <a:gd fmla="*/ 0 w 463" name="T24"/>
                <a:gd fmla="*/ 236 h 556" name="T25"/>
                <a:gd fmla="*/ 0 w 463" name="T26"/>
                <a:gd fmla="*/ 241 h 556" name="T27"/>
                <a:gd fmla="*/ 0 w 463" name="T28"/>
                <a:gd fmla="*/ 382 h 556" name="T29"/>
                <a:gd fmla="*/ 0 w 463" name="T30"/>
                <a:gd fmla="*/ 391 h 556" name="T31"/>
                <a:gd fmla="*/ 0 w 463" name="T32"/>
                <a:gd fmla="*/ 415 h 556" name="T33"/>
                <a:gd fmla="*/ 168 w 463" name="T34"/>
                <a:gd fmla="*/ 415 h 556" name="T35"/>
                <a:gd fmla="*/ 172 w 463" name="T36"/>
                <a:gd fmla="*/ 415 h 556" name="T37"/>
                <a:gd fmla="*/ 172 w 463" name="T38"/>
                <a:gd fmla="*/ 415 h 556" name="T39"/>
                <a:gd fmla="*/ 164 w 463" name="T40"/>
                <a:gd fmla="*/ 415 h 556" name="T41"/>
                <a:gd fmla="*/ 205 w 463" name="T42"/>
                <a:gd fmla="*/ 445 h 556" name="T43"/>
                <a:gd fmla="*/ 201 w 463" name="T44"/>
                <a:gd fmla="*/ 461 h 556" name="T45"/>
                <a:gd fmla="*/ 187 w 463" name="T46"/>
                <a:gd fmla="*/ 504 h 556" name="T47"/>
                <a:gd fmla="*/ 238 w 463" name="T48"/>
                <a:gd fmla="*/ 556 h 556" name="T49"/>
                <a:gd fmla="*/ 289 w 463" name="T50"/>
                <a:gd fmla="*/ 504 h 556" name="T51"/>
                <a:gd fmla="*/ 275 w 463" name="T52"/>
                <a:gd fmla="*/ 461 h 556" name="T53"/>
                <a:gd fmla="*/ 271 w 463" name="T54"/>
                <a:gd fmla="*/ 445 h 556" name="T55"/>
                <a:gd fmla="*/ 276 w 463" name="T56"/>
                <a:gd fmla="*/ 428 h 556" name="T57"/>
                <a:gd fmla="*/ 291 w 463" name="T58"/>
                <a:gd fmla="*/ 418 h 556" name="T59"/>
                <a:gd fmla="*/ 297 w 463" name="T60"/>
                <a:gd fmla="*/ 416 h 556" name="T61"/>
                <a:gd fmla="*/ 308 w 463" name="T62"/>
                <a:gd fmla="*/ 415 h 556" name="T63"/>
                <a:gd fmla="*/ 312 w 463" name="T64"/>
                <a:gd fmla="*/ 415 h 556" name="T65"/>
                <a:gd fmla="*/ 318 w 463" name="T66"/>
                <a:gd fmla="*/ 415 h 556" name="T67"/>
                <a:gd fmla="*/ 318 w 463" name="T68"/>
                <a:gd fmla="*/ 415 h 556" name="T69"/>
                <a:gd fmla="*/ 319 w 463" name="T70"/>
                <a:gd fmla="*/ 415 h 556" name="T71"/>
                <a:gd fmla="*/ 319 w 463" name="T72"/>
                <a:gd fmla="*/ 415 h 556" name="T73"/>
                <a:gd fmla="*/ 329 w 463" name="T74"/>
                <a:gd fmla="*/ 415 h 556" name="T75"/>
                <a:gd fmla="*/ 341 w 463" name="T76"/>
                <a:gd fmla="*/ 415 h 556" name="T77"/>
                <a:gd fmla="*/ 354 w 463" name="T78"/>
                <a:gd fmla="*/ 415 h 556" name="T79"/>
                <a:gd fmla="*/ 368 w 463" name="T80"/>
                <a:gd fmla="*/ 415 h 556" name="T81"/>
                <a:gd fmla="*/ 383 w 463" name="T82"/>
                <a:gd fmla="*/ 415 h 556" name="T83"/>
                <a:gd fmla="*/ 397 w 463" name="T84"/>
                <a:gd fmla="*/ 415 h 556" name="T85"/>
                <a:gd fmla="*/ 412 w 463" name="T86"/>
                <a:gd fmla="*/ 415 h 556" name="T87"/>
                <a:gd fmla="*/ 425 w 463" name="T88"/>
                <a:gd fmla="*/ 415 h 556" name="T89"/>
                <a:gd fmla="*/ 438 w 463" name="T90"/>
                <a:gd fmla="*/ 415 h 556" name="T91"/>
                <a:gd fmla="*/ 449 w 463" name="T92"/>
                <a:gd fmla="*/ 415 h 556" name="T93"/>
                <a:gd fmla="*/ 459 w 463" name="T94"/>
                <a:gd fmla="*/ 415 h 556" name="T95"/>
                <a:gd fmla="*/ 463 w 463" name="T96"/>
                <a:gd fmla="*/ 415 h 556" name="T97"/>
                <a:gd fmla="*/ 463 w 463" name="T98"/>
                <a:gd fmla="*/ 348 h 556" name="T99"/>
                <a:gd fmla="*/ 415 w 463" name="T100"/>
                <a:gd fmla="*/ 259 h 556" name="T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56" w="463">
                  <a:moveTo>
                    <a:pt x="415" y="2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6"/>
                  </a:cubicBezTo>
                  <a:cubicBezTo>
                    <a:pt x="0" y="112"/>
                    <a:pt x="3" y="117"/>
                    <a:pt x="7" y="120"/>
                  </a:cubicBezTo>
                  <a:cubicBezTo>
                    <a:pt x="10" y="122"/>
                    <a:pt x="15" y="121"/>
                    <a:pt x="21" y="119"/>
                  </a:cubicBezTo>
                  <a:cubicBezTo>
                    <a:pt x="24" y="117"/>
                    <a:pt x="54" y="103"/>
                    <a:pt x="71" y="103"/>
                  </a:cubicBezTo>
                  <a:cubicBezTo>
                    <a:pt x="105" y="103"/>
                    <a:pt x="133" y="134"/>
                    <a:pt x="133" y="172"/>
                  </a:cubicBezTo>
                  <a:cubicBezTo>
                    <a:pt x="133" y="210"/>
                    <a:pt x="105" y="240"/>
                    <a:pt x="71" y="240"/>
                  </a:cubicBezTo>
                  <a:cubicBezTo>
                    <a:pt x="54" y="240"/>
                    <a:pt x="24" y="226"/>
                    <a:pt x="21" y="224"/>
                  </a:cubicBezTo>
                  <a:cubicBezTo>
                    <a:pt x="17" y="223"/>
                    <a:pt x="12" y="221"/>
                    <a:pt x="7" y="223"/>
                  </a:cubicBezTo>
                  <a:cubicBezTo>
                    <a:pt x="3" y="225"/>
                    <a:pt x="1" y="230"/>
                    <a:pt x="0" y="236"/>
                  </a:cubicBezTo>
                  <a:cubicBezTo>
                    <a:pt x="0" y="237"/>
                    <a:pt x="0" y="239"/>
                    <a:pt x="0" y="241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415"/>
                    <a:pt x="0" y="415"/>
                    <a:pt x="0" y="415"/>
                  </a:cubicBezTo>
                  <a:cubicBezTo>
                    <a:pt x="168" y="415"/>
                    <a:pt x="168" y="415"/>
                    <a:pt x="168" y="415"/>
                  </a:cubicBezTo>
                  <a:cubicBezTo>
                    <a:pt x="172" y="415"/>
                    <a:pt x="172" y="415"/>
                    <a:pt x="172" y="415"/>
                  </a:cubicBezTo>
                  <a:cubicBezTo>
                    <a:pt x="172" y="415"/>
                    <a:pt x="172" y="415"/>
                    <a:pt x="172" y="415"/>
                  </a:cubicBezTo>
                  <a:cubicBezTo>
                    <a:pt x="164" y="415"/>
                    <a:pt x="164" y="415"/>
                    <a:pt x="164" y="415"/>
                  </a:cubicBezTo>
                  <a:cubicBezTo>
                    <a:pt x="184" y="416"/>
                    <a:pt x="205" y="428"/>
                    <a:pt x="205" y="445"/>
                  </a:cubicBezTo>
                  <a:cubicBezTo>
                    <a:pt x="205" y="450"/>
                    <a:pt x="204" y="456"/>
                    <a:pt x="201" y="461"/>
                  </a:cubicBezTo>
                  <a:cubicBezTo>
                    <a:pt x="195" y="472"/>
                    <a:pt x="187" y="494"/>
                    <a:pt x="187" y="504"/>
                  </a:cubicBezTo>
                  <a:cubicBezTo>
                    <a:pt x="187" y="528"/>
                    <a:pt x="210" y="556"/>
                    <a:pt x="238" y="556"/>
                  </a:cubicBezTo>
                  <a:cubicBezTo>
                    <a:pt x="266" y="556"/>
                    <a:pt x="289" y="528"/>
                    <a:pt x="289" y="504"/>
                  </a:cubicBezTo>
                  <a:cubicBezTo>
                    <a:pt x="289" y="494"/>
                    <a:pt x="281" y="472"/>
                    <a:pt x="275" y="461"/>
                  </a:cubicBezTo>
                  <a:cubicBezTo>
                    <a:pt x="273" y="456"/>
                    <a:pt x="271" y="450"/>
                    <a:pt x="271" y="445"/>
                  </a:cubicBezTo>
                  <a:cubicBezTo>
                    <a:pt x="271" y="439"/>
                    <a:pt x="273" y="433"/>
                    <a:pt x="276" y="428"/>
                  </a:cubicBezTo>
                  <a:cubicBezTo>
                    <a:pt x="280" y="423"/>
                    <a:pt x="285" y="420"/>
                    <a:pt x="291" y="418"/>
                  </a:cubicBezTo>
                  <a:cubicBezTo>
                    <a:pt x="293" y="417"/>
                    <a:pt x="295" y="416"/>
                    <a:pt x="297" y="416"/>
                  </a:cubicBezTo>
                  <a:cubicBezTo>
                    <a:pt x="301" y="415"/>
                    <a:pt x="304" y="415"/>
                    <a:pt x="308" y="415"/>
                  </a:cubicBezTo>
                  <a:cubicBezTo>
                    <a:pt x="309" y="415"/>
                    <a:pt x="310" y="415"/>
                    <a:pt x="312" y="415"/>
                  </a:cubicBezTo>
                  <a:cubicBezTo>
                    <a:pt x="314" y="415"/>
                    <a:pt x="316" y="415"/>
                    <a:pt x="318" y="415"/>
                  </a:cubicBezTo>
                  <a:cubicBezTo>
                    <a:pt x="318" y="415"/>
                    <a:pt x="318" y="415"/>
                    <a:pt x="318" y="415"/>
                  </a:cubicBezTo>
                  <a:cubicBezTo>
                    <a:pt x="318" y="415"/>
                    <a:pt x="319" y="415"/>
                    <a:pt x="319" y="415"/>
                  </a:cubicBezTo>
                  <a:cubicBezTo>
                    <a:pt x="319" y="415"/>
                    <a:pt x="319" y="415"/>
                    <a:pt x="319" y="415"/>
                  </a:cubicBezTo>
                  <a:cubicBezTo>
                    <a:pt x="322" y="415"/>
                    <a:pt x="325" y="415"/>
                    <a:pt x="329" y="415"/>
                  </a:cubicBezTo>
                  <a:cubicBezTo>
                    <a:pt x="333" y="415"/>
                    <a:pt x="337" y="415"/>
                    <a:pt x="341" y="415"/>
                  </a:cubicBezTo>
                  <a:cubicBezTo>
                    <a:pt x="345" y="415"/>
                    <a:pt x="350" y="415"/>
                    <a:pt x="354" y="415"/>
                  </a:cubicBezTo>
                  <a:cubicBezTo>
                    <a:pt x="359" y="415"/>
                    <a:pt x="363" y="415"/>
                    <a:pt x="368" y="415"/>
                  </a:cubicBezTo>
                  <a:cubicBezTo>
                    <a:pt x="373" y="415"/>
                    <a:pt x="378" y="415"/>
                    <a:pt x="383" y="415"/>
                  </a:cubicBezTo>
                  <a:cubicBezTo>
                    <a:pt x="388" y="415"/>
                    <a:pt x="392" y="415"/>
                    <a:pt x="397" y="415"/>
                  </a:cubicBezTo>
                  <a:cubicBezTo>
                    <a:pt x="402" y="415"/>
                    <a:pt x="407" y="415"/>
                    <a:pt x="412" y="415"/>
                  </a:cubicBezTo>
                  <a:cubicBezTo>
                    <a:pt x="416" y="415"/>
                    <a:pt x="421" y="415"/>
                    <a:pt x="425" y="415"/>
                  </a:cubicBezTo>
                  <a:cubicBezTo>
                    <a:pt x="430" y="415"/>
                    <a:pt x="434" y="415"/>
                    <a:pt x="438" y="415"/>
                  </a:cubicBezTo>
                  <a:cubicBezTo>
                    <a:pt x="442" y="415"/>
                    <a:pt x="446" y="415"/>
                    <a:pt x="449" y="415"/>
                  </a:cubicBezTo>
                  <a:cubicBezTo>
                    <a:pt x="453" y="415"/>
                    <a:pt x="456" y="415"/>
                    <a:pt x="459" y="415"/>
                  </a:cubicBezTo>
                  <a:cubicBezTo>
                    <a:pt x="460" y="415"/>
                    <a:pt x="462" y="415"/>
                    <a:pt x="463" y="415"/>
                  </a:cubicBezTo>
                  <a:cubicBezTo>
                    <a:pt x="463" y="348"/>
                    <a:pt x="463" y="348"/>
                    <a:pt x="463" y="348"/>
                  </a:cubicBezTo>
                  <a:cubicBezTo>
                    <a:pt x="463" y="312"/>
                    <a:pt x="445" y="278"/>
                    <a:pt x="415" y="259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/>
          </p:spPr>
          <p:txBody>
            <a:bodyPr anchor="t" anchorCtr="0" bIns="54002" compatLnSpc="1" lIns="108002" numCol="1" rIns="108002" tIns="54002" vert="horz" wrap="square">
              <a:prstTxWarp prst="textNoShape">
                <a:avLst/>
              </a:prstTxWarp>
            </a:bodyPr>
            <a:lstStyle/>
            <a:p>
              <a:pPr algn="l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en-ID" noProof="0" normalizeH="0" spc="0" strike="noStrike" sz="2127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FD694562-A0BA-42EE-B9D4-EC1BCCA60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614" y="5615155"/>
              <a:ext cx="1402521" cy="1537523"/>
            </a:xfrm>
            <a:custGeom>
              <a:avLst/>
              <a:gdLst>
                <a:gd fmla="*/ 300 w 457" name="T0"/>
                <a:gd fmla="*/ 0 h 501" name="T1"/>
                <a:gd fmla="*/ 297 w 457" name="T2"/>
                <a:gd fmla="*/ 0 h 501" name="T3"/>
                <a:gd fmla="*/ 281 w 457" name="T4"/>
                <a:gd fmla="*/ 17 h 501" name="T5"/>
                <a:gd fmla="*/ 284 w 457" name="T6"/>
                <a:gd fmla="*/ 26 h 501" name="T7"/>
                <a:gd fmla="*/ 300 w 457" name="T8"/>
                <a:gd fmla="*/ 79 h 501" name="T9"/>
                <a:gd fmla="*/ 231 w 457" name="T10"/>
                <a:gd fmla="*/ 144 h 501" name="T11"/>
                <a:gd fmla="*/ 162 w 457" name="T12"/>
                <a:gd fmla="*/ 79 h 501" name="T13"/>
                <a:gd fmla="*/ 178 w 457" name="T14"/>
                <a:gd fmla="*/ 26 h 501" name="T15"/>
                <a:gd fmla="*/ 180 w 457" name="T16"/>
                <a:gd fmla="*/ 17 h 501" name="T17"/>
                <a:gd fmla="*/ 164 w 457" name="T18"/>
                <a:gd fmla="*/ 0 h 501" name="T19"/>
                <a:gd fmla="*/ 161 w 457" name="T20"/>
                <a:gd fmla="*/ 0 h 501" name="T21"/>
                <a:gd fmla="*/ 0 w 457" name="T22"/>
                <a:gd fmla="*/ 0 h 501" name="T23"/>
                <a:gd fmla="*/ 0 w 457" name="T24"/>
                <a:gd fmla="*/ 38 h 501" name="T25"/>
                <a:gd fmla="*/ 0 w 457" name="T26"/>
                <a:gd fmla="*/ 38 h 501" name="T27"/>
                <a:gd fmla="*/ 0 w 457" name="T28"/>
                <a:gd fmla="*/ 186 h 501" name="T29"/>
                <a:gd fmla="*/ 0 w 457" name="T30"/>
                <a:gd fmla="*/ 191 h 501" name="T31"/>
                <a:gd fmla="*/ 0 w 457" name="T32"/>
                <a:gd fmla="*/ 191 h 501" name="T33"/>
                <a:gd fmla="*/ 7 w 457" name="T34"/>
                <a:gd fmla="*/ 205 h 501" name="T35"/>
                <a:gd fmla="*/ 21 w 457" name="T36"/>
                <a:gd fmla="*/ 203 h 501" name="T37"/>
                <a:gd fmla="*/ 71 w 457" name="T38"/>
                <a:gd fmla="*/ 187 h 501" name="T39"/>
                <a:gd fmla="*/ 134 w 457" name="T40"/>
                <a:gd fmla="*/ 259 h 501" name="T41"/>
                <a:gd fmla="*/ 71 w 457" name="T42"/>
                <a:gd fmla="*/ 331 h 501" name="T43"/>
                <a:gd fmla="*/ 21 w 457" name="T44"/>
                <a:gd fmla="*/ 314 h 501" name="T45"/>
                <a:gd fmla="*/ 7 w 457" name="T46"/>
                <a:gd fmla="*/ 313 h 501" name="T47"/>
                <a:gd fmla="*/ 0 w 457" name="T48"/>
                <a:gd fmla="*/ 328 h 501" name="T49"/>
                <a:gd fmla="*/ 0 w 457" name="T50"/>
                <a:gd fmla="*/ 329 h 501" name="T51"/>
                <a:gd fmla="*/ 0 w 457" name="T52"/>
                <a:gd fmla="*/ 333 h 501" name="T53"/>
                <a:gd fmla="*/ 0 w 457" name="T54"/>
                <a:gd fmla="*/ 501 h 501" name="T55"/>
                <a:gd fmla="*/ 160 w 457" name="T56"/>
                <a:gd fmla="*/ 501 h 501" name="T57"/>
                <a:gd fmla="*/ 163 w 457" name="T58"/>
                <a:gd fmla="*/ 501 h 501" name="T59"/>
                <a:gd fmla="*/ 164 w 457" name="T60"/>
                <a:gd fmla="*/ 501 h 501" name="T61"/>
                <a:gd fmla="*/ 180 w 457" name="T62"/>
                <a:gd fmla="*/ 488 h 501" name="T63"/>
                <a:gd fmla="*/ 178 w 457" name="T64"/>
                <a:gd fmla="*/ 479 h 501" name="T65"/>
                <a:gd fmla="*/ 162 w 457" name="T66"/>
                <a:gd fmla="*/ 426 h 501" name="T67"/>
                <a:gd fmla="*/ 231 w 457" name="T68"/>
                <a:gd fmla="*/ 361 h 501" name="T69"/>
                <a:gd fmla="*/ 300 w 457" name="T70"/>
                <a:gd fmla="*/ 426 h 501" name="T71"/>
                <a:gd fmla="*/ 284 w 457" name="T72"/>
                <a:gd fmla="*/ 479 h 501" name="T73"/>
                <a:gd fmla="*/ 281 w 457" name="T74"/>
                <a:gd fmla="*/ 488 h 501" name="T75"/>
                <a:gd fmla="*/ 297 w 457" name="T76"/>
                <a:gd fmla="*/ 501 h 501" name="T77"/>
                <a:gd fmla="*/ 298 w 457" name="T78"/>
                <a:gd fmla="*/ 501 h 501" name="T79"/>
                <a:gd fmla="*/ 298 w 457" name="T80"/>
                <a:gd fmla="*/ 501 h 501" name="T81"/>
                <a:gd fmla="*/ 300 w 457" name="T82"/>
                <a:gd fmla="*/ 501 h 501" name="T83"/>
                <a:gd fmla="*/ 457 w 457" name="T84"/>
                <a:gd fmla="*/ 501 h 501" name="T85"/>
                <a:gd fmla="*/ 457 w 457" name="T86"/>
                <a:gd fmla="*/ 0 h 501" name="T87"/>
                <a:gd fmla="*/ 300 w 457" name="T88"/>
                <a:gd fmla="*/ 0 h 501" name="T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501" w="457">
                  <a:moveTo>
                    <a:pt x="300" y="0"/>
                  </a:moveTo>
                  <a:cubicBezTo>
                    <a:pt x="299" y="0"/>
                    <a:pt x="297" y="0"/>
                    <a:pt x="297" y="0"/>
                  </a:cubicBezTo>
                  <a:cubicBezTo>
                    <a:pt x="292" y="1"/>
                    <a:pt x="281" y="7"/>
                    <a:pt x="281" y="17"/>
                  </a:cubicBezTo>
                  <a:cubicBezTo>
                    <a:pt x="281" y="20"/>
                    <a:pt x="282" y="23"/>
                    <a:pt x="284" y="26"/>
                  </a:cubicBezTo>
                  <a:cubicBezTo>
                    <a:pt x="285" y="30"/>
                    <a:pt x="300" y="61"/>
                    <a:pt x="300" y="79"/>
                  </a:cubicBezTo>
                  <a:cubicBezTo>
                    <a:pt x="300" y="115"/>
                    <a:pt x="269" y="144"/>
                    <a:pt x="231" y="144"/>
                  </a:cubicBezTo>
                  <a:cubicBezTo>
                    <a:pt x="193" y="144"/>
                    <a:pt x="162" y="115"/>
                    <a:pt x="162" y="79"/>
                  </a:cubicBezTo>
                  <a:cubicBezTo>
                    <a:pt x="162" y="61"/>
                    <a:pt x="176" y="30"/>
                    <a:pt x="178" y="26"/>
                  </a:cubicBezTo>
                  <a:cubicBezTo>
                    <a:pt x="179" y="23"/>
                    <a:pt x="180" y="20"/>
                    <a:pt x="180" y="17"/>
                  </a:cubicBezTo>
                  <a:cubicBezTo>
                    <a:pt x="180" y="7"/>
                    <a:pt x="169" y="1"/>
                    <a:pt x="164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9"/>
                    <a:pt x="0" y="190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197"/>
                    <a:pt x="3" y="202"/>
                    <a:pt x="7" y="205"/>
                  </a:cubicBezTo>
                  <a:cubicBezTo>
                    <a:pt x="12" y="207"/>
                    <a:pt x="17" y="205"/>
                    <a:pt x="21" y="203"/>
                  </a:cubicBezTo>
                  <a:cubicBezTo>
                    <a:pt x="24" y="202"/>
                    <a:pt x="54" y="187"/>
                    <a:pt x="71" y="187"/>
                  </a:cubicBezTo>
                  <a:cubicBezTo>
                    <a:pt x="106" y="187"/>
                    <a:pt x="134" y="219"/>
                    <a:pt x="134" y="259"/>
                  </a:cubicBezTo>
                  <a:cubicBezTo>
                    <a:pt x="134" y="299"/>
                    <a:pt x="106" y="331"/>
                    <a:pt x="71" y="331"/>
                  </a:cubicBezTo>
                  <a:cubicBezTo>
                    <a:pt x="54" y="331"/>
                    <a:pt x="24" y="316"/>
                    <a:pt x="21" y="314"/>
                  </a:cubicBezTo>
                  <a:cubicBezTo>
                    <a:pt x="16" y="312"/>
                    <a:pt x="11" y="311"/>
                    <a:pt x="7" y="313"/>
                  </a:cubicBezTo>
                  <a:cubicBezTo>
                    <a:pt x="3" y="316"/>
                    <a:pt x="1" y="321"/>
                    <a:pt x="0" y="328"/>
                  </a:cubicBezTo>
                  <a:cubicBezTo>
                    <a:pt x="0" y="328"/>
                    <a:pt x="0" y="329"/>
                    <a:pt x="0" y="329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501"/>
                    <a:pt x="0" y="501"/>
                    <a:pt x="0" y="501"/>
                  </a:cubicBezTo>
                  <a:cubicBezTo>
                    <a:pt x="160" y="501"/>
                    <a:pt x="160" y="501"/>
                    <a:pt x="160" y="501"/>
                  </a:cubicBezTo>
                  <a:cubicBezTo>
                    <a:pt x="163" y="501"/>
                    <a:pt x="163" y="501"/>
                    <a:pt x="163" y="501"/>
                  </a:cubicBezTo>
                  <a:cubicBezTo>
                    <a:pt x="164" y="501"/>
                    <a:pt x="164" y="501"/>
                    <a:pt x="164" y="501"/>
                  </a:cubicBezTo>
                  <a:cubicBezTo>
                    <a:pt x="167" y="501"/>
                    <a:pt x="180" y="499"/>
                    <a:pt x="180" y="488"/>
                  </a:cubicBezTo>
                  <a:cubicBezTo>
                    <a:pt x="180" y="485"/>
                    <a:pt x="179" y="482"/>
                    <a:pt x="178" y="479"/>
                  </a:cubicBezTo>
                  <a:cubicBezTo>
                    <a:pt x="176" y="475"/>
                    <a:pt x="162" y="444"/>
                    <a:pt x="162" y="426"/>
                  </a:cubicBezTo>
                  <a:cubicBezTo>
                    <a:pt x="162" y="390"/>
                    <a:pt x="193" y="361"/>
                    <a:pt x="231" y="361"/>
                  </a:cubicBezTo>
                  <a:cubicBezTo>
                    <a:pt x="269" y="361"/>
                    <a:pt x="300" y="390"/>
                    <a:pt x="300" y="426"/>
                  </a:cubicBezTo>
                  <a:cubicBezTo>
                    <a:pt x="300" y="444"/>
                    <a:pt x="285" y="475"/>
                    <a:pt x="284" y="479"/>
                  </a:cubicBezTo>
                  <a:cubicBezTo>
                    <a:pt x="282" y="482"/>
                    <a:pt x="281" y="485"/>
                    <a:pt x="281" y="488"/>
                  </a:cubicBezTo>
                  <a:cubicBezTo>
                    <a:pt x="281" y="498"/>
                    <a:pt x="292" y="500"/>
                    <a:pt x="297" y="501"/>
                  </a:cubicBezTo>
                  <a:cubicBezTo>
                    <a:pt x="298" y="501"/>
                    <a:pt x="298" y="501"/>
                    <a:pt x="298" y="501"/>
                  </a:cubicBezTo>
                  <a:cubicBezTo>
                    <a:pt x="298" y="501"/>
                    <a:pt x="298" y="501"/>
                    <a:pt x="298" y="501"/>
                  </a:cubicBezTo>
                  <a:cubicBezTo>
                    <a:pt x="298" y="501"/>
                    <a:pt x="300" y="501"/>
                    <a:pt x="300" y="501"/>
                  </a:cubicBezTo>
                  <a:cubicBezTo>
                    <a:pt x="457" y="501"/>
                    <a:pt x="457" y="501"/>
                    <a:pt x="457" y="501"/>
                  </a:cubicBezTo>
                  <a:cubicBezTo>
                    <a:pt x="457" y="0"/>
                    <a:pt x="457" y="0"/>
                    <a:pt x="457" y="0"/>
                  </a:cubicBezTo>
                  <a:cubicBezTo>
                    <a:pt x="401" y="0"/>
                    <a:pt x="300" y="0"/>
                    <a:pt x="300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 anchor="t" anchorCtr="0" bIns="54002" compatLnSpc="1" lIns="108002" numCol="1" rIns="108002" tIns="54002" vert="horz" wrap="square">
              <a:prstTxWarp prst="textNoShape">
                <a:avLst/>
              </a:prstTxWarp>
            </a:bodyPr>
            <a:lstStyle/>
            <a:p>
              <a:pPr algn="l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en-ID" noProof="0" normalizeH="0" spc="0" strike="noStrike" sz="2127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5720AB1C-A414-424B-AAD1-E26989A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454" y="6787402"/>
              <a:ext cx="1413771" cy="1854403"/>
            </a:xfrm>
            <a:custGeom>
              <a:avLst/>
              <a:gdLst>
                <a:gd fmla="*/ 461 w 461" name="T0"/>
                <a:gd fmla="*/ 134 h 605" name="T1"/>
                <a:gd fmla="*/ 304 w 461" name="T2"/>
                <a:gd fmla="*/ 134 h 605" name="T3"/>
                <a:gd fmla="*/ 271 w 461" name="T4"/>
                <a:gd fmla="*/ 118 h 605" name="T5"/>
                <a:gd fmla="*/ 268 w 461" name="T6"/>
                <a:gd fmla="*/ 104 h 605" name="T7"/>
                <a:gd fmla="*/ 272 w 461" name="T8"/>
                <a:gd fmla="*/ 88 h 605" name="T9"/>
                <a:gd fmla="*/ 286 w 461" name="T10"/>
                <a:gd fmla="*/ 45 h 605" name="T11"/>
                <a:gd fmla="*/ 234 w 461" name="T12"/>
                <a:gd fmla="*/ 0 h 605" name="T13"/>
                <a:gd fmla="*/ 183 w 461" name="T14"/>
                <a:gd fmla="*/ 45 h 605" name="T15"/>
                <a:gd fmla="*/ 197 w 461" name="T16"/>
                <a:gd fmla="*/ 88 h 605" name="T17"/>
                <a:gd fmla="*/ 201 w 461" name="T18"/>
                <a:gd fmla="*/ 104 h 605" name="T19"/>
                <a:gd fmla="*/ 169 w 461" name="T20"/>
                <a:gd fmla="*/ 134 h 605" name="T21"/>
                <a:gd fmla="*/ 168 w 461" name="T22"/>
                <a:gd fmla="*/ 134 h 605" name="T23"/>
                <a:gd fmla="*/ 164 w 461" name="T24"/>
                <a:gd fmla="*/ 134 h 605" name="T25"/>
                <a:gd fmla="*/ 0 w 461" name="T26"/>
                <a:gd fmla="*/ 134 h 605" name="T27"/>
                <a:gd fmla="*/ 0 w 461" name="T28"/>
                <a:gd fmla="*/ 167 h 605" name="T29"/>
                <a:gd fmla="*/ 0 w 461" name="T30"/>
                <a:gd fmla="*/ 308 h 605" name="T31"/>
                <a:gd fmla="*/ 0 w 461" name="T32"/>
                <a:gd fmla="*/ 313 h 605" name="T33"/>
                <a:gd fmla="*/ 7 w 461" name="T34"/>
                <a:gd fmla="*/ 326 h 605" name="T35"/>
                <a:gd fmla="*/ 21 w 461" name="T36"/>
                <a:gd fmla="*/ 325 h 605" name="T37"/>
                <a:gd fmla="*/ 71 w 461" name="T38"/>
                <a:gd fmla="*/ 309 h 605" name="T39"/>
                <a:gd fmla="*/ 137 w 461" name="T40"/>
                <a:gd fmla="*/ 377 h 605" name="T41"/>
                <a:gd fmla="*/ 71 w 461" name="T42"/>
                <a:gd fmla="*/ 446 h 605" name="T43"/>
                <a:gd fmla="*/ 21 w 461" name="T44"/>
                <a:gd fmla="*/ 430 h 605" name="T45"/>
                <a:gd fmla="*/ 7 w 461" name="T46"/>
                <a:gd fmla="*/ 429 h 605" name="T47"/>
                <a:gd fmla="*/ 0 w 461" name="T48"/>
                <a:gd fmla="*/ 443 h 605" name="T49"/>
                <a:gd fmla="*/ 0 w 461" name="T50"/>
                <a:gd fmla="*/ 444 h 605" name="T51"/>
                <a:gd fmla="*/ 0 w 461" name="T52"/>
                <a:gd fmla="*/ 448 h 605" name="T53"/>
                <a:gd fmla="*/ 0 w 461" name="T54"/>
                <a:gd fmla="*/ 605 h 605" name="T55"/>
                <a:gd fmla="*/ 16 w 461" name="T56"/>
                <a:gd fmla="*/ 605 h 605" name="T57"/>
                <a:gd fmla="*/ 358 w 461" name="T58"/>
                <a:gd fmla="*/ 605 h 605" name="T59"/>
                <a:gd fmla="*/ 461 w 461" name="T60"/>
                <a:gd fmla="*/ 501 h 605" name="T61"/>
                <a:gd fmla="*/ 461 w 461" name="T62"/>
                <a:gd fmla="*/ 134 h 605" name="T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605" w="461">
                  <a:moveTo>
                    <a:pt x="461" y="134"/>
                  </a:moveTo>
                  <a:cubicBezTo>
                    <a:pt x="304" y="134"/>
                    <a:pt x="304" y="134"/>
                    <a:pt x="304" y="134"/>
                  </a:cubicBezTo>
                  <a:cubicBezTo>
                    <a:pt x="291" y="134"/>
                    <a:pt x="277" y="130"/>
                    <a:pt x="271" y="118"/>
                  </a:cubicBezTo>
                  <a:cubicBezTo>
                    <a:pt x="269" y="114"/>
                    <a:pt x="268" y="109"/>
                    <a:pt x="268" y="104"/>
                  </a:cubicBezTo>
                  <a:cubicBezTo>
                    <a:pt x="268" y="99"/>
                    <a:pt x="269" y="93"/>
                    <a:pt x="272" y="88"/>
                  </a:cubicBezTo>
                  <a:cubicBezTo>
                    <a:pt x="277" y="77"/>
                    <a:pt x="286" y="55"/>
                    <a:pt x="286" y="45"/>
                  </a:cubicBezTo>
                  <a:cubicBezTo>
                    <a:pt x="286" y="21"/>
                    <a:pt x="263" y="0"/>
                    <a:pt x="234" y="0"/>
                  </a:cubicBezTo>
                  <a:cubicBezTo>
                    <a:pt x="206" y="0"/>
                    <a:pt x="183" y="21"/>
                    <a:pt x="183" y="45"/>
                  </a:cubicBezTo>
                  <a:cubicBezTo>
                    <a:pt x="183" y="55"/>
                    <a:pt x="192" y="77"/>
                    <a:pt x="197" y="88"/>
                  </a:cubicBezTo>
                  <a:cubicBezTo>
                    <a:pt x="200" y="93"/>
                    <a:pt x="201" y="99"/>
                    <a:pt x="201" y="104"/>
                  </a:cubicBezTo>
                  <a:cubicBezTo>
                    <a:pt x="201" y="121"/>
                    <a:pt x="188" y="133"/>
                    <a:pt x="169" y="134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64" y="134"/>
                    <a:pt x="164" y="134"/>
                    <a:pt x="164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67"/>
                    <a:pt x="0" y="167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2"/>
                    <a:pt x="0" y="313"/>
                  </a:cubicBezTo>
                  <a:cubicBezTo>
                    <a:pt x="1" y="319"/>
                    <a:pt x="3" y="324"/>
                    <a:pt x="7" y="326"/>
                  </a:cubicBezTo>
                  <a:cubicBezTo>
                    <a:pt x="12" y="328"/>
                    <a:pt x="17" y="326"/>
                    <a:pt x="21" y="325"/>
                  </a:cubicBezTo>
                  <a:cubicBezTo>
                    <a:pt x="24" y="323"/>
                    <a:pt x="54" y="309"/>
                    <a:pt x="71" y="309"/>
                  </a:cubicBezTo>
                  <a:cubicBezTo>
                    <a:pt x="105" y="309"/>
                    <a:pt x="137" y="340"/>
                    <a:pt x="137" y="377"/>
                  </a:cubicBezTo>
                  <a:cubicBezTo>
                    <a:pt x="137" y="415"/>
                    <a:pt x="105" y="446"/>
                    <a:pt x="71" y="446"/>
                  </a:cubicBezTo>
                  <a:cubicBezTo>
                    <a:pt x="54" y="446"/>
                    <a:pt x="24" y="432"/>
                    <a:pt x="21" y="430"/>
                  </a:cubicBezTo>
                  <a:cubicBezTo>
                    <a:pt x="16" y="428"/>
                    <a:pt x="11" y="427"/>
                    <a:pt x="7" y="429"/>
                  </a:cubicBezTo>
                  <a:cubicBezTo>
                    <a:pt x="3" y="432"/>
                    <a:pt x="1" y="437"/>
                    <a:pt x="0" y="443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0" y="605"/>
                    <a:pt x="0" y="605"/>
                    <a:pt x="0" y="605"/>
                  </a:cubicBezTo>
                  <a:cubicBezTo>
                    <a:pt x="7" y="605"/>
                    <a:pt x="12" y="605"/>
                    <a:pt x="16" y="605"/>
                  </a:cubicBezTo>
                  <a:cubicBezTo>
                    <a:pt x="358" y="605"/>
                    <a:pt x="358" y="605"/>
                    <a:pt x="358" y="605"/>
                  </a:cubicBezTo>
                  <a:cubicBezTo>
                    <a:pt x="415" y="605"/>
                    <a:pt x="461" y="558"/>
                    <a:pt x="461" y="501"/>
                  </a:cubicBezTo>
                  <a:lnTo>
                    <a:pt x="461" y="134"/>
                  </a:ln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xtLst/>
          </p:spPr>
          <p:txBody>
            <a:bodyPr anchor="t" anchorCtr="0" bIns="54002" compatLnSpc="1" lIns="108002" numCol="1" rIns="108002" tIns="54002" vert="horz" wrap="square">
              <a:prstTxWarp prst="textNoShape">
                <a:avLst/>
              </a:prstTxWarp>
            </a:bodyPr>
            <a:lstStyle/>
            <a:p>
              <a:pPr algn="l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en-ID" noProof="0" normalizeH="0" spc="0" strike="noStrike" sz="2127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ED9013-FA75-413D-88E0-ECC098F8A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676" y="7183033"/>
              <a:ext cx="2345660" cy="1458771"/>
            </a:xfrm>
            <a:custGeom>
              <a:avLst/>
              <a:gdLst>
                <a:gd fmla="*/ 717 w 765" name="T0"/>
                <a:gd fmla="*/ 193 h 476" name="T1"/>
                <a:gd fmla="*/ 673 w 765" name="T2"/>
                <a:gd fmla="*/ 208 h 476" name="T3"/>
                <a:gd fmla="*/ 643 w 765" name="T4"/>
                <a:gd fmla="*/ 209 h 476" name="T5"/>
                <a:gd fmla="*/ 627 w 765" name="T6"/>
                <a:gd fmla="*/ 179 h 476" name="T7"/>
                <a:gd fmla="*/ 627 w 765" name="T8"/>
                <a:gd fmla="*/ 175 h 476" name="T9"/>
                <a:gd fmla="*/ 627 w 765" name="T10"/>
                <a:gd fmla="*/ 0 h 476" name="T11"/>
                <a:gd fmla="*/ 604 w 765" name="T12"/>
                <a:gd fmla="*/ 0 h 476" name="T13"/>
                <a:gd fmla="*/ 513 w 765" name="T14"/>
                <a:gd fmla="*/ 0 h 476" name="T15"/>
                <a:gd fmla="*/ 461 w 765" name="T16"/>
                <a:gd fmla="*/ 0 h 476" name="T17"/>
                <a:gd fmla="*/ 458 w 765" name="T18"/>
                <a:gd fmla="*/ 0 h 476" name="T19"/>
                <a:gd fmla="*/ 458 w 765" name="T20"/>
                <a:gd fmla="*/ 0 h 476" name="T21"/>
                <a:gd fmla="*/ 440 w 765" name="T22"/>
                <a:gd fmla="*/ 15 h 476" name="T23"/>
                <a:gd fmla="*/ 442 w 765" name="T24"/>
                <a:gd fmla="*/ 24 h 476" name="T25"/>
                <a:gd fmla="*/ 458 w 765" name="T26"/>
                <a:gd fmla="*/ 75 h 476" name="T27"/>
                <a:gd fmla="*/ 389 w 765" name="T28"/>
                <a:gd fmla="*/ 138 h 476" name="T29"/>
                <a:gd fmla="*/ 319 w 765" name="T30"/>
                <a:gd fmla="*/ 75 h 476" name="T31"/>
                <a:gd fmla="*/ 335 w 765" name="T32"/>
                <a:gd fmla="*/ 24 h 476" name="T33"/>
                <a:gd fmla="*/ 338 w 765" name="T34"/>
                <a:gd fmla="*/ 15 h 476" name="T35"/>
                <a:gd fmla="*/ 320 w 765" name="T36"/>
                <a:gd fmla="*/ 0 h 476" name="T37"/>
                <a:gd fmla="*/ 289 w 765" name="T38"/>
                <a:gd fmla="*/ 0 h 476" name="T39"/>
                <a:gd fmla="*/ 248 w 765" name="T40"/>
                <a:gd fmla="*/ 0 h 476" name="T41"/>
                <a:gd fmla="*/ 241 w 765" name="T42"/>
                <a:gd fmla="*/ 0 h 476" name="T43"/>
                <a:gd fmla="*/ 168 w 765" name="T44"/>
                <a:gd fmla="*/ 0 h 476" name="T45"/>
                <a:gd fmla="*/ 137 w 765" name="T46"/>
                <a:gd fmla="*/ 1 h 476" name="T47"/>
                <a:gd fmla="*/ 137 w 765" name="T48"/>
                <a:gd fmla="*/ 175 h 476" name="T49"/>
                <a:gd fmla="*/ 137 w 765" name="T50"/>
                <a:gd fmla="*/ 179 h 476" name="T51"/>
                <a:gd fmla="*/ 121 w 765" name="T52"/>
                <a:gd fmla="*/ 209 h 476" name="T53"/>
                <a:gd fmla="*/ 91 w 765" name="T54"/>
                <a:gd fmla="*/ 208 h 476" name="T55"/>
                <a:gd fmla="*/ 47 w 765" name="T56"/>
                <a:gd fmla="*/ 194 h 476" name="T57"/>
                <a:gd fmla="*/ 0 w 765" name="T58"/>
                <a:gd fmla="*/ 248 h 476" name="T59"/>
                <a:gd fmla="*/ 47 w 765" name="T60"/>
                <a:gd fmla="*/ 302 h 476" name="T61"/>
                <a:gd fmla="*/ 91 w 765" name="T62"/>
                <a:gd fmla="*/ 287 h 476" name="T63"/>
                <a:gd fmla="*/ 121 w 765" name="T64"/>
                <a:gd fmla="*/ 286 h 476" name="T65"/>
                <a:gd fmla="*/ 137 w 765" name="T66"/>
                <a:gd fmla="*/ 315 h 476" name="T67"/>
                <a:gd fmla="*/ 137 w 765" name="T68"/>
                <a:gd fmla="*/ 315 h 476" name="T69"/>
                <a:gd fmla="*/ 137 w 765" name="T70"/>
                <a:gd fmla="*/ 319 h 476" name="T71"/>
                <a:gd fmla="*/ 137 w 765" name="T72"/>
                <a:gd fmla="*/ 476 h 476" name="T73"/>
                <a:gd fmla="*/ 627 w 765" name="T74"/>
                <a:gd fmla="*/ 476 h 476" name="T75"/>
                <a:gd fmla="*/ 627 w 765" name="T76"/>
                <a:gd fmla="*/ 319 h 476" name="T77"/>
                <a:gd fmla="*/ 627 w 765" name="T78"/>
                <a:gd fmla="*/ 315 h 476" name="T79"/>
                <a:gd fmla="*/ 627 w 765" name="T80"/>
                <a:gd fmla="*/ 315 h 476" name="T81"/>
                <a:gd fmla="*/ 643 w 765" name="T82"/>
                <a:gd fmla="*/ 286 h 476" name="T83"/>
                <a:gd fmla="*/ 673 w 765" name="T84"/>
                <a:gd fmla="*/ 287 h 476" name="T85"/>
                <a:gd fmla="*/ 717 w 765" name="T86"/>
                <a:gd fmla="*/ 301 h 476" name="T87"/>
                <a:gd fmla="*/ 765 w 765" name="T88"/>
                <a:gd fmla="*/ 247 h 476" name="T89"/>
                <a:gd fmla="*/ 717 w 765" name="T90"/>
                <a:gd fmla="*/ 193 h 476" name="T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76" w="765">
                  <a:moveTo>
                    <a:pt x="717" y="193"/>
                  </a:moveTo>
                  <a:cubicBezTo>
                    <a:pt x="706" y="193"/>
                    <a:pt x="682" y="204"/>
                    <a:pt x="673" y="208"/>
                  </a:cubicBezTo>
                  <a:cubicBezTo>
                    <a:pt x="663" y="213"/>
                    <a:pt x="652" y="214"/>
                    <a:pt x="643" y="209"/>
                  </a:cubicBezTo>
                  <a:cubicBezTo>
                    <a:pt x="634" y="203"/>
                    <a:pt x="628" y="193"/>
                    <a:pt x="627" y="179"/>
                  </a:cubicBezTo>
                  <a:cubicBezTo>
                    <a:pt x="627" y="175"/>
                    <a:pt x="627" y="175"/>
                    <a:pt x="627" y="175"/>
                  </a:cubicBezTo>
                  <a:cubicBezTo>
                    <a:pt x="627" y="0"/>
                    <a:pt x="627" y="0"/>
                    <a:pt x="627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46" y="1"/>
                    <a:pt x="440" y="6"/>
                    <a:pt x="440" y="15"/>
                  </a:cubicBezTo>
                  <a:cubicBezTo>
                    <a:pt x="440" y="17"/>
                    <a:pt x="440" y="21"/>
                    <a:pt x="442" y="24"/>
                  </a:cubicBezTo>
                  <a:cubicBezTo>
                    <a:pt x="444" y="27"/>
                    <a:pt x="458" y="58"/>
                    <a:pt x="458" y="75"/>
                  </a:cubicBezTo>
                  <a:cubicBezTo>
                    <a:pt x="458" y="110"/>
                    <a:pt x="427" y="138"/>
                    <a:pt x="389" y="138"/>
                  </a:cubicBezTo>
                  <a:cubicBezTo>
                    <a:pt x="350" y="138"/>
                    <a:pt x="319" y="110"/>
                    <a:pt x="319" y="75"/>
                  </a:cubicBezTo>
                  <a:cubicBezTo>
                    <a:pt x="319" y="58"/>
                    <a:pt x="334" y="27"/>
                    <a:pt x="335" y="24"/>
                  </a:cubicBezTo>
                  <a:cubicBezTo>
                    <a:pt x="337" y="21"/>
                    <a:pt x="338" y="17"/>
                    <a:pt x="338" y="15"/>
                  </a:cubicBezTo>
                  <a:cubicBezTo>
                    <a:pt x="338" y="6"/>
                    <a:pt x="331" y="1"/>
                    <a:pt x="320" y="0"/>
                  </a:cubicBezTo>
                  <a:cubicBezTo>
                    <a:pt x="319" y="0"/>
                    <a:pt x="289" y="0"/>
                    <a:pt x="289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6" y="0"/>
                    <a:pt x="148" y="1"/>
                    <a:pt x="137" y="1"/>
                  </a:cubicBezTo>
                  <a:cubicBezTo>
                    <a:pt x="137" y="175"/>
                    <a:pt x="137" y="175"/>
                    <a:pt x="137" y="175"/>
                  </a:cubicBezTo>
                  <a:cubicBezTo>
                    <a:pt x="137" y="179"/>
                    <a:pt x="137" y="179"/>
                    <a:pt x="137" y="179"/>
                  </a:cubicBezTo>
                  <a:cubicBezTo>
                    <a:pt x="136" y="193"/>
                    <a:pt x="131" y="203"/>
                    <a:pt x="121" y="209"/>
                  </a:cubicBezTo>
                  <a:cubicBezTo>
                    <a:pt x="113" y="214"/>
                    <a:pt x="102" y="214"/>
                    <a:pt x="91" y="208"/>
                  </a:cubicBezTo>
                  <a:cubicBezTo>
                    <a:pt x="83" y="204"/>
                    <a:pt x="58" y="194"/>
                    <a:pt x="47" y="194"/>
                  </a:cubicBezTo>
                  <a:cubicBezTo>
                    <a:pt x="21" y="194"/>
                    <a:pt x="0" y="218"/>
                    <a:pt x="0" y="248"/>
                  </a:cubicBezTo>
                  <a:cubicBezTo>
                    <a:pt x="0" y="277"/>
                    <a:pt x="21" y="302"/>
                    <a:pt x="47" y="302"/>
                  </a:cubicBezTo>
                  <a:cubicBezTo>
                    <a:pt x="58" y="302"/>
                    <a:pt x="83" y="291"/>
                    <a:pt x="91" y="287"/>
                  </a:cubicBezTo>
                  <a:cubicBezTo>
                    <a:pt x="102" y="281"/>
                    <a:pt x="113" y="281"/>
                    <a:pt x="121" y="286"/>
                  </a:cubicBezTo>
                  <a:cubicBezTo>
                    <a:pt x="130" y="292"/>
                    <a:pt x="136" y="302"/>
                    <a:pt x="137" y="315"/>
                  </a:cubicBezTo>
                  <a:cubicBezTo>
                    <a:pt x="137" y="315"/>
                    <a:pt x="137" y="315"/>
                    <a:pt x="137" y="315"/>
                  </a:cubicBezTo>
                  <a:cubicBezTo>
                    <a:pt x="137" y="315"/>
                    <a:pt x="137" y="317"/>
                    <a:pt x="137" y="319"/>
                  </a:cubicBezTo>
                  <a:cubicBezTo>
                    <a:pt x="137" y="476"/>
                    <a:pt x="137" y="476"/>
                    <a:pt x="137" y="476"/>
                  </a:cubicBezTo>
                  <a:cubicBezTo>
                    <a:pt x="242" y="476"/>
                    <a:pt x="526" y="476"/>
                    <a:pt x="627" y="476"/>
                  </a:cubicBezTo>
                  <a:cubicBezTo>
                    <a:pt x="627" y="319"/>
                    <a:pt x="627" y="319"/>
                    <a:pt x="627" y="319"/>
                  </a:cubicBezTo>
                  <a:cubicBezTo>
                    <a:pt x="627" y="317"/>
                    <a:pt x="627" y="315"/>
                    <a:pt x="627" y="315"/>
                  </a:cubicBezTo>
                  <a:cubicBezTo>
                    <a:pt x="627" y="315"/>
                    <a:pt x="627" y="315"/>
                    <a:pt x="627" y="315"/>
                  </a:cubicBezTo>
                  <a:cubicBezTo>
                    <a:pt x="628" y="302"/>
                    <a:pt x="634" y="292"/>
                    <a:pt x="643" y="286"/>
                  </a:cubicBezTo>
                  <a:cubicBezTo>
                    <a:pt x="652" y="281"/>
                    <a:pt x="663" y="281"/>
                    <a:pt x="673" y="287"/>
                  </a:cubicBezTo>
                  <a:cubicBezTo>
                    <a:pt x="682" y="291"/>
                    <a:pt x="706" y="301"/>
                    <a:pt x="717" y="301"/>
                  </a:cubicBezTo>
                  <a:cubicBezTo>
                    <a:pt x="744" y="301"/>
                    <a:pt x="765" y="277"/>
                    <a:pt x="765" y="247"/>
                  </a:cubicBezTo>
                  <a:cubicBezTo>
                    <a:pt x="765" y="218"/>
                    <a:pt x="744" y="193"/>
                    <a:pt x="717" y="193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/>
          </p:spPr>
          <p:txBody>
            <a:bodyPr anchor="t" anchorCtr="0" bIns="54002" compatLnSpc="1" lIns="108002" numCol="1" rIns="108002" tIns="54002" vert="horz" wrap="square">
              <a:prstTxWarp prst="textNoShape">
                <a:avLst/>
              </a:prstTxWarp>
            </a:bodyPr>
            <a:lstStyle/>
            <a:p>
              <a:pPr algn="l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en-ID" noProof="0" normalizeH="0" spc="0" strike="noStrike" sz="2127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C49587F5-2F2B-4240-93B8-FABF0D895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659" y="6778028"/>
              <a:ext cx="1421272" cy="1863778"/>
            </a:xfrm>
            <a:custGeom>
              <a:avLst/>
              <a:gdLst>
                <a:gd fmla="*/ 463 w 463" name="T0"/>
                <a:gd fmla="*/ 608 h 608" name="T1"/>
                <a:gd fmla="*/ 463 w 463" name="T2"/>
                <a:gd fmla="*/ 451 h 608" name="T3"/>
                <a:gd fmla="*/ 463 w 463" name="T4"/>
                <a:gd fmla="*/ 448 h 608" name="T5"/>
                <a:gd fmla="*/ 463 w 463" name="T6"/>
                <a:gd fmla="*/ 447 h 608" name="T7"/>
                <a:gd fmla="*/ 456 w 463" name="T8"/>
                <a:gd fmla="*/ 433 h 608" name="T9"/>
                <a:gd fmla="*/ 442 w 463" name="T10"/>
                <a:gd fmla="*/ 434 h 608" name="T11"/>
                <a:gd fmla="*/ 392 w 463" name="T12"/>
                <a:gd fmla="*/ 450 h 608" name="T13"/>
                <a:gd fmla="*/ 329 w 463" name="T14"/>
                <a:gd fmla="*/ 381 h 608" name="T15"/>
                <a:gd fmla="*/ 392 w 463" name="T16"/>
                <a:gd fmla="*/ 312 h 608" name="T17"/>
                <a:gd fmla="*/ 442 w 463" name="T18"/>
                <a:gd fmla="*/ 328 h 608" name="T19"/>
                <a:gd fmla="*/ 456 w 463" name="T20"/>
                <a:gd fmla="*/ 329 h 608" name="T21"/>
                <a:gd fmla="*/ 463 w 463" name="T22"/>
                <a:gd fmla="*/ 316 h 608" name="T23"/>
                <a:gd fmla="*/ 463 w 463" name="T24"/>
                <a:gd fmla="*/ 311 h 608" name="T25"/>
                <a:gd fmla="*/ 463 w 463" name="T26"/>
                <a:gd fmla="*/ 170 h 608" name="T27"/>
                <a:gd fmla="*/ 463 w 463" name="T28"/>
                <a:gd fmla="*/ 161 h 608" name="T29"/>
                <a:gd fmla="*/ 463 w 463" name="T30"/>
                <a:gd fmla="*/ 138 h 608" name="T31"/>
                <a:gd fmla="*/ 439 w 463" name="T32"/>
                <a:gd fmla="*/ 138 h 608" name="T33"/>
                <a:gd fmla="*/ 386 w 463" name="T34"/>
                <a:gd fmla="*/ 138 h 608" name="T35"/>
                <a:gd fmla="*/ 331 w 463" name="T36"/>
                <a:gd fmla="*/ 138 h 608" name="T37"/>
                <a:gd fmla="*/ 303 w 463" name="T38"/>
                <a:gd fmla="*/ 138 h 608" name="T39"/>
                <a:gd fmla="*/ 265 w 463" name="T40"/>
                <a:gd fmla="*/ 108 h 608" name="T41"/>
                <a:gd fmla="*/ 269 w 463" name="T42"/>
                <a:gd fmla="*/ 91 h 608" name="T43"/>
                <a:gd fmla="*/ 283 w 463" name="T44"/>
                <a:gd fmla="*/ 49 h 608" name="T45"/>
                <a:gd fmla="*/ 232 w 463" name="T46"/>
                <a:gd fmla="*/ 0 h 608" name="T47"/>
                <a:gd fmla="*/ 181 w 463" name="T48"/>
                <a:gd fmla="*/ 49 h 608" name="T49"/>
                <a:gd fmla="*/ 195 w 463" name="T50"/>
                <a:gd fmla="*/ 91 h 608" name="T51"/>
                <a:gd fmla="*/ 199 w 463" name="T52"/>
                <a:gd fmla="*/ 107 h 608" name="T53"/>
                <a:gd fmla="*/ 194 w 463" name="T54"/>
                <a:gd fmla="*/ 124 h 608" name="T55"/>
                <a:gd fmla="*/ 179 w 463" name="T56"/>
                <a:gd fmla="*/ 135 h 608" name="T57"/>
                <a:gd fmla="*/ 170 w 463" name="T58"/>
                <a:gd fmla="*/ 137 h 608" name="T59"/>
                <a:gd fmla="*/ 162 w 463" name="T60"/>
                <a:gd fmla="*/ 138 h 608" name="T61"/>
                <a:gd fmla="*/ 0 w 463" name="T62"/>
                <a:gd fmla="*/ 138 h 608" name="T63"/>
                <a:gd fmla="*/ 0 w 463" name="T64"/>
                <a:gd fmla="*/ 504 h 608" name="T65"/>
                <a:gd fmla="*/ 104 w 463" name="T66"/>
                <a:gd fmla="*/ 608 h 608" name="T67"/>
                <a:gd fmla="*/ 445 w 463" name="T68"/>
                <a:gd fmla="*/ 608 h 608" name="T69"/>
                <a:gd fmla="*/ 463 w 463" name="T70"/>
                <a:gd fmla="*/ 608 h 608" name="T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608" w="463">
                  <a:moveTo>
                    <a:pt x="463" y="608"/>
                  </a:moveTo>
                  <a:cubicBezTo>
                    <a:pt x="463" y="451"/>
                    <a:pt x="463" y="451"/>
                    <a:pt x="463" y="451"/>
                  </a:cubicBezTo>
                  <a:cubicBezTo>
                    <a:pt x="463" y="448"/>
                    <a:pt x="463" y="448"/>
                    <a:pt x="463" y="448"/>
                  </a:cubicBezTo>
                  <a:cubicBezTo>
                    <a:pt x="463" y="447"/>
                    <a:pt x="463" y="447"/>
                    <a:pt x="463" y="447"/>
                  </a:cubicBezTo>
                  <a:cubicBezTo>
                    <a:pt x="462" y="440"/>
                    <a:pt x="460" y="435"/>
                    <a:pt x="456" y="433"/>
                  </a:cubicBezTo>
                  <a:cubicBezTo>
                    <a:pt x="452" y="431"/>
                    <a:pt x="447" y="431"/>
                    <a:pt x="442" y="434"/>
                  </a:cubicBezTo>
                  <a:cubicBezTo>
                    <a:pt x="438" y="435"/>
                    <a:pt x="409" y="450"/>
                    <a:pt x="392" y="450"/>
                  </a:cubicBezTo>
                  <a:cubicBezTo>
                    <a:pt x="357" y="450"/>
                    <a:pt x="329" y="419"/>
                    <a:pt x="329" y="381"/>
                  </a:cubicBezTo>
                  <a:cubicBezTo>
                    <a:pt x="329" y="343"/>
                    <a:pt x="357" y="312"/>
                    <a:pt x="392" y="312"/>
                  </a:cubicBezTo>
                  <a:cubicBezTo>
                    <a:pt x="409" y="312"/>
                    <a:pt x="438" y="326"/>
                    <a:pt x="442" y="328"/>
                  </a:cubicBezTo>
                  <a:cubicBezTo>
                    <a:pt x="445" y="330"/>
                    <a:pt x="451" y="331"/>
                    <a:pt x="456" y="329"/>
                  </a:cubicBezTo>
                  <a:cubicBezTo>
                    <a:pt x="459" y="327"/>
                    <a:pt x="462" y="322"/>
                    <a:pt x="463" y="316"/>
                  </a:cubicBezTo>
                  <a:cubicBezTo>
                    <a:pt x="463" y="315"/>
                    <a:pt x="463" y="314"/>
                    <a:pt x="463" y="311"/>
                  </a:cubicBezTo>
                  <a:cubicBezTo>
                    <a:pt x="463" y="170"/>
                    <a:pt x="463" y="170"/>
                    <a:pt x="463" y="170"/>
                  </a:cubicBezTo>
                  <a:cubicBezTo>
                    <a:pt x="463" y="161"/>
                    <a:pt x="463" y="161"/>
                    <a:pt x="463" y="161"/>
                  </a:cubicBezTo>
                  <a:cubicBezTo>
                    <a:pt x="463" y="161"/>
                    <a:pt x="463" y="138"/>
                    <a:pt x="463" y="138"/>
                  </a:cubicBezTo>
                  <a:cubicBezTo>
                    <a:pt x="463" y="138"/>
                    <a:pt x="440" y="138"/>
                    <a:pt x="439" y="138"/>
                  </a:cubicBezTo>
                  <a:cubicBezTo>
                    <a:pt x="421" y="138"/>
                    <a:pt x="404" y="138"/>
                    <a:pt x="386" y="138"/>
                  </a:cubicBezTo>
                  <a:cubicBezTo>
                    <a:pt x="368" y="138"/>
                    <a:pt x="349" y="138"/>
                    <a:pt x="331" y="138"/>
                  </a:cubicBezTo>
                  <a:cubicBezTo>
                    <a:pt x="322" y="138"/>
                    <a:pt x="312" y="138"/>
                    <a:pt x="303" y="138"/>
                  </a:cubicBezTo>
                  <a:cubicBezTo>
                    <a:pt x="284" y="138"/>
                    <a:pt x="265" y="128"/>
                    <a:pt x="265" y="108"/>
                  </a:cubicBezTo>
                  <a:cubicBezTo>
                    <a:pt x="265" y="102"/>
                    <a:pt x="266" y="97"/>
                    <a:pt x="269" y="91"/>
                  </a:cubicBezTo>
                  <a:cubicBezTo>
                    <a:pt x="275" y="80"/>
                    <a:pt x="283" y="58"/>
                    <a:pt x="283" y="49"/>
                  </a:cubicBezTo>
                  <a:cubicBezTo>
                    <a:pt x="283" y="24"/>
                    <a:pt x="260" y="0"/>
                    <a:pt x="232" y="0"/>
                  </a:cubicBezTo>
                  <a:cubicBezTo>
                    <a:pt x="204" y="0"/>
                    <a:pt x="181" y="24"/>
                    <a:pt x="181" y="49"/>
                  </a:cubicBezTo>
                  <a:cubicBezTo>
                    <a:pt x="181" y="59"/>
                    <a:pt x="189" y="80"/>
                    <a:pt x="195" y="91"/>
                  </a:cubicBezTo>
                  <a:cubicBezTo>
                    <a:pt x="197" y="97"/>
                    <a:pt x="199" y="102"/>
                    <a:pt x="199" y="107"/>
                  </a:cubicBezTo>
                  <a:cubicBezTo>
                    <a:pt x="199" y="113"/>
                    <a:pt x="197" y="119"/>
                    <a:pt x="194" y="124"/>
                  </a:cubicBezTo>
                  <a:cubicBezTo>
                    <a:pt x="190" y="129"/>
                    <a:pt x="185" y="133"/>
                    <a:pt x="179" y="135"/>
                  </a:cubicBezTo>
                  <a:cubicBezTo>
                    <a:pt x="176" y="136"/>
                    <a:pt x="173" y="137"/>
                    <a:pt x="170" y="137"/>
                  </a:cubicBezTo>
                  <a:cubicBezTo>
                    <a:pt x="167" y="137"/>
                    <a:pt x="165" y="138"/>
                    <a:pt x="162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62"/>
                    <a:pt x="46" y="608"/>
                    <a:pt x="104" y="608"/>
                  </a:cubicBezTo>
                  <a:cubicBezTo>
                    <a:pt x="445" y="608"/>
                    <a:pt x="445" y="608"/>
                    <a:pt x="445" y="608"/>
                  </a:cubicBezTo>
                  <a:cubicBezTo>
                    <a:pt x="449" y="608"/>
                    <a:pt x="455" y="608"/>
                    <a:pt x="463" y="60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anchor="t" anchorCtr="0" bIns="54002" compatLnSpc="1" lIns="108002" numCol="1" rIns="108002" tIns="54002" vert="horz" wrap="square">
              <a:prstTxWarp prst="textNoShape">
                <a:avLst/>
              </a:prstTxWarp>
            </a:bodyPr>
            <a:lstStyle/>
            <a:p>
              <a:pPr algn="l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en-ID" noProof="0" normalizeH="0" spc="0" strike="noStrike" sz="2127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DC1FB5DF-A5B2-4697-8936-D8220DB6A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659" y="5606136"/>
              <a:ext cx="1421272" cy="1539398"/>
            </a:xfrm>
            <a:custGeom>
              <a:avLst/>
              <a:gdLst>
                <a:gd fmla="*/ 463 w 463" name="T0"/>
                <a:gd fmla="*/ 332 h 502" name="T1"/>
                <a:gd fmla="*/ 463 w 463" name="T2"/>
                <a:gd fmla="*/ 328 h 502" name="T3"/>
                <a:gd fmla="*/ 463 w 463" name="T4"/>
                <a:gd fmla="*/ 327 h 502" name="T5"/>
                <a:gd fmla="*/ 456 w 463" name="T6"/>
                <a:gd fmla="*/ 312 h 502" name="T7"/>
                <a:gd fmla="*/ 442 w 463" name="T8"/>
                <a:gd fmla="*/ 313 h 502" name="T9"/>
                <a:gd fmla="*/ 392 w 463" name="T10"/>
                <a:gd fmla="*/ 330 h 502" name="T11"/>
                <a:gd fmla="*/ 329 w 463" name="T12"/>
                <a:gd fmla="*/ 257 h 502" name="T13"/>
                <a:gd fmla="*/ 392 w 463" name="T14"/>
                <a:gd fmla="*/ 184 h 502" name="T15"/>
                <a:gd fmla="*/ 442 w 463" name="T16"/>
                <a:gd fmla="*/ 201 h 502" name="T17"/>
                <a:gd fmla="*/ 456 w 463" name="T18"/>
                <a:gd fmla="*/ 202 h 502" name="T19"/>
                <a:gd fmla="*/ 463 w 463" name="T20"/>
                <a:gd fmla="*/ 188 h 502" name="T21"/>
                <a:gd fmla="*/ 463 w 463" name="T22"/>
                <a:gd fmla="*/ 188 h 502" name="T23"/>
                <a:gd fmla="*/ 463 w 463" name="T24"/>
                <a:gd fmla="*/ 184 h 502" name="T25"/>
                <a:gd fmla="*/ 463 w 463" name="T26"/>
                <a:gd fmla="*/ 34 h 502" name="T27"/>
                <a:gd fmla="*/ 463 w 463" name="T28"/>
                <a:gd fmla="*/ 25 h 502" name="T29"/>
                <a:gd fmla="*/ 463 w 463" name="T30"/>
                <a:gd fmla="*/ 0 h 502" name="T31"/>
                <a:gd fmla="*/ 302 w 463" name="T32"/>
                <a:gd fmla="*/ 0 h 502" name="T33"/>
                <a:gd fmla="*/ 298 w 463" name="T34"/>
                <a:gd fmla="*/ 0 h 502" name="T35"/>
                <a:gd fmla="*/ 283 w 463" name="T36"/>
                <a:gd fmla="*/ 13 h 502" name="T37"/>
                <a:gd fmla="*/ 285 w 463" name="T38"/>
                <a:gd fmla="*/ 22 h 502" name="T39"/>
                <a:gd fmla="*/ 301 w 463" name="T40"/>
                <a:gd fmla="*/ 75 h 502" name="T41"/>
                <a:gd fmla="*/ 232 w 463" name="T42"/>
                <a:gd fmla="*/ 138 h 502" name="T43"/>
                <a:gd fmla="*/ 163 w 463" name="T44"/>
                <a:gd fmla="*/ 75 h 502" name="T45"/>
                <a:gd fmla="*/ 179 w 463" name="T46"/>
                <a:gd fmla="*/ 22 h 502" name="T47"/>
                <a:gd fmla="*/ 181 w 463" name="T48"/>
                <a:gd fmla="*/ 13 h 502" name="T49"/>
                <a:gd fmla="*/ 166 w 463" name="T50"/>
                <a:gd fmla="*/ 0 h 502" name="T51"/>
                <a:gd fmla="*/ 162 w 463" name="T52"/>
                <a:gd fmla="*/ 0 h 502" name="T53"/>
                <a:gd fmla="*/ 0 w 463" name="T54"/>
                <a:gd fmla="*/ 0 h 502" name="T55"/>
                <a:gd fmla="*/ 0 w 463" name="T56"/>
                <a:gd fmla="*/ 502 h 502" name="T57"/>
                <a:gd fmla="*/ 165 w 463" name="T58"/>
                <a:gd fmla="*/ 502 h 502" name="T59"/>
                <a:gd fmla="*/ 165 w 463" name="T60"/>
                <a:gd fmla="*/ 502 h 502" name="T61"/>
                <a:gd fmla="*/ 166 w 463" name="T62"/>
                <a:gd fmla="*/ 502 h 502" name="T63"/>
                <a:gd fmla="*/ 181 w 463" name="T64"/>
                <a:gd fmla="*/ 488 h 502" name="T65"/>
                <a:gd fmla="*/ 179 w 463" name="T66"/>
                <a:gd fmla="*/ 479 h 502" name="T67"/>
                <a:gd fmla="*/ 163 w 463" name="T68"/>
                <a:gd fmla="*/ 426 h 502" name="T69"/>
                <a:gd fmla="*/ 232 w 463" name="T70"/>
                <a:gd fmla="*/ 364 h 502" name="T71"/>
                <a:gd fmla="*/ 301 w 463" name="T72"/>
                <a:gd fmla="*/ 426 h 502" name="T73"/>
                <a:gd fmla="*/ 285 w 463" name="T74"/>
                <a:gd fmla="*/ 479 h 502" name="T75"/>
                <a:gd fmla="*/ 283 w 463" name="T76"/>
                <a:gd fmla="*/ 488 h 502" name="T77"/>
                <a:gd fmla="*/ 299 w 463" name="T78"/>
                <a:gd fmla="*/ 502 h 502" name="T79"/>
                <a:gd fmla="*/ 299 w 463" name="T80"/>
                <a:gd fmla="*/ 502 h 502" name="T81"/>
                <a:gd fmla="*/ 302 w 463" name="T82"/>
                <a:gd fmla="*/ 502 h 502" name="T83"/>
                <a:gd fmla="*/ 463 w 463" name="T84"/>
                <a:gd fmla="*/ 502 h 502" name="T85"/>
                <a:gd fmla="*/ 463 w 463" name="T86"/>
                <a:gd fmla="*/ 332 h 502" name="T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502" w="463">
                  <a:moveTo>
                    <a:pt x="463" y="332"/>
                  </a:moveTo>
                  <a:cubicBezTo>
                    <a:pt x="463" y="328"/>
                    <a:pt x="463" y="328"/>
                    <a:pt x="463" y="328"/>
                  </a:cubicBezTo>
                  <a:cubicBezTo>
                    <a:pt x="463" y="328"/>
                    <a:pt x="463" y="327"/>
                    <a:pt x="463" y="327"/>
                  </a:cubicBezTo>
                  <a:cubicBezTo>
                    <a:pt x="462" y="320"/>
                    <a:pt x="460" y="314"/>
                    <a:pt x="456" y="312"/>
                  </a:cubicBezTo>
                  <a:cubicBezTo>
                    <a:pt x="452" y="310"/>
                    <a:pt x="447" y="310"/>
                    <a:pt x="442" y="313"/>
                  </a:cubicBezTo>
                  <a:cubicBezTo>
                    <a:pt x="438" y="315"/>
                    <a:pt x="409" y="330"/>
                    <a:pt x="392" y="330"/>
                  </a:cubicBezTo>
                  <a:cubicBezTo>
                    <a:pt x="357" y="330"/>
                    <a:pt x="329" y="297"/>
                    <a:pt x="329" y="257"/>
                  </a:cubicBezTo>
                  <a:cubicBezTo>
                    <a:pt x="329" y="217"/>
                    <a:pt x="357" y="184"/>
                    <a:pt x="392" y="184"/>
                  </a:cubicBezTo>
                  <a:cubicBezTo>
                    <a:pt x="409" y="184"/>
                    <a:pt x="438" y="199"/>
                    <a:pt x="442" y="201"/>
                  </a:cubicBezTo>
                  <a:cubicBezTo>
                    <a:pt x="445" y="203"/>
                    <a:pt x="451" y="205"/>
                    <a:pt x="456" y="202"/>
                  </a:cubicBezTo>
                  <a:cubicBezTo>
                    <a:pt x="459" y="200"/>
                    <a:pt x="462" y="195"/>
                    <a:pt x="463" y="188"/>
                  </a:cubicBezTo>
                  <a:cubicBezTo>
                    <a:pt x="463" y="188"/>
                    <a:pt x="463" y="188"/>
                    <a:pt x="463" y="188"/>
                  </a:cubicBezTo>
                  <a:cubicBezTo>
                    <a:pt x="463" y="188"/>
                    <a:pt x="463" y="186"/>
                    <a:pt x="463" y="184"/>
                  </a:cubicBezTo>
                  <a:cubicBezTo>
                    <a:pt x="463" y="34"/>
                    <a:pt x="463" y="34"/>
                    <a:pt x="463" y="34"/>
                  </a:cubicBezTo>
                  <a:cubicBezTo>
                    <a:pt x="463" y="25"/>
                    <a:pt x="463" y="25"/>
                    <a:pt x="463" y="25"/>
                  </a:cubicBezTo>
                  <a:cubicBezTo>
                    <a:pt x="463" y="0"/>
                    <a:pt x="463" y="0"/>
                    <a:pt x="463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4" y="0"/>
                    <a:pt x="283" y="2"/>
                    <a:pt x="283" y="13"/>
                  </a:cubicBezTo>
                  <a:cubicBezTo>
                    <a:pt x="283" y="16"/>
                    <a:pt x="283" y="19"/>
                    <a:pt x="285" y="22"/>
                  </a:cubicBezTo>
                  <a:cubicBezTo>
                    <a:pt x="286" y="26"/>
                    <a:pt x="301" y="57"/>
                    <a:pt x="301" y="75"/>
                  </a:cubicBezTo>
                  <a:cubicBezTo>
                    <a:pt x="301" y="112"/>
                    <a:pt x="270" y="138"/>
                    <a:pt x="232" y="138"/>
                  </a:cubicBezTo>
                  <a:cubicBezTo>
                    <a:pt x="194" y="138"/>
                    <a:pt x="163" y="112"/>
                    <a:pt x="163" y="75"/>
                  </a:cubicBezTo>
                  <a:cubicBezTo>
                    <a:pt x="163" y="57"/>
                    <a:pt x="177" y="26"/>
                    <a:pt x="179" y="22"/>
                  </a:cubicBezTo>
                  <a:cubicBezTo>
                    <a:pt x="181" y="19"/>
                    <a:pt x="181" y="16"/>
                    <a:pt x="181" y="13"/>
                  </a:cubicBezTo>
                  <a:cubicBezTo>
                    <a:pt x="181" y="3"/>
                    <a:pt x="171" y="0"/>
                    <a:pt x="166" y="0"/>
                  </a:cubicBezTo>
                  <a:cubicBezTo>
                    <a:pt x="165" y="0"/>
                    <a:pt x="164" y="0"/>
                    <a:pt x="1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36" y="502"/>
                    <a:pt x="165" y="502"/>
                    <a:pt x="165" y="502"/>
                  </a:cubicBezTo>
                  <a:cubicBezTo>
                    <a:pt x="165" y="502"/>
                    <a:pt x="165" y="502"/>
                    <a:pt x="165" y="502"/>
                  </a:cubicBezTo>
                  <a:cubicBezTo>
                    <a:pt x="166" y="502"/>
                    <a:pt x="166" y="502"/>
                    <a:pt x="166" y="502"/>
                  </a:cubicBezTo>
                  <a:cubicBezTo>
                    <a:pt x="171" y="501"/>
                    <a:pt x="181" y="499"/>
                    <a:pt x="181" y="488"/>
                  </a:cubicBezTo>
                  <a:cubicBezTo>
                    <a:pt x="181" y="486"/>
                    <a:pt x="181" y="482"/>
                    <a:pt x="179" y="479"/>
                  </a:cubicBezTo>
                  <a:cubicBezTo>
                    <a:pt x="177" y="476"/>
                    <a:pt x="163" y="444"/>
                    <a:pt x="163" y="426"/>
                  </a:cubicBezTo>
                  <a:cubicBezTo>
                    <a:pt x="163" y="390"/>
                    <a:pt x="194" y="364"/>
                    <a:pt x="232" y="364"/>
                  </a:cubicBezTo>
                  <a:cubicBezTo>
                    <a:pt x="270" y="364"/>
                    <a:pt x="301" y="390"/>
                    <a:pt x="301" y="426"/>
                  </a:cubicBezTo>
                  <a:cubicBezTo>
                    <a:pt x="301" y="444"/>
                    <a:pt x="287" y="476"/>
                    <a:pt x="285" y="479"/>
                  </a:cubicBezTo>
                  <a:cubicBezTo>
                    <a:pt x="283" y="482"/>
                    <a:pt x="283" y="486"/>
                    <a:pt x="283" y="488"/>
                  </a:cubicBezTo>
                  <a:cubicBezTo>
                    <a:pt x="283" y="500"/>
                    <a:pt x="295" y="501"/>
                    <a:pt x="299" y="502"/>
                  </a:cubicBezTo>
                  <a:cubicBezTo>
                    <a:pt x="299" y="502"/>
                    <a:pt x="299" y="502"/>
                    <a:pt x="299" y="502"/>
                  </a:cubicBezTo>
                  <a:cubicBezTo>
                    <a:pt x="302" y="502"/>
                    <a:pt x="302" y="502"/>
                    <a:pt x="302" y="502"/>
                  </a:cubicBezTo>
                  <a:cubicBezTo>
                    <a:pt x="463" y="502"/>
                    <a:pt x="463" y="502"/>
                    <a:pt x="463" y="502"/>
                  </a:cubicBezTo>
                  <a:lnTo>
                    <a:pt x="463" y="33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/>
          </p:spPr>
          <p:txBody>
            <a:bodyPr anchor="t" anchorCtr="0" bIns="54002" compatLnSpc="1" lIns="108002" numCol="1" rIns="108002" tIns="54002" vert="horz" wrap="square">
              <a:prstTxWarp prst="textNoShape">
                <a:avLst/>
              </a:prstTxWarp>
            </a:bodyPr>
            <a:lstStyle/>
            <a:p>
              <a:pPr algn="l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en-ID" noProof="0" normalizeH="0" spc="0" strike="noStrike" sz="2127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331370" y="7541664"/>
            <a:ext cx="6840000" cy="175432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077739" lvl="0">
              <a:defRPr/>
            </a:pPr>
            <a:r>
              <a:rPr b="1" dirty="0" lang="ru-RU" sz="21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Освобождение земельных участков, планируемых для жилищного строительства и комплекса мероприятий по формированию земельных участков для индивидуального жилищного строительства</a:t>
            </a:r>
            <a:r>
              <a:rPr b="1" baseline="0" cap="none" dirty="0" i="0" kern="1200" kumimoji="0" lang="ru-RU" noProof="0" normalizeH="0" smtClean="0" spc="0" strike="noStrike" sz="21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baseline="0" cap="none" dirty="0" i="0" kern="1200" kumimoji="0" lang="ru-RU" noProof="0" normalizeH="0" smtClean="0" spc="0" strike="noStrike" sz="21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mtClean="0" sz="24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13 466,0</a:t>
            </a:r>
            <a:r>
              <a:rPr b="1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0" panose="02020603050405020304" pitchFamily="18" typeface="Times New Roman"/>
                <a:cs charset="0" panose="02020603050405020304" pitchFamily="18" typeface="Times New Roman"/>
              </a:rPr>
              <a:t> тыс. руб.</a:t>
            </a:r>
            <a:endParaRPr b="1" baseline="0" cap="none" dirty="0" i="0" kern="1200" kumimoji="0" lang="ru-RU" noProof="0" normalizeH="0" spc="0" strike="noStrike" sz="24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22393" y="1859121"/>
            <a:ext cx="6840000" cy="143116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077739" lvl="0">
              <a:defRPr/>
            </a:pPr>
            <a:r>
              <a:rPr b="1" dirty="0" lang="ru-RU" smtClean="0" sz="21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Приобретение </a:t>
            </a:r>
            <a:r>
              <a:rPr b="1" dirty="0" lang="ru-RU" sz="21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182 жилых помещений для переселения граждан из жилых домов, признанных непригодными для проживания</a:t>
            </a:r>
            <a:r>
              <a:rPr b="1" baseline="0" cap="none" dirty="0" i="0" kern="1200" kumimoji="0" lang="ru-RU" noProof="0" normalizeH="0" smtClean="0" spc="0" strike="noStrike" sz="2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/>
            </a:r>
            <a:br>
              <a:rPr b="1" baseline="0" cap="none" dirty="0" i="0" kern="1200" kumimoji="0" lang="ru-RU" noProof="0" normalizeH="0" smtClean="0" spc="0" strike="noStrike" sz="2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</a:br>
            <a:r>
              <a:rPr b="1" dirty="0" lang="ru-RU" sz="24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678 283,1 </a:t>
            </a:r>
            <a:r>
              <a:rPr b="1" dirty="0" err="1" lang="ru-RU" smtClean="0" sz="24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тыс</a:t>
            </a:r>
            <a:r>
              <a:rPr b="1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0" panose="02020603050405020304" pitchFamily="18" typeface="Times New Roman"/>
                <a:cs charset="0" panose="02020603050405020304" pitchFamily="18" typeface="Times New Roman"/>
              </a:rPr>
              <a:t>. руб.</a:t>
            </a:r>
            <a:endParaRPr b="1" baseline="0" cap="none" dirty="0" i="0" kern="1200" kumimoji="0" lang="ru-RU" noProof="0" normalizeH="0" spc="0" strike="noStrike" sz="24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cstate="print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94624" l="9953" r="91469" t="3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"/>
          <a:stretch/>
        </p:blipFill>
        <p:spPr>
          <a:xfrm>
            <a:off x="457523" y="1295370"/>
            <a:ext cx="1569406" cy="197010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39" y="1353056"/>
            <a:ext cx="2412581" cy="2090322"/>
          </a:xfrm>
          <a:prstGeom prst="rect">
            <a:avLst/>
          </a:prstGeom>
        </p:spPr>
      </p:pic>
      <p:grpSp>
        <p:nvGrpSpPr>
          <p:cNvPr id="41" name="Группа 40"/>
          <p:cNvGrpSpPr>
            <a:grpSpLocks noChangeAspect="1"/>
          </p:cNvGrpSpPr>
          <p:nvPr/>
        </p:nvGrpSpPr>
        <p:grpSpPr>
          <a:xfrm>
            <a:off x="6405987" y="5866912"/>
            <a:ext cx="920348" cy="756000"/>
            <a:chOff x="6767463" y="4272319"/>
            <a:chExt cx="996926" cy="835817"/>
          </a:xfrm>
        </p:grpSpPr>
        <p:sp>
          <p:nvSpPr>
            <p:cNvPr id="42" name="Rectangle 44"/>
            <p:cNvSpPr/>
            <p:nvPr/>
          </p:nvSpPr>
          <p:spPr>
            <a:xfrm>
              <a:off x="6902020" y="4432557"/>
              <a:ext cx="675579" cy="67557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en-US" noProof="0" normalizeH="0" spc="0" strike="noStrike" sz="3344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cstate="print"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463" y="4272319"/>
              <a:ext cx="996926" cy="686839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>
            <a:grpSpLocks noChangeAspect="1"/>
          </p:cNvGrpSpPr>
          <p:nvPr/>
        </p:nvGrpSpPr>
        <p:grpSpPr>
          <a:xfrm>
            <a:off x="6396624" y="2138204"/>
            <a:ext cx="920348" cy="756000"/>
            <a:chOff x="6714029" y="1406626"/>
            <a:chExt cx="996926" cy="815026"/>
          </a:xfrm>
        </p:grpSpPr>
        <p:sp>
          <p:nvSpPr>
            <p:cNvPr id="45" name="Rectangle 44"/>
            <p:cNvSpPr/>
            <p:nvPr/>
          </p:nvSpPr>
          <p:spPr>
            <a:xfrm>
              <a:off x="6852530" y="1546073"/>
              <a:ext cx="675579" cy="675579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en-US" noProof="0" normalizeH="0" spc="0" strike="noStrike" sz="3344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cstate="print"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029" y="1406626"/>
              <a:ext cx="996926" cy="68683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>
            <a:grpSpLocks noChangeAspect="1"/>
          </p:cNvGrpSpPr>
          <p:nvPr/>
        </p:nvGrpSpPr>
        <p:grpSpPr>
          <a:xfrm>
            <a:off x="6412445" y="4149333"/>
            <a:ext cx="920348" cy="756000"/>
            <a:chOff x="6761675" y="3065879"/>
            <a:chExt cx="996926" cy="830768"/>
          </a:xfrm>
        </p:grpSpPr>
        <p:sp>
          <p:nvSpPr>
            <p:cNvPr id="48" name="Rectangle 44"/>
            <p:cNvSpPr/>
            <p:nvPr/>
          </p:nvSpPr>
          <p:spPr>
            <a:xfrm>
              <a:off x="6883404" y="3221068"/>
              <a:ext cx="675579" cy="675579"/>
            </a:xfrm>
            <a:prstGeom prst="rect">
              <a:avLst/>
            </a:prstGeom>
            <a:solidFill>
              <a:srgbClr val="FF33CC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en-US" noProof="0" normalizeH="0" spc="0" strike="noStrike" sz="3344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cstate="print"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1675" y="3065879"/>
              <a:ext cx="996926" cy="686839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989652" y="8630483"/>
            <a:ext cx="4536000" cy="578882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lstStyle/>
          <a:p>
            <a:pPr algn="ctr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2800" u="none">
                <a:ln>
                  <a:noFill/>
                </a:ln>
                <a:solidFill>
                  <a:srgbClr val="0000FF"/>
                </a:solidFill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Всего: 764 131,7 тыс. руб.</a:t>
            </a:r>
            <a:endParaRPr b="1" baseline="0" cap="none" dirty="0" i="0" kern="1200" kumimoji="0" lang="ru-RU" noProof="0" normalizeH="0" spc="0" strike="noStrike" sz="2800" u="none">
              <a:ln>
                <a:noFill/>
              </a:ln>
              <a:solidFill>
                <a:srgbClr val="0000FF"/>
              </a:solidFill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grpSp>
        <p:nvGrpSpPr>
          <p:cNvPr id="54" name="Группа 53"/>
          <p:cNvGrpSpPr>
            <a:grpSpLocks noChangeAspect="1"/>
          </p:cNvGrpSpPr>
          <p:nvPr/>
        </p:nvGrpSpPr>
        <p:grpSpPr>
          <a:xfrm>
            <a:off x="6437482" y="7919724"/>
            <a:ext cx="894232" cy="756000"/>
            <a:chOff x="6827626" y="5704324"/>
            <a:chExt cx="996926" cy="842820"/>
          </a:xfrm>
        </p:grpSpPr>
        <p:sp>
          <p:nvSpPr>
            <p:cNvPr id="55" name="Rectangle 44"/>
            <p:cNvSpPr/>
            <p:nvPr/>
          </p:nvSpPr>
          <p:spPr>
            <a:xfrm>
              <a:off x="6952681" y="5871565"/>
              <a:ext cx="675579" cy="675579"/>
            </a:xfrm>
            <a:prstGeom prst="rect">
              <a:avLst/>
            </a:prstGeom>
            <a:solidFill>
              <a:srgbClr val="7030A0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en-US" noProof="0" normalizeH="0" spc="0" strike="noStrike" sz="3344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cstate="print"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626" y="5704324"/>
              <a:ext cx="996926" cy="686839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7330456" y="3973661"/>
            <a:ext cx="6680062" cy="110799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077739" lvl="0">
              <a:defRPr/>
            </a:pPr>
            <a:r>
              <a:rPr b="1" dirty="0" lang="ru-RU" smtClean="0" sz="21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Приобретение </a:t>
            </a:r>
            <a:r>
              <a:rPr b="1" dirty="0" lang="ru-RU" sz="21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22 квартир детям-сиротам, детям оставшимся без попечения родителей</a:t>
            </a:r>
            <a:r>
              <a:rPr b="1" baseline="0" cap="none" dirty="0" i="0" kern="1200" kumimoji="0" lang="ru-RU" noProof="0" normalizeH="0" smtClean="0" spc="0" strike="noStrike" sz="21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/>
            </a:r>
            <a:br>
              <a:rPr b="1" baseline="0" cap="none" dirty="0" i="0" kern="1200" kumimoji="0" lang="ru-RU" noProof="0" normalizeH="0" smtClean="0" spc="0" strike="noStrike" sz="21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</a:br>
            <a:r>
              <a:rPr b="1" dirty="0" lang="ru-RU" smtClean="0" sz="24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38 467,1 </a:t>
            </a:r>
            <a:r>
              <a:rPr b="1" dirty="0" err="1" lang="ru-RU" smtClean="0" sz="24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тыс</a:t>
            </a:r>
            <a:r>
              <a:rPr b="1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0" panose="02020603050405020304" pitchFamily="18" typeface="Times New Roman"/>
                <a:cs charset="0" panose="02020603050405020304" pitchFamily="18" typeface="Times New Roman"/>
              </a:rPr>
              <a:t>. руб.</a:t>
            </a:r>
            <a:endParaRPr b="1" baseline="0" cap="none" dirty="0" i="0" kern="1200" kumimoji="0" lang="ru-RU" noProof="0" normalizeH="0" spc="0" strike="noStrike" sz="24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16622" y="5765036"/>
            <a:ext cx="6680062" cy="110799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077739" lvl="0">
              <a:defRPr/>
            </a:pPr>
            <a:r>
              <a:rPr b="1" dirty="0" lang="ru-RU" smtClean="0" sz="21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Выплата </a:t>
            </a:r>
            <a:r>
              <a:rPr b="1" dirty="0" lang="ru-RU" sz="21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возмещения 26 собственникам </a:t>
            </a:r>
            <a:r>
              <a:rPr b="1" dirty="0" lang="ru-RU" smtClean="0" sz="21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1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mtClean="0" sz="21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за </a:t>
            </a:r>
            <a:r>
              <a:rPr b="1" dirty="0" lang="ru-RU" sz="21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изымаемые жилые </a:t>
            </a:r>
            <a:r>
              <a:rPr b="1" dirty="0" lang="ru-RU" smtClean="0" sz="21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помещения</a:t>
            </a:r>
          </a:p>
          <a:p>
            <a:pPr defTabSz="1077739" lvl="0">
              <a:defRPr/>
            </a:pPr>
            <a:r>
              <a:rPr b="1" dirty="0" lang="ru-RU" smtClean="0" sz="24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33 </a:t>
            </a:r>
            <a:r>
              <a:rPr b="1" dirty="0" lang="ru-RU" sz="24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915,5 </a:t>
            </a:r>
            <a:r>
              <a:rPr b="1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0" panose="02020603050405020304" pitchFamily="18" typeface="Times New Roman"/>
                <a:cs charset="0" panose="02020603050405020304" pitchFamily="18" typeface="Times New Roman"/>
              </a:rPr>
              <a:t>тыс. руб.</a:t>
            </a:r>
            <a:endParaRPr b="1" baseline="0" cap="none" dirty="0" i="0" kern="1200" kumimoji="0" lang="ru-RU" noProof="0" normalizeH="0" spc="0" strike="noStrike" sz="24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532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/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"/>
          <a:stretch/>
        </p:blipFill>
        <p:spPr>
          <a:xfrm>
            <a:off x="2185988" y="1631952"/>
            <a:ext cx="10029825" cy="8369300"/>
          </a:xfrm>
          <a:prstGeom prst="rect">
            <a:avLst/>
          </a:prstGeom>
          <a:noFill/>
        </p:spPr>
      </p:pic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4584879" y="3518268"/>
            <a:ext cx="5383369" cy="2958299"/>
            <a:chOff x="2016" y="1920"/>
            <a:chExt cx="1680" cy="1680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14343"/>
                </a:gs>
                <a:gs pos="100000">
                  <a:srgbClr val="F14343">
                    <a:gamma/>
                    <a:shade val="45490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lang="en-US" sz="4465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fmla="*/ 1301 w 1321" name="T0"/>
                <a:gd fmla="*/ 401 h 712" name="T1"/>
                <a:gd fmla="*/ 1317 w 1321" name="T2"/>
                <a:gd fmla="*/ 442 h 712" name="T3"/>
                <a:gd fmla="*/ 1321 w 1321" name="T4"/>
                <a:gd fmla="*/ 481 h 712" name="T5"/>
                <a:gd fmla="*/ 1315 w 1321" name="T6"/>
                <a:gd fmla="*/ 516 h 712" name="T7"/>
                <a:gd fmla="*/ 1298 w 1321" name="T8"/>
                <a:gd fmla="*/ 550 h 712" name="T9"/>
                <a:gd fmla="*/ 1272 w 1321" name="T10"/>
                <a:gd fmla="*/ 579 h 712" name="T11"/>
                <a:gd fmla="*/ 1239 w 1321" name="T12"/>
                <a:gd fmla="*/ 604 h 712" name="T13"/>
                <a:gd fmla="*/ 1196 w 1321" name="T14"/>
                <a:gd fmla="*/ 628 h 712" name="T15"/>
                <a:gd fmla="*/ 1147 w 1321" name="T16"/>
                <a:gd fmla="*/ 649 h 712" name="T17"/>
                <a:gd fmla="*/ 1092 w 1321" name="T18"/>
                <a:gd fmla="*/ 667 h 712" name="T19"/>
                <a:gd fmla="*/ 1031 w 1321" name="T20"/>
                <a:gd fmla="*/ 683 h 712" name="T21"/>
                <a:gd fmla="*/ 967 w 1321" name="T22"/>
                <a:gd fmla="*/ 694 h 712" name="T23"/>
                <a:gd fmla="*/ 896 w 1321" name="T24"/>
                <a:gd fmla="*/ 704 h 712" name="T25"/>
                <a:gd fmla="*/ 824 w 1321" name="T26"/>
                <a:gd fmla="*/ 710 h 712" name="T27"/>
                <a:gd fmla="*/ 795 w 1321" name="T28"/>
                <a:gd fmla="*/ 712 h 712" name="T29"/>
                <a:gd fmla="*/ 476 w 1321" name="T30"/>
                <a:gd fmla="*/ 712 h 712" name="T31"/>
                <a:gd fmla="*/ 472 w 1321" name="T32"/>
                <a:gd fmla="*/ 712 h 712" name="T33"/>
                <a:gd fmla="*/ 409 w 1321" name="T34"/>
                <a:gd fmla="*/ 708 h 712" name="T35"/>
                <a:gd fmla="*/ 348 w 1321" name="T36"/>
                <a:gd fmla="*/ 704 h 712" name="T37"/>
                <a:gd fmla="*/ 290 w 1321" name="T38"/>
                <a:gd fmla="*/ 696 h 712" name="T39"/>
                <a:gd fmla="*/ 235 w 1321" name="T40"/>
                <a:gd fmla="*/ 689 h 712" name="T41"/>
                <a:gd fmla="*/ 186 w 1321" name="T42"/>
                <a:gd fmla="*/ 677 h 712" name="T43"/>
                <a:gd fmla="*/ 141 w 1321" name="T44"/>
                <a:gd fmla="*/ 663 h 712" name="T45"/>
                <a:gd fmla="*/ 102 w 1321" name="T46"/>
                <a:gd fmla="*/ 648 h 712" name="T47"/>
                <a:gd fmla="*/ 67 w 1321" name="T48"/>
                <a:gd fmla="*/ 630 h 712" name="T49"/>
                <a:gd fmla="*/ 39 w 1321" name="T50"/>
                <a:gd fmla="*/ 608 h 712" name="T51"/>
                <a:gd fmla="*/ 18 w 1321" name="T52"/>
                <a:gd fmla="*/ 583 h 712" name="T53"/>
                <a:gd fmla="*/ 6 w 1321" name="T54"/>
                <a:gd fmla="*/ 554 h 712" name="T55"/>
                <a:gd fmla="*/ 0 w 1321" name="T56"/>
                <a:gd fmla="*/ 524 h 712" name="T57"/>
                <a:gd fmla="*/ 0 w 1321" name="T58"/>
                <a:gd fmla="*/ 520 h 712" name="T59"/>
                <a:gd fmla="*/ 4 w 1321" name="T60"/>
                <a:gd fmla="*/ 487 h 712" name="T61"/>
                <a:gd fmla="*/ 16 w 1321" name="T62"/>
                <a:gd fmla="*/ 446 h 712" name="T63"/>
                <a:gd fmla="*/ 51 w 1321" name="T64"/>
                <a:gd fmla="*/ 370 h 712" name="T65"/>
                <a:gd fmla="*/ 94 w 1321" name="T66"/>
                <a:gd fmla="*/ 299 h 712" name="T67"/>
                <a:gd fmla="*/ 147 w 1321" name="T68"/>
                <a:gd fmla="*/ 235 h 712" name="T69"/>
                <a:gd fmla="*/ 204 w 1321" name="T70"/>
                <a:gd fmla="*/ 176 h 712" name="T71"/>
                <a:gd fmla="*/ 270 w 1321" name="T72"/>
                <a:gd fmla="*/ 125 h 712" name="T73"/>
                <a:gd fmla="*/ 341 w 1321" name="T74"/>
                <a:gd fmla="*/ 82 h 712" name="T75"/>
                <a:gd fmla="*/ 415 w 1321" name="T76"/>
                <a:gd fmla="*/ 47 h 712" name="T77"/>
                <a:gd fmla="*/ 497 w 1321" name="T78"/>
                <a:gd fmla="*/ 21 h 712" name="T79"/>
                <a:gd fmla="*/ 581 w 1321" name="T80"/>
                <a:gd fmla="*/ 6 h 712" name="T81"/>
                <a:gd fmla="*/ 667 w 1321" name="T82"/>
                <a:gd fmla="*/ 0 h 712" name="T83"/>
                <a:gd fmla="*/ 667 w 1321" name="T84"/>
                <a:gd fmla="*/ 0 h 712" name="T85"/>
                <a:gd fmla="*/ 759 w 1321" name="T86"/>
                <a:gd fmla="*/ 6 h 712" name="T87"/>
                <a:gd fmla="*/ 847 w 1321" name="T88"/>
                <a:gd fmla="*/ 23 h 712" name="T89"/>
                <a:gd fmla="*/ 932 w 1321" name="T90"/>
                <a:gd fmla="*/ 53 h 712" name="T91"/>
                <a:gd fmla="*/ 1010 w 1321" name="T92"/>
                <a:gd fmla="*/ 90 h 712" name="T93"/>
                <a:gd fmla="*/ 1082 w 1321" name="T94"/>
                <a:gd fmla="*/ 137 h 712" name="T95"/>
                <a:gd fmla="*/ 1149 w 1321" name="T96"/>
                <a:gd fmla="*/ 194 h 712" name="T97"/>
                <a:gd fmla="*/ 1208 w 1321" name="T98"/>
                <a:gd fmla="*/ 256 h 712" name="T99"/>
                <a:gd fmla="*/ 1258 w 1321" name="T100"/>
                <a:gd fmla="*/ 325 h 712" name="T101"/>
                <a:gd fmla="*/ 1301 w 1321" name="T102"/>
                <a:gd fmla="*/ 401 h 712" name="T103"/>
                <a:gd fmla="*/ 1301 w 1321" name="T104"/>
                <a:gd fmla="*/ 401 h 712" name="T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712" w="1321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14343">
                    <a:gamma/>
                    <a:tint val="0"/>
                    <a:invGamma/>
                  </a:srgbClr>
                </a:gs>
                <a:gs pos="100000">
                  <a:srgbClr val="F1434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65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100450" y="4432546"/>
            <a:ext cx="6231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4400">
                <a:solidFill>
                  <a:schemeClr val="bg1"/>
                </a:solidFill>
              </a:rPr>
              <a:t>3 638,4 тыс. </a:t>
            </a:r>
            <a:r>
              <a:rPr b="1" dirty="0" lang="ru-RU" sz="4400">
                <a:solidFill>
                  <a:schemeClr val="bg1"/>
                </a:solidFill>
              </a:rPr>
              <a:t>рублей</a:t>
            </a: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288926" y="1342038"/>
            <a:ext cx="3811524" cy="3341942"/>
          </a:xfrm>
          <a:prstGeom prst="wedgeRoundRectCallout">
            <a:avLst>
              <a:gd fmla="val -20339" name="adj1"/>
              <a:gd fmla="val 49513" name="adj2"/>
              <a:gd fmla="val 16667" name="adj3"/>
            </a:avLst>
          </a:prstGeom>
          <a:gradFill flip="none" rotWithShape="1">
            <a:gsLst>
              <a:gs pos="15000">
                <a:srgbClr val="A2EAE8">
                  <a:gamma/>
                  <a:tint val="0"/>
                  <a:invGamma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b="50000" l="50000" r="50000" t="50000"/>
            </a:path>
            <a:tileRect/>
          </a:gradFill>
          <a:effectLst/>
          <a:scene3d>
            <a:camera prst="orthographicFront"/>
            <a:lightRig dir="t" rig="threeP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/>
            <a:r>
              <a:rPr dirty="0" lang="ru-RU" sz="3600">
                <a:solidFill>
                  <a:srgbClr val="002060"/>
                </a:solidFill>
              </a:rPr>
              <a:t>Социальная выплата </a:t>
            </a:r>
          </a:p>
          <a:p>
            <a:pPr algn="ctr" lvl="0"/>
            <a:r>
              <a:rPr dirty="0" lang="ru-RU" smtClean="0" sz="3600">
                <a:solidFill>
                  <a:srgbClr val="002060"/>
                </a:solidFill>
              </a:rPr>
              <a:t>3-м </a:t>
            </a:r>
            <a:r>
              <a:rPr dirty="0" lang="ru-RU" sz="3600">
                <a:solidFill>
                  <a:srgbClr val="002060"/>
                </a:solidFill>
              </a:rPr>
              <a:t>молодым семьям</a:t>
            </a:r>
          </a:p>
          <a:p>
            <a:pPr algn="ctr" lvl="0"/>
            <a:r>
              <a:rPr dirty="0" lang="ru-RU" sz="3600">
                <a:solidFill>
                  <a:srgbClr val="002060"/>
                </a:solidFill>
              </a:rPr>
              <a:t>на приобретение жилья</a:t>
            </a: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10704434" y="1342038"/>
            <a:ext cx="3408441" cy="3558261"/>
          </a:xfrm>
          <a:prstGeom prst="wedgeRoundRectCallout">
            <a:avLst>
              <a:gd fmla="val -20339" name="adj1"/>
              <a:gd fmla="val 49513" name="adj2"/>
              <a:gd fmla="val 16667" name="adj3"/>
            </a:avLst>
          </a:prstGeom>
          <a:gradFill flip="none" rotWithShape="1">
            <a:gsLst>
              <a:gs pos="15000">
                <a:srgbClr val="A2EAE8">
                  <a:gamma/>
                  <a:tint val="0"/>
                  <a:invGamma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b="50000" l="50000" r="50000" t="50000"/>
            </a:path>
            <a:tileRect/>
          </a:gradFill>
          <a:effectLst/>
          <a:scene3d>
            <a:camera prst="orthographicFront"/>
            <a:lightRig dir="t" rig="threeP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/>
            <a:r>
              <a:rPr dirty="0" lang="ru-RU" sz="3600">
                <a:solidFill>
                  <a:srgbClr val="002060"/>
                </a:solidFill>
              </a:rPr>
              <a:t>Выдано </a:t>
            </a:r>
            <a:r>
              <a:rPr dirty="0" lang="ru-RU" smtClean="0" sz="3600">
                <a:solidFill>
                  <a:srgbClr val="002060"/>
                </a:solidFill>
              </a:rPr>
              <a:t>3 </a:t>
            </a:r>
            <a:endParaRPr dirty="0" lang="ru-RU" sz="3600">
              <a:solidFill>
                <a:srgbClr val="002060"/>
              </a:solidFill>
            </a:endParaRPr>
          </a:p>
          <a:p>
            <a:pPr algn="ctr" lvl="0"/>
            <a:r>
              <a:rPr dirty="0" lang="ru-RU" sz="3600">
                <a:solidFill>
                  <a:srgbClr val="002060"/>
                </a:solidFill>
              </a:rPr>
              <a:t>свидетельства</a:t>
            </a:r>
          </a:p>
          <a:p>
            <a:pPr algn="ctr" lvl="0"/>
            <a:r>
              <a:rPr dirty="0" lang="ru-RU" sz="3600">
                <a:solidFill>
                  <a:srgbClr val="002060"/>
                </a:solidFill>
              </a:rPr>
              <a:t> о праве на получение</a:t>
            </a:r>
          </a:p>
          <a:p>
            <a:pPr algn="ctr" lvl="0"/>
            <a:r>
              <a:rPr dirty="0" lang="ru-RU" sz="3600">
                <a:solidFill>
                  <a:srgbClr val="002060"/>
                </a:solidFill>
              </a:rPr>
              <a:t> социальной выплаты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00113" y="385132"/>
            <a:ext cx="13500100" cy="58477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 lvl="0">
              <a:defRPr/>
            </a:pPr>
            <a:r>
              <a:rPr b="1" cap="all" dirty="0" i="1" lang="ru-RU" sz="3200">
                <a:ln w="9525">
                  <a:noFill/>
                  <a:prstDash val="solid"/>
                </a:ln>
                <a:solidFill>
                  <a:srgbClr val="FFD85B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cap="all" dirty="0" i="1" lang="ru-RU" smtClean="0" sz="32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Обеспечение жильём молодых семей</a:t>
            </a:r>
            <a:endParaRPr b="1" cap="all" dirty="0" i="1" lang="ru-RU" sz="3200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algn="tl" blurRad="12700" dir="2700000" dist="38100" rotWithShape="0">
                  <a:srgbClr val="5B9BD5">
                    <a:lumMod val="50000"/>
                  </a:srgbClr>
                </a:outerShd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61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/>
      </p:par>
    </p:tnLst>
  </p:timing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0113" y="341247"/>
            <a:ext cx="13608806" cy="58477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all" dirty="0" i="1" kern="1200" kumimoji="0" lang="ru-RU" noProof="0" normalizeH="0" spc="0" strike="noStrike" sz="3200" u="none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Жилищно-коммунальная сфера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459610" y="4557856"/>
            <a:ext cx="13601693" cy="2490059"/>
            <a:chOff x="369106" y="3830245"/>
            <a:chExt cx="13601693" cy="249005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369106" y="3990022"/>
              <a:ext cx="10653867" cy="2250769"/>
            </a:xfrm>
            <a:prstGeom prst="roundRect">
              <a:avLst>
                <a:gd fmla="val 10284" name="adj"/>
              </a:avLst>
            </a:prstGeom>
            <a:solidFill>
              <a:srgbClr val="D8BEEC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defTabSz="1259134" fontAlgn="base" lvl="0">
                <a:spcBef>
                  <a:spcPct val="0"/>
                </a:spcBef>
                <a:spcAft>
                  <a:spcPct val="0"/>
                </a:spcAft>
                <a:tabLst>
                  <a:tab algn="l" pos="0"/>
                  <a:tab algn="l" pos="1261323"/>
                  <a:tab algn="l" pos="2522647"/>
                  <a:tab algn="l" pos="3783970"/>
                  <a:tab algn="l" pos="5045293"/>
                  <a:tab algn="l" pos="6306617"/>
                  <a:tab algn="l" pos="7567940"/>
                  <a:tab algn="l" pos="8829264"/>
                  <a:tab algn="l" pos="10090587"/>
                  <a:tab algn="l" pos="11351910"/>
                  <a:tab algn="l" pos="12613234"/>
                  <a:tab algn="l" pos="13874557"/>
                </a:tabLst>
                <a:defRPr/>
              </a:pPr>
              <a:r>
                <a:rPr b="1" dirty="0" lang="ru-RU" smtClean="0" sz="2000">
                  <a:solidFill>
                    <a:prstClr val="black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Выполнено </a:t>
              </a:r>
              <a:r>
                <a:rPr b="1" dirty="0" lang="ru-RU" sz="2000">
                  <a:solidFill>
                    <a:prstClr val="black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благоустройство территории общего пользования «Аллеи трудовой Славы в городе Мегионе»: </a:t>
              </a:r>
              <a:endParaRPr b="1" dirty="0" lang="ru-RU" smtClean="0" sz="20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endParaRPr>
            </a:p>
            <a:p>
              <a:pPr defTabSz="1259134" fontAlgn="base" indent="-342900" lvl="0" marL="342900">
                <a:spcBef>
                  <a:spcPct val="0"/>
                </a:spcBef>
                <a:spcAft>
                  <a:spcPct val="0"/>
                </a:spcAft>
                <a:buFont charset="2" panose="05000000000000000000" pitchFamily="2" typeface="Wingdings"/>
                <a:buChar char="ü"/>
                <a:tabLst>
                  <a:tab algn="l" pos="0"/>
                  <a:tab algn="l" pos="1261323"/>
                  <a:tab algn="l" pos="2522647"/>
                  <a:tab algn="l" pos="3783970"/>
                  <a:tab algn="l" pos="5045293"/>
                  <a:tab algn="l" pos="6306617"/>
                  <a:tab algn="l" pos="7567940"/>
                  <a:tab algn="l" pos="8829264"/>
                  <a:tab algn="l" pos="10090587"/>
                  <a:tab algn="l" pos="11351910"/>
                  <a:tab algn="l" pos="12613234"/>
                  <a:tab algn="l" pos="13874557"/>
                </a:tabLst>
                <a:defRPr/>
              </a:pPr>
              <a:r>
                <a:rPr b="1" dirty="0" lang="ru-RU" smtClean="0" sz="2000">
                  <a:solidFill>
                    <a:prstClr val="black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установлены </a:t>
              </a:r>
              <a:r>
                <a:rPr b="1" dirty="0" lang="ru-RU" sz="2000">
                  <a:solidFill>
                    <a:prstClr val="black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светодиодные системы освещения в количестве 35 шт., </a:t>
              </a:r>
              <a:r>
                <a:rPr b="1" dirty="0" lang="ru-RU" smtClean="0" sz="2000">
                  <a:solidFill>
                    <a:prstClr val="black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выполнены </a:t>
              </a:r>
              <a:r>
                <a:rPr b="1" dirty="0" lang="ru-RU" sz="2000">
                  <a:solidFill>
                    <a:prstClr val="black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работы по планировке территории Аллеи, устройству тротуара более 600 </a:t>
              </a:r>
              <a:r>
                <a:rPr b="1" dirty="0" lang="ru-RU" smtClean="0" sz="2000">
                  <a:solidFill>
                    <a:prstClr val="black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кв. м; </a:t>
              </a:r>
            </a:p>
            <a:p>
              <a:pPr defTabSz="1259134" fontAlgn="base" indent="-342900" lvl="0" marL="342900">
                <a:spcBef>
                  <a:spcPct val="0"/>
                </a:spcBef>
                <a:spcAft>
                  <a:spcPct val="0"/>
                </a:spcAft>
                <a:buFont charset="2" panose="05000000000000000000" pitchFamily="2" typeface="Wingdings"/>
                <a:buChar char="ü"/>
                <a:tabLst>
                  <a:tab algn="l" pos="0"/>
                  <a:tab algn="l" pos="1261323"/>
                  <a:tab algn="l" pos="2522647"/>
                  <a:tab algn="l" pos="3783970"/>
                  <a:tab algn="l" pos="5045293"/>
                  <a:tab algn="l" pos="6306617"/>
                  <a:tab algn="l" pos="7567940"/>
                  <a:tab algn="l" pos="8829264"/>
                  <a:tab algn="l" pos="10090587"/>
                  <a:tab algn="l" pos="11351910"/>
                  <a:tab algn="l" pos="12613234"/>
                  <a:tab algn="l" pos="13874557"/>
                </a:tabLst>
                <a:defRPr/>
              </a:pPr>
              <a:r>
                <a:rPr b="1" dirty="0" lang="ru-RU" smtClean="0" sz="2000">
                  <a:solidFill>
                    <a:prstClr val="black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устройству </a:t>
              </a:r>
              <a:r>
                <a:rPr b="1" dirty="0" lang="ru-RU" sz="2000">
                  <a:solidFill>
                    <a:prstClr val="black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мощения основной площади и тротуаров тротуарной плиткой более 4373 </a:t>
              </a:r>
              <a:r>
                <a:rPr b="1" dirty="0" lang="ru-RU" smtClean="0" sz="2000">
                  <a:solidFill>
                    <a:prstClr val="black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кв. м;</a:t>
              </a:r>
            </a:p>
            <a:p>
              <a:pPr defTabSz="1259134" fontAlgn="base" indent="-342900" lvl="0" marL="342900">
                <a:spcBef>
                  <a:spcPct val="0"/>
                </a:spcBef>
                <a:spcAft>
                  <a:spcPct val="0"/>
                </a:spcAft>
                <a:buFont charset="2" panose="05000000000000000000" pitchFamily="2" typeface="Wingdings"/>
                <a:buChar char="ü"/>
                <a:tabLst>
                  <a:tab algn="l" pos="0"/>
                  <a:tab algn="l" pos="1261323"/>
                  <a:tab algn="l" pos="2522647"/>
                  <a:tab algn="l" pos="3783970"/>
                  <a:tab algn="l" pos="5045293"/>
                  <a:tab algn="l" pos="6306617"/>
                  <a:tab algn="l" pos="7567940"/>
                  <a:tab algn="l" pos="8829264"/>
                  <a:tab algn="l" pos="10090587"/>
                  <a:tab algn="l" pos="11351910"/>
                  <a:tab algn="l" pos="12613234"/>
                  <a:tab algn="l" pos="13874557"/>
                </a:tabLst>
                <a:defRPr/>
              </a:pPr>
              <a:r>
                <a:rPr b="1" dirty="0" lang="ru-RU" smtClean="0" sz="2000">
                  <a:solidFill>
                    <a:prstClr val="black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устройству </a:t>
              </a:r>
              <a:r>
                <a:rPr b="1" dirty="0" lang="ru-RU" sz="2000">
                  <a:solidFill>
                    <a:prstClr val="black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бордюра более 1013 метров; установлены малые архитектурные формы. </a:t>
              </a:r>
              <a:endParaRPr b="1" baseline="0" cap="none" dirty="0" i="0" kern="1200" kumimoji="0" lang="ru-RU" noProof="0" normalizeH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cs charset="0" panose="02020603050405020304" pitchFamily="18" typeface="Times New Roman"/>
              </a:endParaRPr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5"/>
            <a:stretch/>
          </p:blipFill>
          <p:spPr>
            <a:xfrm>
              <a:off x="11204512" y="3830245"/>
              <a:ext cx="2766287" cy="2490059"/>
            </a:xfrm>
            <a:prstGeom prst="rect">
              <a:avLst/>
            </a:prstGeom>
            <a:no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5" name="Группа 4"/>
          <p:cNvGrpSpPr/>
          <p:nvPr/>
        </p:nvGrpSpPr>
        <p:grpSpPr>
          <a:xfrm>
            <a:off x="459611" y="1552671"/>
            <a:ext cx="13617830" cy="2725996"/>
            <a:chOff x="445543" y="1525552"/>
            <a:chExt cx="13617830" cy="272599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grpSp>
          <p:nvGrpSpPr>
            <p:cNvPr id="4" name="Группа 3"/>
            <p:cNvGrpSpPr/>
            <p:nvPr/>
          </p:nvGrpSpPr>
          <p:grpSpPr>
            <a:xfrm>
              <a:off x="3776133" y="1525552"/>
              <a:ext cx="10287240" cy="2725996"/>
              <a:chOff x="3713240" y="1571918"/>
              <a:chExt cx="10287240" cy="2725996"/>
            </a:xfrm>
            <a:grpFill/>
          </p:grpSpPr>
          <p:grpSp>
            <p:nvGrpSpPr>
              <p:cNvPr id="66" name="Группа 65"/>
              <p:cNvGrpSpPr/>
              <p:nvPr/>
            </p:nvGrpSpPr>
            <p:grpSpPr>
              <a:xfrm>
                <a:off x="3713240" y="1571918"/>
                <a:ext cx="10287240" cy="1652154"/>
                <a:chOff x="3910077" y="2205159"/>
                <a:chExt cx="9831738" cy="1652154"/>
              </a:xfrm>
              <a:grpFill/>
              <a:effectLst>
                <a:outerShdw algn="ctr" blurRad="50800" dir="3480000" dist="50800" rotWithShape="0" sx="40000" sy="40000">
                  <a:srgbClr val="000000">
                    <a:alpha val="0"/>
                  </a:srgbClr>
                </a:outerShdw>
              </a:effectLst>
            </p:grpSpPr>
            <p:grpSp>
              <p:nvGrpSpPr>
                <p:cNvPr id="67" name="Группа 66"/>
                <p:cNvGrpSpPr/>
                <p:nvPr/>
              </p:nvGrpSpPr>
              <p:grpSpPr>
                <a:xfrm>
                  <a:off x="3910077" y="2712733"/>
                  <a:ext cx="9831738" cy="1144580"/>
                  <a:chOff x="3910077" y="2712733"/>
                  <a:chExt cx="9831738" cy="1144580"/>
                </a:xfrm>
                <a:grpFill/>
              </p:grpSpPr>
              <p:sp>
                <p:nvSpPr>
                  <p:cNvPr id="70" name="Скругленный прямоугольник 69"/>
                  <p:cNvSpPr/>
                  <p:nvPr/>
                </p:nvSpPr>
                <p:spPr>
                  <a:xfrm>
                    <a:off x="3910077" y="2712733"/>
                    <a:ext cx="9831738" cy="637006"/>
                  </a:xfrm>
                  <a:prstGeom prst="roundRect">
                    <a:avLst>
                      <a:gd fmla="val 22021" name="adj"/>
                    </a:avLst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defTabSz="1077739"/>
                    <a:r>
                      <a:rPr b="1" dirty="0" lang="ru-RU" sz="2000">
                        <a:solidFill>
                          <a:prstClr val="black"/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rPr>
                      <a:t>Выплачено 26 возмещений за изымаемые жилые помещения общей площадью 1 134,4 </a:t>
                    </a:r>
                    <a:r>
                      <a:rPr b="1" dirty="0" lang="ru-RU" smtClean="0" sz="2000">
                        <a:solidFill>
                          <a:prstClr val="black"/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rPr>
                      <a:t>кв. м </a:t>
                    </a:r>
                    <a:endParaRPr b="1" dirty="0" lang="ru-RU" sz="2000">
                      <a:solidFill>
                        <a:prstClr val="black"/>
                      </a:solidFill>
                      <a:latin charset="0" panose="02020603050405020304" pitchFamily="18" typeface="Times New Roman"/>
                      <a:cs charset="0" panose="02020603050405020304" pitchFamily="18" typeface="Times New Roman"/>
                    </a:endParaRPr>
                  </a:p>
                </p:txBody>
              </p:sp>
              <p:sp>
                <p:nvSpPr>
                  <p:cNvPr id="71" name="Скругленный прямоугольник 70"/>
                  <p:cNvSpPr/>
                  <p:nvPr/>
                </p:nvSpPr>
                <p:spPr>
                  <a:xfrm>
                    <a:off x="3910077" y="3425313"/>
                    <a:ext cx="9831737" cy="432000"/>
                  </a:xfrm>
                  <a:prstGeom prst="roundRect">
                    <a:avLst>
                      <a:gd fmla="val 22021" name="adj"/>
                    </a:avLst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defTabSz="1077739"/>
                    <a:r>
                      <a:rPr b="1" dirty="0" lang="ru-RU" sz="2000">
                        <a:solidFill>
                          <a:prstClr val="black"/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rPr>
                      <a:t>Отремонтировано 135 </a:t>
                    </a:r>
                    <a:r>
                      <a:rPr b="1" dirty="0" lang="ru-RU" smtClean="0" sz="2000">
                        <a:solidFill>
                          <a:prstClr val="black"/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rPr>
                      <a:t>кв. м </a:t>
                    </a:r>
                    <a:r>
                      <a:rPr b="1" dirty="0" lang="ru-RU" sz="2000">
                        <a:solidFill>
                          <a:prstClr val="black"/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rPr>
                      <a:t>(6 жилых помещений) муниципального жилищного фонда. </a:t>
                    </a:r>
                  </a:p>
                </p:txBody>
              </p:sp>
            </p:grpSp>
            <p:sp>
              <p:nvSpPr>
                <p:cNvPr id="68" name="Скругленный прямоугольник 67"/>
                <p:cNvSpPr/>
                <p:nvPr/>
              </p:nvSpPr>
              <p:spPr>
                <a:xfrm>
                  <a:off x="3910077" y="2205159"/>
                  <a:ext cx="9831738" cy="432000"/>
                </a:xfrm>
                <a:prstGeom prst="round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defTabSz="1077739" lvl="0">
                    <a:defRPr/>
                  </a:pPr>
                  <a:r>
                    <a:rPr b="1" dirty="0" lang="ru-RU" smtClean="0" sz="2200">
                      <a:solidFill>
                        <a:prstClr val="black"/>
                      </a:solidFill>
                      <a:latin charset="0" panose="02020603050405020304" pitchFamily="18" typeface="Times New Roman"/>
                      <a:cs charset="0" panose="02020603050405020304" pitchFamily="18" typeface="Times New Roman"/>
                    </a:rPr>
                    <a:t>Приобретено </a:t>
                  </a:r>
                  <a:r>
                    <a:rPr b="1" dirty="0" lang="ru-RU" sz="2200">
                      <a:solidFill>
                        <a:prstClr val="black"/>
                      </a:solidFill>
                      <a:latin charset="0" panose="02020603050405020304" pitchFamily="18" typeface="Times New Roman"/>
                      <a:cs charset="0" panose="02020603050405020304" pitchFamily="18" typeface="Times New Roman"/>
                    </a:rPr>
                    <a:t>182 жилых помещения общей площадью 12 124,3 </a:t>
                  </a:r>
                  <a:r>
                    <a:rPr b="1" dirty="0" lang="ru-RU" smtClean="0" sz="2200">
                      <a:solidFill>
                        <a:prstClr val="black"/>
                      </a:solidFill>
                      <a:latin charset="0" panose="02020603050405020304" pitchFamily="18" typeface="Times New Roman"/>
                      <a:cs charset="0" panose="02020603050405020304" pitchFamily="18" typeface="Times New Roman"/>
                    </a:rPr>
                    <a:t>кв. м</a:t>
                  </a:r>
                  <a:endParaRPr b="1" baseline="0" cap="none" dirty="0" i="0" kern="1200" kumimoji="0" lang="ru-RU" noProof="0" normalizeH="0" spc="0" strike="noStrike" sz="22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0" panose="02020603050405020304" pitchFamily="18" typeface="Times New Roman"/>
                    <a:cs charset="0" panose="02020603050405020304" pitchFamily="18" typeface="Times New Roman"/>
                  </a:endParaRPr>
                </a:p>
              </p:txBody>
            </p:sp>
          </p:grp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3713240" y="3299645"/>
                <a:ext cx="10271102" cy="998269"/>
              </a:xfrm>
              <a:prstGeom prst="roundRect">
                <a:avLst>
                  <a:gd fmla="val 15236" name="adj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defTabSz="1077739"/>
                <a:r>
                  <a:rPr b="1" dirty="0" lang="ru-RU" sz="2000">
                    <a:solidFill>
                      <a:prstClr val="black"/>
                    </a:solidFill>
                    <a:latin charset="0" panose="02020603050405020304" pitchFamily="18" typeface="Times New Roman"/>
                    <a:cs charset="0" panose="02020603050405020304" pitchFamily="18" typeface="Times New Roman"/>
                  </a:rPr>
                  <a:t>Расселено 25 аварийных жилых домов, частично расселено более 40 домов, что позволило сократить аварийный жилищный фонд на 14 090,5 кв. </a:t>
                </a:r>
                <a:r>
                  <a:rPr b="1" dirty="0" lang="ru-RU" smtClean="0" sz="2000">
                    <a:solidFill>
                      <a:prstClr val="black"/>
                    </a:solidFill>
                    <a:latin charset="0" panose="02020603050405020304" pitchFamily="18" typeface="Times New Roman"/>
                    <a:cs charset="0" panose="02020603050405020304" pitchFamily="18" typeface="Times New Roman"/>
                  </a:rPr>
                  <a:t>м, </a:t>
                </a:r>
                <a:r>
                  <a:rPr b="1" dirty="0" lang="ru-RU" sz="2000">
                    <a:solidFill>
                      <a:prstClr val="black"/>
                    </a:solidFill>
                    <a:latin charset="0" panose="02020603050405020304" pitchFamily="18" typeface="Times New Roman"/>
                    <a:cs charset="0" panose="02020603050405020304" pitchFamily="18" typeface="Times New Roman"/>
                  </a:rPr>
                  <a:t>расселить 314 семей, 1077 человек.</a:t>
                </a:r>
              </a:p>
            </p:txBody>
          </p:sp>
        </p:grpSp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"/>
            <a:stretch/>
          </p:blipFill>
          <p:spPr>
            <a:xfrm>
              <a:off x="445543" y="1578402"/>
              <a:ext cx="3096812" cy="2633139"/>
            </a:xfrm>
            <a:prstGeom prst="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2" name="Группа 1"/>
          <p:cNvGrpSpPr/>
          <p:nvPr/>
        </p:nvGrpSpPr>
        <p:grpSpPr>
          <a:xfrm>
            <a:off x="459611" y="7348930"/>
            <a:ext cx="13601692" cy="2444171"/>
            <a:chOff x="382650" y="7920304"/>
            <a:chExt cx="13601692" cy="2444171"/>
          </a:xfrm>
          <a:gradFill>
            <a:gsLst>
              <a:gs pos="0">
                <a:srgbClr val="9999FF"/>
              </a:gs>
              <a:gs pos="50000">
                <a:srgbClr val="7979FF"/>
              </a:gs>
              <a:gs pos="100000">
                <a:srgbClr val="6969FF"/>
              </a:gs>
            </a:gsLst>
            <a:lin ang="5400000" scaled="0"/>
          </a:gradFill>
        </p:grpSpPr>
        <p:grpSp>
          <p:nvGrpSpPr>
            <p:cNvPr id="3" name="Группа 2"/>
            <p:cNvGrpSpPr/>
            <p:nvPr/>
          </p:nvGrpSpPr>
          <p:grpSpPr>
            <a:xfrm>
              <a:off x="3713240" y="7920304"/>
              <a:ext cx="10271102" cy="2444171"/>
              <a:chOff x="3729378" y="7152219"/>
              <a:chExt cx="10271102" cy="2444171"/>
            </a:xfrm>
            <a:grpFill/>
          </p:grpSpPr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729378" y="8378211"/>
                <a:ext cx="10271102" cy="12181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just" defTabSz="125913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algn="l" pos="0"/>
                    <a:tab algn="l" pos="1261323"/>
                    <a:tab algn="l" pos="2522647"/>
                    <a:tab algn="l" pos="3783970"/>
                    <a:tab algn="l" pos="5045293"/>
                    <a:tab algn="l" pos="6306617"/>
                    <a:tab algn="l" pos="7567940"/>
                    <a:tab algn="l" pos="8829264"/>
                    <a:tab algn="l" pos="10090587"/>
                    <a:tab algn="l" pos="11351910"/>
                    <a:tab algn="l" pos="12613234"/>
                    <a:tab algn="l" pos="13874557"/>
                  </a:tabLst>
                </a:pPr>
                <a:r>
                  <a:rPr b="1" dirty="0" lang="ru-RU" sz="2000">
                    <a:solidFill>
                      <a:prstClr val="black"/>
                    </a:solidFill>
                    <a:latin charset="0" panose="02020603050405020304" pitchFamily="18" typeface="Times New Roman"/>
                    <a:cs charset="0" panose="02020603050405020304" pitchFamily="18" typeface="Times New Roman"/>
                  </a:rPr>
                  <a:t>Проведены мероприятия по обеспечению надежности и устойчивого функционирования оборудования и инженерных систем </a:t>
                </a:r>
                <a:r>
                  <a:rPr b="1" dirty="0" err="1" lang="ru-RU" sz="2000">
                    <a:solidFill>
                      <a:prstClr val="black"/>
                    </a:solidFill>
                    <a:latin charset="0" panose="02020603050405020304" pitchFamily="18" typeface="Times New Roman"/>
                    <a:cs charset="0" panose="02020603050405020304" pitchFamily="18" typeface="Times New Roman"/>
                  </a:rPr>
                  <a:t>тепловодоснабжения</a:t>
                </a:r>
                <a:r>
                  <a:rPr b="1" dirty="0" lang="ru-RU" sz="2000">
                    <a:solidFill>
                      <a:prstClr val="black"/>
                    </a:solidFill>
                    <a:latin charset="0" panose="02020603050405020304" pitchFamily="18" typeface="Times New Roman"/>
                    <a:cs charset="0" panose="02020603050405020304" pitchFamily="18" typeface="Times New Roman"/>
                  </a:rPr>
                  <a:t>. Общая протяженность отремонтированных сетей </a:t>
                </a:r>
                <a:r>
                  <a:rPr b="1" dirty="0" err="1" lang="ru-RU" sz="2000">
                    <a:solidFill>
                      <a:prstClr val="black"/>
                    </a:solidFill>
                    <a:latin charset="0" panose="02020603050405020304" pitchFamily="18" typeface="Times New Roman"/>
                    <a:cs charset="0" panose="02020603050405020304" pitchFamily="18" typeface="Times New Roman"/>
                  </a:rPr>
                  <a:t>тепловодоснабжения</a:t>
                </a:r>
                <a:r>
                  <a:rPr b="1" dirty="0" lang="ru-RU" sz="2000">
                    <a:solidFill>
                      <a:prstClr val="black"/>
                    </a:solidFill>
                    <a:latin charset="0" panose="02020603050405020304" pitchFamily="18" typeface="Times New Roman"/>
                    <a:cs charset="0" panose="02020603050405020304" pitchFamily="18" typeface="Times New Roman"/>
                  </a:rPr>
                  <a:t> составила 478,67 м.</a:t>
                </a: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3729378" y="7152219"/>
                <a:ext cx="10271102" cy="100530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just" defTabSz="1259134" fontAlgn="base" lvl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algn="l" pos="0"/>
                    <a:tab algn="l" pos="1261323"/>
                    <a:tab algn="l" pos="2522647"/>
                    <a:tab algn="l" pos="3783970"/>
                    <a:tab algn="l" pos="5045293"/>
                    <a:tab algn="l" pos="6306617"/>
                    <a:tab algn="l" pos="7567940"/>
                    <a:tab algn="l" pos="8829264"/>
                    <a:tab algn="l" pos="10090587"/>
                    <a:tab algn="l" pos="11351910"/>
                    <a:tab algn="l" pos="12613234"/>
                    <a:tab algn="l" pos="13874557"/>
                  </a:tabLst>
                  <a:defRPr/>
                </a:pPr>
                <a:r>
                  <a:rPr b="1" dirty="0" lang="ru-RU" smtClean="0" sz="2000">
                    <a:solidFill>
                      <a:prstClr val="black"/>
                    </a:solidFill>
                    <a:latin charset="0" panose="02020603050405020304" pitchFamily="18" typeface="Times New Roman"/>
                    <a:cs charset="0" panose="02020603050405020304" pitchFamily="18" typeface="Times New Roman"/>
                  </a:rPr>
                  <a:t>Проведены </a:t>
                </a:r>
                <a:r>
                  <a:rPr b="1" dirty="0" lang="ru-RU" sz="2000">
                    <a:solidFill>
                      <a:prstClr val="black"/>
                    </a:solidFill>
                    <a:latin charset="0" panose="02020603050405020304" pitchFamily="18" typeface="Times New Roman"/>
                    <a:cs charset="0" panose="02020603050405020304" pitchFamily="18" typeface="Times New Roman"/>
                  </a:rPr>
                  <a:t>мероприятия по предупреждению и ликвидации болезней животных, их лечению, защите населения от болезней, общих для человека и животных. Отловлено 65 безнадзорных и бродячих животных.</a:t>
                </a:r>
                <a:endParaRPr b="1" baseline="0" cap="none" dirty="0" i="0" kern="1200" kumimoji="0" lang="ru-RU" noProof="0" normalizeH="0" spc="0" strike="noStrike" sz="20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20603050405020304" pitchFamily="18" typeface="Times New Roman"/>
                  <a:cs charset="0" panose="02020603050405020304" pitchFamily="18" typeface="Times New Roman"/>
                </a:endParaRPr>
              </a:p>
            </p:txBody>
          </p:sp>
        </p:grp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cstate="print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" r="10" t="155"/>
            <a:stretch/>
          </p:blipFill>
          <p:spPr>
            <a:xfrm>
              <a:off x="382650" y="8064814"/>
              <a:ext cx="2818405" cy="2130749"/>
            </a:xfrm>
            <a:prstGeom prst="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8909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0113" y="171392"/>
            <a:ext cx="13391387" cy="89255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1" u="none" strike="noStrike" kern="1200" cap="all" spc="0" normalizeH="0" baseline="0" noProof="0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исполнения бюджета </a:t>
            </a:r>
            <a:r>
              <a:rPr kumimoji="0" lang="ru-RU" sz="2600" b="1" i="1" u="none" strike="noStrike" kern="1200" cap="all" spc="0" normalizeH="0" baseline="0" noProof="0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600" b="1" i="1" u="none" strike="noStrike" kern="1200" cap="all" spc="0" normalizeH="0" baseline="0" noProof="0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600" b="1" i="1" u="none" strike="noStrike" kern="1200" cap="all" spc="0" normalizeH="0" baseline="0" noProof="0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города </a:t>
            </a:r>
            <a:r>
              <a:rPr kumimoji="0" lang="ru-RU" sz="2600" b="1" i="1" u="none" strike="noStrike" kern="1200" cap="all" spc="0" normalizeH="0" baseline="0" noProof="0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Мегиона </a:t>
            </a:r>
            <a:r>
              <a:rPr kumimoji="0" lang="ru-RU" sz="2600" b="1" i="1" u="none" strike="noStrike" kern="1200" cap="all" spc="0" normalizeH="0" baseline="0" noProof="0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ХМАО-Югры за 2021 год</a:t>
            </a:r>
            <a:endParaRPr kumimoji="0" lang="ru-RU" sz="2600" b="1" i="1" u="none" strike="noStrike" kern="1200" cap="all" spc="0" normalizeH="0" baseline="0" noProof="0" dirty="0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5B9BD5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493329" y="1423014"/>
            <a:ext cx="1772557" cy="8392396"/>
          </a:xfrm>
          <a:prstGeom prst="roundRect">
            <a:avLst>
              <a:gd name="adj" fmla="val 4705"/>
            </a:avLst>
          </a:prstGeom>
          <a:solidFill>
            <a:schemeClr val="accent4">
              <a:lumMod val="20000"/>
              <a:lumOff val="80000"/>
            </a:schemeClr>
          </a:solidFill>
          <a:ln w="63500" cmpd="thickThin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85884" y="1697106"/>
            <a:ext cx="8425149" cy="1772558"/>
          </a:xfrm>
          <a:prstGeom prst="roundRect">
            <a:avLst>
              <a:gd name="adj" fmla="val 10686"/>
            </a:avLst>
          </a:prstGeom>
          <a:solidFill>
            <a:schemeClr val="accent4">
              <a:lumMod val="40000"/>
              <a:lumOff val="60000"/>
            </a:schemeClr>
          </a:solidFill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</a:t>
            </a:r>
          </a:p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470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079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,1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85884" y="4433521"/>
            <a:ext cx="8425149" cy="1772558"/>
          </a:xfrm>
          <a:prstGeom prst="roundRect">
            <a:avLst>
              <a:gd name="adj" fmla="val 9191"/>
            </a:avLst>
          </a:prstGeom>
          <a:solidFill>
            <a:schemeClr val="accent4">
              <a:lumMod val="40000"/>
              <a:lumOff val="60000"/>
            </a:schemeClr>
          </a:solidFill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</a:t>
            </a:r>
          </a:p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752 289,1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885884" y="7690322"/>
            <a:ext cx="8425149" cy="1772558"/>
          </a:xfrm>
          <a:prstGeom prst="roundRect">
            <a:avLst>
              <a:gd name="adj" fmla="val 9191"/>
            </a:avLst>
          </a:prstGeom>
          <a:solidFill>
            <a:schemeClr val="accent4">
              <a:lumMod val="40000"/>
              <a:lumOff val="60000"/>
            </a:schemeClr>
          </a:solidFill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Дефицит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282 210 тыс.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рублей</a:t>
            </a:r>
          </a:p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(в соответствии с требованиями БК РФ)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4876800" y="2598254"/>
            <a:ext cx="9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4068417" y="2545246"/>
            <a:ext cx="817467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4068417" y="5586619"/>
            <a:ext cx="817467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068417" y="8555107"/>
            <a:ext cx="817467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083353" y="2545246"/>
            <a:ext cx="0" cy="6031355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3265886" y="5586618"/>
            <a:ext cx="817467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9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0112" y="167234"/>
            <a:ext cx="13945659" cy="89255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/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муниципальных программ в области развития </a:t>
            </a: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отраслей </a:t>
            </a: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в </a:t>
            </a: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24098134"/>
              </p:ext>
            </p:extLst>
          </p:nvPr>
        </p:nvGraphicFramePr>
        <p:xfrm>
          <a:off x="709446" y="1622769"/>
          <a:ext cx="12958763" cy="7439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673527" y="8669760"/>
            <a:ext cx="7053149" cy="1114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742" tIns="71875" rIns="143742" bIns="71875">
            <a:spAutoFit/>
          </a:bodyPr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Итого по муниципальным программам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276 648,5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руб.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56" y="5076554"/>
            <a:ext cx="3985670" cy="3985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0" b="99200" l="899" r="99551">
                        <a14:foregroundMark x1="3596" y1="63840" x2="3596" y2="63840"/>
                        <a14:foregroundMark x1="85169" y1="78720" x2="85169" y2="78720"/>
                        <a14:foregroundMark x1="9326" y1="55520" x2="9326" y2="55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289" y="5563311"/>
            <a:ext cx="4242774" cy="29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9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0113" y="167234"/>
            <a:ext cx="13500095" cy="89255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/>
            <a:r>
              <a:rPr b="1" cap="all" dirty="0" i="1" lang="ru-RU" sz="26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Расходы дорожного фонда и поддержка дорожного хозяйства </a:t>
            </a:r>
            <a:endParaRPr b="1" cap="all" dirty="0" i="1" lang="ru-RU" smtClean="0" sz="2600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algn="tl" blurRad="12700" dir="2700000" dist="38100" rotWithShape="0">
                  <a:srgbClr val="5B9BD5">
                    <a:lumMod val="50000"/>
                  </a:srgbClr>
                </a:outerShd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defTabSz="554218"/>
            <a:r>
              <a:rPr b="1" cap="all" dirty="0" i="1" lang="ru-RU" smtClean="0" sz="26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городского </a:t>
            </a:r>
            <a:r>
              <a:rPr b="1" cap="all" dirty="0" i="1" lang="ru-RU" sz="26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округа Мегион </a:t>
            </a:r>
            <a:r>
              <a:rPr b="1" cap="all" dirty="0" i="1" lang="ru-RU" smtClean="0" sz="26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ХМАО-Югры </a:t>
            </a:r>
            <a:r>
              <a:rPr b="1" cap="all" dirty="0" i="1" lang="ru-RU" sz="26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за </a:t>
            </a:r>
            <a:r>
              <a:rPr b="1" cap="all" dirty="0" i="1" lang="ru-RU" smtClean="0" sz="26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2021 </a:t>
            </a:r>
            <a:r>
              <a:rPr b="1" cap="all" dirty="0" i="1" lang="ru-RU" sz="26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год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88696" l="0" r="100000" t="0">
                        <a14:foregroundMark x1="48475" x2="48475" y1="10870" y2="10870"/>
                        <a14:foregroundMark x1="54576" x2="54576" y1="12174" y2="12174"/>
                        <a14:foregroundMark x1="75085" x2="75085" y1="12609" y2="12609"/>
                        <a14:foregroundMark x1="78983" x2="78983" y1="11957" y2="11957"/>
                        <a14:foregroundMark x1="82373" x2="82373" y1="13043" y2="13043"/>
                        <a14:foregroundMark x1="84915" x2="84915" y1="13478" y2="13478"/>
                        <a14:foregroundMark x1="84915" x2="84915" y1="11957" y2="11957"/>
                        <a14:foregroundMark x1="86610" x2="86610" y1="13261" y2="13261"/>
                        <a14:foregroundMark x1="86610" x2="86610" y1="12609" y2="12609"/>
                        <a14:foregroundMark x1="87458" x2="87458" y1="35652" y2="35652"/>
                        <a14:foregroundMark x1="2712" x2="2712" y1="44565" y2="44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"/>
          <a:stretch/>
        </p:blipFill>
        <p:spPr>
          <a:xfrm>
            <a:off x="430097" y="2498108"/>
            <a:ext cx="2059656" cy="1355642"/>
          </a:xfrm>
          <a:prstGeom prst="rect">
            <a:avLst/>
          </a:prstGeom>
        </p:spPr>
      </p:pic>
      <p:sp>
        <p:nvSpPr>
          <p:cNvPr id="77" name="Freeform 5"/>
          <p:cNvSpPr>
            <a:spLocks/>
          </p:cNvSpPr>
          <p:nvPr/>
        </p:nvSpPr>
        <p:spPr bwMode="auto">
          <a:xfrm>
            <a:off x="3760394" y="4626879"/>
            <a:ext cx="1679709" cy="1813873"/>
          </a:xfrm>
          <a:custGeom>
            <a:avLst/>
            <a:gdLst>
              <a:gd fmla="*/ 381 w 381" name="T0"/>
              <a:gd fmla="*/ 2 h 416" name="T1"/>
              <a:gd fmla="*/ 351 w 381" name="T2"/>
              <a:gd fmla="*/ 0 h 416" name="T3"/>
              <a:gd fmla="*/ 143 w 381" name="T4"/>
              <a:gd fmla="*/ 208 h 416" name="T5"/>
              <a:gd fmla="*/ 143 w 381" name="T6"/>
              <a:gd fmla="*/ 208 h 416" name="T7"/>
              <a:gd fmla="*/ 13 w 381" name="T8"/>
              <a:gd fmla="*/ 338 h 416" name="T9"/>
              <a:gd fmla="*/ 0 w 381" name="T10"/>
              <a:gd fmla="*/ 338 h 416" name="T11"/>
              <a:gd fmla="*/ 0 w 381" name="T12"/>
              <a:gd fmla="*/ 416 h 416" name="T13"/>
              <a:gd fmla="*/ 13 w 381" name="T14"/>
              <a:gd fmla="*/ 416 h 416" name="T15"/>
              <a:gd fmla="*/ 221 w 381" name="T16"/>
              <a:gd fmla="*/ 208 h 416" name="T17"/>
              <a:gd fmla="*/ 221 w 381" name="T18"/>
              <a:gd fmla="*/ 208 h 416" name="T19"/>
              <a:gd fmla="*/ 351 w 381" name="T20"/>
              <a:gd fmla="*/ 78 h 416" name="T21"/>
              <a:gd fmla="*/ 381 w 381" name="T22"/>
              <a:gd fmla="*/ 82 h 416" name="T23"/>
              <a:gd fmla="*/ 381 w 381" name="T24"/>
              <a:gd fmla="*/ 2 h 416" name="T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416" w="381">
                <a:moveTo>
                  <a:pt x="381" y="2"/>
                </a:moveTo>
                <a:cubicBezTo>
                  <a:pt x="372" y="1"/>
                  <a:pt x="361" y="0"/>
                  <a:pt x="351" y="0"/>
                </a:cubicBezTo>
                <a:cubicBezTo>
                  <a:pt x="236" y="0"/>
                  <a:pt x="143" y="93"/>
                  <a:pt x="143" y="208"/>
                </a:cubicBezTo>
                <a:cubicBezTo>
                  <a:pt x="143" y="208"/>
                  <a:pt x="143" y="208"/>
                  <a:pt x="143" y="208"/>
                </a:cubicBezTo>
                <a:cubicBezTo>
                  <a:pt x="143" y="280"/>
                  <a:pt x="85" y="338"/>
                  <a:pt x="13" y="338"/>
                </a:cubicBezTo>
                <a:cubicBezTo>
                  <a:pt x="9" y="338"/>
                  <a:pt x="4" y="338"/>
                  <a:pt x="0" y="338"/>
                </a:cubicBezTo>
                <a:cubicBezTo>
                  <a:pt x="0" y="416"/>
                  <a:pt x="0" y="416"/>
                  <a:pt x="0" y="416"/>
                </a:cubicBezTo>
                <a:cubicBezTo>
                  <a:pt x="4" y="416"/>
                  <a:pt x="9" y="416"/>
                  <a:pt x="13" y="416"/>
                </a:cubicBezTo>
                <a:cubicBezTo>
                  <a:pt x="128" y="416"/>
                  <a:pt x="221" y="323"/>
                  <a:pt x="221" y="208"/>
                </a:cubicBezTo>
                <a:cubicBezTo>
                  <a:pt x="221" y="208"/>
                  <a:pt x="221" y="208"/>
                  <a:pt x="221" y="208"/>
                </a:cubicBezTo>
                <a:cubicBezTo>
                  <a:pt x="221" y="136"/>
                  <a:pt x="279" y="78"/>
                  <a:pt x="351" y="78"/>
                </a:cubicBezTo>
                <a:cubicBezTo>
                  <a:pt x="362" y="78"/>
                  <a:pt x="372" y="79"/>
                  <a:pt x="381" y="82"/>
                </a:cubicBezTo>
                <a:lnTo>
                  <a:pt x="381" y="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9847" compatLnSpc="1" lIns="99694" numCol="1" rIns="99694" tIns="49847" vert="horz" wrap="square">
            <a:prstTxWarp prst="textNoShape">
              <a:avLst/>
            </a:prstTxWarp>
          </a:bodyPr>
          <a:lstStyle/>
          <a:p>
            <a:pPr algn="l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id-ID" noProof="0" normalizeH="0" spc="0" strike="noStrike" sz="1962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Freeform 6"/>
          <p:cNvSpPr>
            <a:spLocks/>
          </p:cNvSpPr>
          <p:nvPr/>
        </p:nvSpPr>
        <p:spPr bwMode="auto">
          <a:xfrm>
            <a:off x="2359289" y="3579744"/>
            <a:ext cx="1408867" cy="2861005"/>
          </a:xfrm>
          <a:custGeom>
            <a:avLst/>
            <a:gdLst>
              <a:gd fmla="*/ 324 w 324" name="T0"/>
              <a:gd fmla="*/ 578 h 656" name="T1"/>
              <a:gd fmla="*/ 208 w 324" name="T2"/>
              <a:gd fmla="*/ 448 h 656" name="T3"/>
              <a:gd fmla="*/ 208 w 324" name="T4"/>
              <a:gd fmla="*/ 209 h 656" name="T5"/>
              <a:gd fmla="*/ 208 w 324" name="T6"/>
              <a:gd fmla="*/ 209 h 656" name="T7"/>
              <a:gd fmla="*/ 0 w 324" name="T8"/>
              <a:gd fmla="*/ 0 h 656" name="T9"/>
              <a:gd fmla="*/ 0 w 324" name="T10"/>
              <a:gd fmla="*/ 78 h 656" name="T11"/>
              <a:gd fmla="*/ 0 w 324" name="T12"/>
              <a:gd fmla="*/ 78 h 656" name="T13"/>
              <a:gd fmla="*/ 130 w 324" name="T14"/>
              <a:gd fmla="*/ 209 h 656" name="T15"/>
              <a:gd fmla="*/ 130 w 324" name="T16"/>
              <a:gd fmla="*/ 209 h 656" name="T17"/>
              <a:gd fmla="*/ 130 w 324" name="T18"/>
              <a:gd fmla="*/ 448 h 656" name="T19"/>
              <a:gd fmla="*/ 130 w 324" name="T20"/>
              <a:gd fmla="*/ 448 h 656" name="T21"/>
              <a:gd fmla="*/ 324 w 324" name="T22"/>
              <a:gd fmla="*/ 656 h 656" name="T23"/>
              <a:gd fmla="*/ 324 w 324" name="T24"/>
              <a:gd fmla="*/ 578 h 656" name="T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656" w="324">
                <a:moveTo>
                  <a:pt x="324" y="578"/>
                </a:moveTo>
                <a:cubicBezTo>
                  <a:pt x="258" y="571"/>
                  <a:pt x="208" y="515"/>
                  <a:pt x="208" y="448"/>
                </a:cubicBezTo>
                <a:cubicBezTo>
                  <a:pt x="208" y="209"/>
                  <a:pt x="208" y="209"/>
                  <a:pt x="208" y="209"/>
                </a:cubicBezTo>
                <a:cubicBezTo>
                  <a:pt x="208" y="209"/>
                  <a:pt x="208" y="209"/>
                  <a:pt x="208" y="209"/>
                </a:cubicBezTo>
                <a:cubicBezTo>
                  <a:pt x="208" y="94"/>
                  <a:pt x="114" y="0"/>
                  <a:pt x="0" y="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71" y="78"/>
                  <a:pt x="130" y="137"/>
                  <a:pt x="130" y="209"/>
                </a:cubicBezTo>
                <a:cubicBezTo>
                  <a:pt x="130" y="209"/>
                  <a:pt x="130" y="209"/>
                  <a:pt x="130" y="209"/>
                </a:cubicBezTo>
                <a:cubicBezTo>
                  <a:pt x="130" y="448"/>
                  <a:pt x="130" y="448"/>
                  <a:pt x="130" y="448"/>
                </a:cubicBezTo>
                <a:cubicBezTo>
                  <a:pt x="130" y="448"/>
                  <a:pt x="130" y="448"/>
                  <a:pt x="130" y="448"/>
                </a:cubicBezTo>
                <a:cubicBezTo>
                  <a:pt x="130" y="559"/>
                  <a:pt x="215" y="649"/>
                  <a:pt x="324" y="656"/>
                </a:cubicBezTo>
                <a:lnTo>
                  <a:pt x="324" y="57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9847" compatLnSpc="1" lIns="99694" numCol="1" rIns="99694" tIns="49847" vert="horz" wrap="square">
            <a:prstTxWarp prst="textNoShape">
              <a:avLst/>
            </a:prstTxWarp>
          </a:bodyPr>
          <a:lstStyle/>
          <a:p>
            <a:pPr algn="l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id-ID" noProof="0" normalizeH="0" spc="0" strike="noStrike" sz="1962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Freeform 7"/>
          <p:cNvSpPr>
            <a:spLocks/>
          </p:cNvSpPr>
          <p:nvPr/>
        </p:nvSpPr>
        <p:spPr bwMode="auto">
          <a:xfrm>
            <a:off x="5440103" y="4635533"/>
            <a:ext cx="1209826" cy="3252164"/>
          </a:xfrm>
          <a:custGeom>
            <a:avLst/>
            <a:gdLst>
              <a:gd fmla="*/ 278 w 278" name="T0"/>
              <a:gd fmla="*/ 667 h 746" name="T1"/>
              <a:gd fmla="*/ 176 w 278" name="T2"/>
              <a:gd fmla="*/ 543 h 746" name="T3"/>
              <a:gd fmla="*/ 177 w 278" name="T4"/>
              <a:gd fmla="*/ 543 h 746" name="T5"/>
              <a:gd fmla="*/ 176 w 278" name="T6"/>
              <a:gd fmla="*/ 541 h 746" name="T7"/>
              <a:gd fmla="*/ 176 w 278" name="T8"/>
              <a:gd fmla="*/ 205 h 746" name="T9"/>
              <a:gd fmla="*/ 176 w 278" name="T10"/>
              <a:gd fmla="*/ 205 h 746" name="T11"/>
              <a:gd fmla="*/ 0 w 278" name="T12"/>
              <a:gd fmla="*/ 0 h 746" name="T13"/>
              <a:gd fmla="*/ 0 w 278" name="T14"/>
              <a:gd fmla="*/ 80 h 746" name="T15"/>
              <a:gd fmla="*/ 98 w 278" name="T16"/>
              <a:gd fmla="*/ 206 h 746" name="T17"/>
              <a:gd fmla="*/ 98 w 278" name="T18"/>
              <a:gd fmla="*/ 206 h 746" name="T19"/>
              <a:gd fmla="*/ 98 w 278" name="T20"/>
              <a:gd fmla="*/ 540 h 746" name="T21"/>
              <a:gd fmla="*/ 98 w 278" name="T22"/>
              <a:gd fmla="*/ 540 h 746" name="T23"/>
              <a:gd fmla="*/ 278 w 278" name="T24"/>
              <a:gd fmla="*/ 746 h 746" name="T25"/>
              <a:gd fmla="*/ 278 w 278" name="T26"/>
              <a:gd fmla="*/ 667 h 746" name="T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746" w="278">
                <a:moveTo>
                  <a:pt x="278" y="667"/>
                </a:moveTo>
                <a:cubicBezTo>
                  <a:pt x="221" y="654"/>
                  <a:pt x="178" y="604"/>
                  <a:pt x="176" y="543"/>
                </a:cubicBezTo>
                <a:cubicBezTo>
                  <a:pt x="177" y="543"/>
                  <a:pt x="177" y="543"/>
                  <a:pt x="177" y="543"/>
                </a:cubicBezTo>
                <a:cubicBezTo>
                  <a:pt x="176" y="541"/>
                  <a:pt x="176" y="541"/>
                  <a:pt x="176" y="541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5" y="101"/>
                  <a:pt x="99" y="16"/>
                  <a:pt x="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56" y="94"/>
                  <a:pt x="98" y="145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ubicBezTo>
                  <a:pt x="98" y="540"/>
                  <a:pt x="98" y="540"/>
                  <a:pt x="98" y="540"/>
                </a:cubicBezTo>
                <a:cubicBezTo>
                  <a:pt x="98" y="540"/>
                  <a:pt x="98" y="540"/>
                  <a:pt x="98" y="540"/>
                </a:cubicBezTo>
                <a:cubicBezTo>
                  <a:pt x="98" y="646"/>
                  <a:pt x="177" y="733"/>
                  <a:pt x="278" y="746"/>
                </a:cubicBezTo>
                <a:lnTo>
                  <a:pt x="278" y="6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9847" compatLnSpc="1" lIns="99694" numCol="1" rIns="99694" tIns="49847" vert="horz" wrap="square">
            <a:prstTxWarp prst="textNoShape">
              <a:avLst/>
            </a:prstTxWarp>
          </a:bodyPr>
          <a:lstStyle/>
          <a:p>
            <a:pPr algn="l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id-ID" noProof="0" normalizeH="0" spc="0" strike="noStrike" sz="1962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Freeform 8"/>
          <p:cNvSpPr>
            <a:spLocks/>
          </p:cNvSpPr>
          <p:nvPr/>
        </p:nvSpPr>
        <p:spPr bwMode="auto">
          <a:xfrm>
            <a:off x="10912877" y="3598783"/>
            <a:ext cx="1427905" cy="3260818"/>
          </a:xfrm>
          <a:custGeom>
            <a:avLst/>
            <a:gdLst>
              <a:gd fmla="*/ 328 w 328" name="T0"/>
              <a:gd fmla="*/ 79 h 748" name="T1"/>
              <a:gd fmla="*/ 328 w 328" name="T2"/>
              <a:gd fmla="*/ 0 h 748" name="T3"/>
              <a:gd fmla="*/ 151 w 328" name="T4"/>
              <a:gd fmla="*/ 206 h 748" name="T5"/>
              <a:gd fmla="*/ 151 w 328" name="T6"/>
              <a:gd fmla="*/ 206 h 748" name="T7"/>
              <a:gd fmla="*/ 151 w 328" name="T8"/>
              <a:gd fmla="*/ 540 h 748" name="T9"/>
              <a:gd fmla="*/ 151 w 328" name="T10"/>
              <a:gd fmla="*/ 540 h 748" name="T11"/>
              <a:gd fmla="*/ 21 w 328" name="T12"/>
              <a:gd fmla="*/ 670 h 748" name="T13"/>
              <a:gd fmla="*/ 0 w 328" name="T14"/>
              <a:gd fmla="*/ 668 h 748" name="T15"/>
              <a:gd fmla="*/ 0 w 328" name="T16"/>
              <a:gd fmla="*/ 747 h 748" name="T17"/>
              <a:gd fmla="*/ 21 w 328" name="T18"/>
              <a:gd fmla="*/ 748 h 748" name="T19"/>
              <a:gd fmla="*/ 229 w 328" name="T20"/>
              <a:gd fmla="*/ 541 h 748" name="T21"/>
              <a:gd fmla="*/ 229 w 328" name="T22"/>
              <a:gd fmla="*/ 541 h 748" name="T23"/>
              <a:gd fmla="*/ 229 w 328" name="T24"/>
              <a:gd fmla="*/ 205 h 748" name="T25"/>
              <a:gd fmla="*/ 229 w 328" name="T26"/>
              <a:gd fmla="*/ 203 h 748" name="T27"/>
              <a:gd fmla="*/ 229 w 328" name="T28"/>
              <a:gd fmla="*/ 203 h 748" name="T29"/>
              <a:gd fmla="*/ 328 w 328" name="T30"/>
              <a:gd fmla="*/ 79 h 748" name="T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748" w="328">
                <a:moveTo>
                  <a:pt x="328" y="79"/>
                </a:moveTo>
                <a:cubicBezTo>
                  <a:pt x="328" y="0"/>
                  <a:pt x="328" y="0"/>
                  <a:pt x="328" y="0"/>
                </a:cubicBezTo>
                <a:cubicBezTo>
                  <a:pt x="228" y="15"/>
                  <a:pt x="151" y="102"/>
                  <a:pt x="151" y="206"/>
                </a:cubicBezTo>
                <a:cubicBezTo>
                  <a:pt x="151" y="206"/>
                  <a:pt x="151" y="206"/>
                  <a:pt x="151" y="206"/>
                </a:cubicBezTo>
                <a:cubicBezTo>
                  <a:pt x="151" y="540"/>
                  <a:pt x="151" y="540"/>
                  <a:pt x="151" y="540"/>
                </a:cubicBezTo>
                <a:cubicBezTo>
                  <a:pt x="151" y="540"/>
                  <a:pt x="151" y="540"/>
                  <a:pt x="151" y="540"/>
                </a:cubicBezTo>
                <a:cubicBezTo>
                  <a:pt x="151" y="611"/>
                  <a:pt x="93" y="670"/>
                  <a:pt x="21" y="670"/>
                </a:cubicBezTo>
                <a:cubicBezTo>
                  <a:pt x="14" y="670"/>
                  <a:pt x="7" y="669"/>
                  <a:pt x="0" y="668"/>
                </a:cubicBezTo>
                <a:cubicBezTo>
                  <a:pt x="0" y="747"/>
                  <a:pt x="0" y="747"/>
                  <a:pt x="0" y="747"/>
                </a:cubicBezTo>
                <a:cubicBezTo>
                  <a:pt x="7" y="747"/>
                  <a:pt x="14" y="748"/>
                  <a:pt x="21" y="748"/>
                </a:cubicBezTo>
                <a:cubicBezTo>
                  <a:pt x="135" y="748"/>
                  <a:pt x="228" y="655"/>
                  <a:pt x="229" y="541"/>
                </a:cubicBezTo>
                <a:cubicBezTo>
                  <a:pt x="229" y="541"/>
                  <a:pt x="229" y="541"/>
                  <a:pt x="229" y="541"/>
                </a:cubicBezTo>
                <a:cubicBezTo>
                  <a:pt x="229" y="205"/>
                  <a:pt x="229" y="205"/>
                  <a:pt x="229" y="205"/>
                </a:cubicBezTo>
                <a:cubicBezTo>
                  <a:pt x="229" y="203"/>
                  <a:pt x="229" y="203"/>
                  <a:pt x="229" y="203"/>
                </a:cubicBezTo>
                <a:cubicBezTo>
                  <a:pt x="229" y="203"/>
                  <a:pt x="229" y="203"/>
                  <a:pt x="229" y="203"/>
                </a:cubicBezTo>
                <a:cubicBezTo>
                  <a:pt x="231" y="143"/>
                  <a:pt x="272" y="93"/>
                  <a:pt x="328" y="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9847" compatLnSpc="1" lIns="99694" numCol="1" rIns="99694" tIns="49847" vert="horz" wrap="square">
            <a:prstTxWarp prst="textNoShape">
              <a:avLst/>
            </a:prstTxWarp>
          </a:bodyPr>
          <a:lstStyle/>
          <a:p>
            <a:pPr algn="l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id-ID" noProof="0" normalizeH="0" spc="0" strike="noStrike" sz="1962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Freeform 10"/>
          <p:cNvSpPr>
            <a:spLocks/>
          </p:cNvSpPr>
          <p:nvPr/>
        </p:nvSpPr>
        <p:spPr bwMode="auto">
          <a:xfrm>
            <a:off x="6630144" y="5045731"/>
            <a:ext cx="2837300" cy="2855811"/>
          </a:xfrm>
          <a:custGeom>
            <a:avLst/>
            <a:gdLst>
              <a:gd fmla="*/ 643 w 643" name="T0"/>
              <a:gd fmla="*/ 79 h 655" name="T1"/>
              <a:gd fmla="*/ 643 w 643" name="T2"/>
              <a:gd fmla="*/ 0 h 655" name="T3"/>
              <a:gd fmla="*/ 452 w 643" name="T4"/>
              <a:gd fmla="*/ 208 h 655" name="T5"/>
              <a:gd fmla="*/ 453 w 643" name="T6"/>
              <a:gd fmla="*/ 208 h 655" name="T7"/>
              <a:gd fmla="*/ 453 w 643" name="T8"/>
              <a:gd fmla="*/ 447 h 655" name="T9"/>
              <a:gd fmla="*/ 453 w 643" name="T10"/>
              <a:gd fmla="*/ 447 h 655" name="T11"/>
              <a:gd fmla="*/ 337 w 643" name="T12"/>
              <a:gd fmla="*/ 577 h 655" name="T13"/>
              <a:gd fmla="*/ 26 w 643" name="T14"/>
              <a:gd fmla="*/ 577 h 655" name="T15"/>
              <a:gd fmla="*/ 26 w 643" name="T16"/>
              <a:gd fmla="*/ 576 h 655" name="T17"/>
              <a:gd fmla="*/ 0 w 643" name="T18"/>
              <a:gd fmla="*/ 574 h 655" name="T19"/>
              <a:gd fmla="*/ 0 w 643" name="T20"/>
              <a:gd fmla="*/ 653 h 655" name="T21"/>
              <a:gd fmla="*/ 25 w 643" name="T22"/>
              <a:gd fmla="*/ 654 h 655" name="T23"/>
              <a:gd fmla="*/ 25 w 643" name="T24"/>
              <a:gd fmla="*/ 655 h 655" name="T25"/>
              <a:gd fmla="*/ 322 w 643" name="T26"/>
              <a:gd fmla="*/ 655 h 655" name="T27"/>
              <a:gd fmla="*/ 342 w 643" name="T28"/>
              <a:gd fmla="*/ 655 h 655" name="T29"/>
              <a:gd fmla="*/ 361 w 643" name="T30"/>
              <a:gd fmla="*/ 652 h 655" name="T31"/>
              <a:gd fmla="*/ 531 w 643" name="T32"/>
              <a:gd fmla="*/ 447 h 655" name="T33"/>
              <a:gd fmla="*/ 531 w 643" name="T34"/>
              <a:gd fmla="*/ 447 h 655" name="T35"/>
              <a:gd fmla="*/ 531 w 643" name="T36"/>
              <a:gd fmla="*/ 208 h 655" name="T37"/>
              <a:gd fmla="*/ 643 w 643" name="T38"/>
              <a:gd fmla="*/ 79 h 655" name="T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655" w="643">
                <a:moveTo>
                  <a:pt x="643" y="79"/>
                </a:moveTo>
                <a:cubicBezTo>
                  <a:pt x="643" y="0"/>
                  <a:pt x="643" y="0"/>
                  <a:pt x="643" y="0"/>
                </a:cubicBezTo>
                <a:cubicBezTo>
                  <a:pt x="536" y="9"/>
                  <a:pt x="452" y="99"/>
                  <a:pt x="452" y="208"/>
                </a:cubicBezTo>
                <a:cubicBezTo>
                  <a:pt x="453" y="208"/>
                  <a:pt x="453" y="208"/>
                  <a:pt x="453" y="208"/>
                </a:cubicBezTo>
                <a:cubicBezTo>
                  <a:pt x="453" y="447"/>
                  <a:pt x="453" y="447"/>
                  <a:pt x="453" y="447"/>
                </a:cubicBezTo>
                <a:cubicBezTo>
                  <a:pt x="453" y="447"/>
                  <a:pt x="453" y="447"/>
                  <a:pt x="453" y="447"/>
                </a:cubicBezTo>
                <a:cubicBezTo>
                  <a:pt x="453" y="514"/>
                  <a:pt x="402" y="569"/>
                  <a:pt x="337" y="577"/>
                </a:cubicBezTo>
                <a:cubicBezTo>
                  <a:pt x="26" y="577"/>
                  <a:pt x="26" y="577"/>
                  <a:pt x="26" y="577"/>
                </a:cubicBezTo>
                <a:cubicBezTo>
                  <a:pt x="26" y="576"/>
                  <a:pt x="26" y="576"/>
                  <a:pt x="26" y="576"/>
                </a:cubicBezTo>
                <a:cubicBezTo>
                  <a:pt x="17" y="576"/>
                  <a:pt x="8" y="575"/>
                  <a:pt x="0" y="574"/>
                </a:cubicBezTo>
                <a:cubicBezTo>
                  <a:pt x="0" y="653"/>
                  <a:pt x="0" y="653"/>
                  <a:pt x="0" y="653"/>
                </a:cubicBezTo>
                <a:cubicBezTo>
                  <a:pt x="8" y="654"/>
                  <a:pt x="16" y="654"/>
                  <a:pt x="25" y="654"/>
                </a:cubicBezTo>
                <a:cubicBezTo>
                  <a:pt x="25" y="655"/>
                  <a:pt x="25" y="655"/>
                  <a:pt x="25" y="655"/>
                </a:cubicBezTo>
                <a:cubicBezTo>
                  <a:pt x="322" y="655"/>
                  <a:pt x="322" y="655"/>
                  <a:pt x="322" y="655"/>
                </a:cubicBezTo>
                <a:cubicBezTo>
                  <a:pt x="322" y="655"/>
                  <a:pt x="336" y="655"/>
                  <a:pt x="342" y="655"/>
                </a:cubicBezTo>
                <a:cubicBezTo>
                  <a:pt x="361" y="652"/>
                  <a:pt x="361" y="652"/>
                  <a:pt x="361" y="652"/>
                </a:cubicBezTo>
                <a:cubicBezTo>
                  <a:pt x="457" y="634"/>
                  <a:pt x="531" y="549"/>
                  <a:pt x="531" y="447"/>
                </a:cubicBezTo>
                <a:cubicBezTo>
                  <a:pt x="531" y="447"/>
                  <a:pt x="531" y="447"/>
                  <a:pt x="531" y="447"/>
                </a:cubicBezTo>
                <a:cubicBezTo>
                  <a:pt x="531" y="208"/>
                  <a:pt x="531" y="208"/>
                  <a:pt x="531" y="208"/>
                </a:cubicBezTo>
                <a:cubicBezTo>
                  <a:pt x="531" y="142"/>
                  <a:pt x="579" y="87"/>
                  <a:pt x="643" y="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9847" compatLnSpc="1" lIns="99694" numCol="1" rIns="99694" tIns="49847" vert="horz" wrap="square">
            <a:prstTxWarp prst="textNoShape">
              <a:avLst/>
            </a:prstTxWarp>
          </a:bodyPr>
          <a:lstStyle/>
          <a:p>
            <a:pPr algn="l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id-ID" noProof="0" normalizeH="0" spc="0" strike="noStrike" sz="1962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Freeform 11"/>
          <p:cNvSpPr>
            <a:spLocks/>
          </p:cNvSpPr>
          <p:nvPr/>
        </p:nvSpPr>
        <p:spPr bwMode="auto">
          <a:xfrm>
            <a:off x="9467444" y="5039710"/>
            <a:ext cx="1471428" cy="1819891"/>
          </a:xfrm>
          <a:custGeom>
            <a:avLst/>
            <a:gdLst>
              <a:gd fmla="*/ 333 w 333" name="T0"/>
              <a:gd fmla="*/ 337 h 416" name="T1"/>
              <a:gd fmla="*/ 225 w 333" name="T2"/>
              <a:gd fmla="*/ 209 h 416" name="T3"/>
              <a:gd fmla="*/ 225 w 333" name="T4"/>
              <a:gd fmla="*/ 209 h 416" name="T5"/>
              <a:gd fmla="*/ 17 w 333" name="T6"/>
              <a:gd fmla="*/ 0 h 416" name="T7"/>
              <a:gd fmla="*/ 0 w 333" name="T8"/>
              <a:gd fmla="*/ 1 h 416" name="T9"/>
              <a:gd fmla="*/ 0 w 333" name="T10"/>
              <a:gd fmla="*/ 79 h 416" name="T11"/>
              <a:gd fmla="*/ 17 w 333" name="T12"/>
              <a:gd fmla="*/ 78 h 416" name="T13"/>
              <a:gd fmla="*/ 147 w 333" name="T14"/>
              <a:gd fmla="*/ 209 h 416" name="T15"/>
              <a:gd fmla="*/ 147 w 333" name="T16"/>
              <a:gd fmla="*/ 209 h 416" name="T17"/>
              <a:gd fmla="*/ 333 w 333" name="T18"/>
              <a:gd fmla="*/ 416 h 416" name="T19"/>
              <a:gd fmla="*/ 333 w 333" name="T20"/>
              <a:gd fmla="*/ 337 h 416" name="T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16" w="333">
                <a:moveTo>
                  <a:pt x="333" y="337"/>
                </a:moveTo>
                <a:cubicBezTo>
                  <a:pt x="271" y="326"/>
                  <a:pt x="225" y="273"/>
                  <a:pt x="225" y="209"/>
                </a:cubicBezTo>
                <a:cubicBezTo>
                  <a:pt x="225" y="209"/>
                  <a:pt x="225" y="209"/>
                  <a:pt x="225" y="209"/>
                </a:cubicBezTo>
                <a:cubicBezTo>
                  <a:pt x="225" y="94"/>
                  <a:pt x="132" y="0"/>
                  <a:pt x="17" y="0"/>
                </a:cubicBezTo>
                <a:cubicBezTo>
                  <a:pt x="11" y="0"/>
                  <a:pt x="6" y="1"/>
                  <a:pt x="0" y="1"/>
                </a:cubicBezTo>
                <a:cubicBezTo>
                  <a:pt x="0" y="79"/>
                  <a:pt x="0" y="79"/>
                  <a:pt x="0" y="79"/>
                </a:cubicBezTo>
                <a:cubicBezTo>
                  <a:pt x="5" y="79"/>
                  <a:pt x="11" y="78"/>
                  <a:pt x="17" y="78"/>
                </a:cubicBezTo>
                <a:cubicBezTo>
                  <a:pt x="88" y="78"/>
                  <a:pt x="147" y="137"/>
                  <a:pt x="147" y="209"/>
                </a:cubicBezTo>
                <a:cubicBezTo>
                  <a:pt x="147" y="209"/>
                  <a:pt x="147" y="209"/>
                  <a:pt x="147" y="209"/>
                </a:cubicBezTo>
                <a:cubicBezTo>
                  <a:pt x="147" y="316"/>
                  <a:pt x="228" y="405"/>
                  <a:pt x="333" y="416"/>
                </a:cubicBezTo>
                <a:lnTo>
                  <a:pt x="333" y="3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9847" compatLnSpc="1" lIns="99694" numCol="1" rIns="99694" tIns="49847" vert="horz" wrap="square">
            <a:prstTxWarp prst="textNoShape">
              <a:avLst/>
            </a:prstTxWarp>
          </a:bodyPr>
          <a:lstStyle/>
          <a:p>
            <a:pPr algn="l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id-ID" noProof="0" normalizeH="0" spc="0" strike="noStrike" sz="1962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3" name="Group 21"/>
          <p:cNvGrpSpPr/>
          <p:nvPr/>
        </p:nvGrpSpPr>
        <p:grpSpPr>
          <a:xfrm>
            <a:off x="2425056" y="3725132"/>
            <a:ext cx="11120356" cy="4036214"/>
            <a:chOff x="1639888" y="2122488"/>
            <a:chExt cx="10199687" cy="3702050"/>
          </a:xfrm>
          <a:solidFill>
            <a:schemeClr val="bg1"/>
          </a:solidFill>
        </p:grpSpPr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1639888" y="2122488"/>
              <a:ext cx="55562" cy="50800"/>
            </a:xfrm>
            <a:custGeom>
              <a:avLst/>
              <a:gdLst>
                <a:gd fmla="*/ 11 w 14" name="T0"/>
                <a:gd fmla="*/ 13 h 13" name="T1"/>
                <a:gd fmla="*/ 0 w 14" name="T2"/>
                <a:gd fmla="*/ 11 h 13" name="T3"/>
                <a:gd fmla="*/ 2 w 14" name="T4"/>
                <a:gd fmla="*/ 0 h 13" name="T5"/>
                <a:gd fmla="*/ 14 w 14" name="T6"/>
                <a:gd fmla="*/ 3 h 13" name="T7"/>
                <a:gd fmla="*/ 11 w 14" name="T8"/>
                <a:gd fmla="*/ 13 h 13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4">
                  <a:moveTo>
                    <a:pt x="11" y="13"/>
                  </a:moveTo>
                  <a:cubicBezTo>
                    <a:pt x="8" y="13"/>
                    <a:pt x="4" y="12"/>
                    <a:pt x="0" y="1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1"/>
                    <a:pt x="10" y="2"/>
                    <a:pt x="14" y="3"/>
                  </a:cubicBezTo>
                  <a:lnTo>
                    <a:pt x="1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9847" compatLnSpc="1" lIns="99694" numCol="1" rIns="99694" tIns="49847" vert="horz" wrap="square">
              <a:prstTxWarp prst="textNoShape">
                <a:avLst/>
              </a:prstTxWarp>
            </a:bodyPr>
            <a:lstStyle/>
            <a:p>
              <a:pPr algn="l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id-ID" noProof="0" normalizeH="0" spc="0" strike="noStrike" sz="1962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13"/>
            <p:cNvSpPr>
              <a:spLocks noEditPoints="1"/>
            </p:cNvSpPr>
            <p:nvPr/>
          </p:nvSpPr>
          <p:spPr bwMode="auto">
            <a:xfrm>
              <a:off x="1774825" y="2162175"/>
              <a:ext cx="4832350" cy="3662363"/>
            </a:xfrm>
            <a:custGeom>
              <a:avLst/>
              <a:gdLst>
                <a:gd fmla="*/ 959 w 1211" name="T0"/>
                <a:gd fmla="*/ 905 h 916" name="T1"/>
                <a:gd fmla="*/ 1211 w 1211" name="T2"/>
                <a:gd fmla="*/ 916 h 916" name="T3"/>
                <a:gd fmla="*/ 1164 w 1211" name="T4"/>
                <a:gd fmla="*/ 916 h 916" name="T5"/>
                <a:gd fmla="*/ 1116 w 1211" name="T6"/>
                <a:gd fmla="*/ 916 h 916" name="T7"/>
                <a:gd fmla="*/ 1068 w 1211" name="T8"/>
                <a:gd fmla="*/ 916 h 916" name="T9"/>
                <a:gd fmla="*/ 1020 w 1211" name="T10"/>
                <a:gd fmla="*/ 916 h 916" name="T11"/>
                <a:gd fmla="*/ 924 w 1211" name="T12"/>
                <a:gd fmla="*/ 913 h 916" name="T13"/>
                <a:gd fmla="*/ 877 w 1211" name="T14"/>
                <a:gd fmla="*/ 896 h 916" name="T15"/>
                <a:gd fmla="*/ 840 w 1211" name="T16"/>
                <a:gd fmla="*/ 864 h 916" name="T17"/>
                <a:gd fmla="*/ 815 w 1211" name="T18"/>
                <a:gd fmla="*/ 821 h 916" name="T19"/>
                <a:gd fmla="*/ 801 w 1211" name="T20"/>
                <a:gd fmla="*/ 774 h 916" name="T21"/>
                <a:gd fmla="*/ 795 w 1211" name="T22"/>
                <a:gd fmla="*/ 726 h 916" name="T23"/>
                <a:gd fmla="*/ 806 w 1211" name="T24"/>
                <a:gd fmla="*/ 720 h 916" name="T25"/>
                <a:gd fmla="*/ 795 w 1211" name="T26"/>
                <a:gd fmla="*/ 678 h 916" name="T27"/>
                <a:gd fmla="*/ 795 w 1211" name="T28"/>
                <a:gd fmla="*/ 630 h 916" name="T29"/>
                <a:gd fmla="*/ 795 w 1211" name="T30"/>
                <a:gd fmla="*/ 582 h 916" name="T31"/>
                <a:gd fmla="*/ 286 w 1211" name="T32"/>
                <a:gd fmla="*/ 569 h 916" name="T33"/>
                <a:gd fmla="*/ 237 w 1211" name="T34"/>
                <a:gd fmla="*/ 575 h 916" name="T35"/>
                <a:gd fmla="*/ 331 w 1211" name="T36"/>
                <a:gd fmla="*/ 562 h 916" name="T37"/>
                <a:gd fmla="*/ 191 w 1211" name="T38"/>
                <a:gd fmla="*/ 556 h 916" name="T39"/>
                <a:gd fmla="*/ 374 w 1211" name="T40"/>
                <a:gd fmla="*/ 544 h 916" name="T41"/>
                <a:gd fmla="*/ 155 w 1211" name="T42"/>
                <a:gd fmla="*/ 523 h 916" name="T43"/>
                <a:gd fmla="*/ 795 w 1211" name="T44"/>
                <a:gd fmla="*/ 534 h 916" name="T45"/>
                <a:gd fmla="*/ 409 w 1211" name="T46"/>
                <a:gd fmla="*/ 514 h 916" name="T47"/>
                <a:gd fmla="*/ 129 w 1211" name="T48"/>
                <a:gd fmla="*/ 481 h 916" name="T49"/>
                <a:gd fmla="*/ 795 w 1211" name="T50"/>
                <a:gd fmla="*/ 487 h 916" name="T51"/>
                <a:gd fmla="*/ 435 w 1211" name="T52"/>
                <a:gd fmla="*/ 476 h 916" name="T53"/>
                <a:gd fmla="*/ 115 w 1211" name="T54"/>
                <a:gd fmla="*/ 434 h 916" name="T55"/>
                <a:gd fmla="*/ 795 w 1211" name="T56"/>
                <a:gd fmla="*/ 439 h 916" name="T57"/>
                <a:gd fmla="*/ 451 w 1211" name="T58"/>
                <a:gd fmla="*/ 432 h 916" name="T59"/>
                <a:gd fmla="*/ 463 w 1211" name="T60"/>
                <a:gd fmla="*/ 428 h 916" name="T61"/>
                <a:gd fmla="*/ 123 w 1211" name="T62"/>
                <a:gd fmla="*/ 409 h 916" name="T63"/>
                <a:gd fmla="*/ 794 w 1211" name="T64"/>
                <a:gd fmla="*/ 391 h 916" name="T65"/>
                <a:gd fmla="*/ 467 w 1211" name="T66"/>
                <a:gd fmla="*/ 387 h 916" name="T67"/>
                <a:gd fmla="*/ 123 w 1211" name="T68"/>
                <a:gd fmla="*/ 362 h 916" name="T69"/>
                <a:gd fmla="*/ 783 w 1211" name="T70"/>
                <a:gd fmla="*/ 346 h 916" name="T71"/>
                <a:gd fmla="*/ 479 w 1211" name="T72"/>
                <a:gd fmla="*/ 342 h 916" name="T73"/>
                <a:gd fmla="*/ 123 w 1211" name="T74"/>
                <a:gd fmla="*/ 314 h 916" name="T75"/>
                <a:gd fmla="*/ 762 w 1211" name="T76"/>
                <a:gd fmla="*/ 305 h 916" name="T77"/>
                <a:gd fmla="*/ 501 w 1211" name="T78"/>
                <a:gd fmla="*/ 301 h 916" name="T79"/>
                <a:gd fmla="*/ 731 w 1211" name="T80"/>
                <a:gd fmla="*/ 272 h 916" name="T81"/>
                <a:gd fmla="*/ 534 w 1211" name="T82"/>
                <a:gd fmla="*/ 269 h 916" name="T83"/>
                <a:gd fmla="*/ 123 w 1211" name="T84"/>
                <a:gd fmla="*/ 266 h 916" name="T85"/>
                <a:gd fmla="*/ 690 w 1211" name="T86"/>
                <a:gd fmla="*/ 251 h 916" name="T87"/>
                <a:gd fmla="*/ 575 w 1211" name="T88"/>
                <a:gd fmla="*/ 249 h 916" name="T89"/>
                <a:gd fmla="*/ 644 w 1211" name="T90"/>
                <a:gd fmla="*/ 242 h 916" name="T91"/>
                <a:gd fmla="*/ 645 w 1211" name="T92"/>
                <a:gd fmla="*/ 231 h 916" name="T93"/>
                <a:gd fmla="*/ 123 w 1211" name="T94"/>
                <a:gd fmla="*/ 194 h 916" name="T95"/>
                <a:gd fmla="*/ 111 w 1211" name="T96"/>
                <a:gd fmla="*/ 147 h 916" name="T97"/>
                <a:gd fmla="*/ 98 w 1211" name="T98"/>
                <a:gd fmla="*/ 102 h 916" name="T99"/>
                <a:gd fmla="*/ 75 w 1211" name="T100"/>
                <a:gd fmla="*/ 63 h 916" name="T101"/>
                <a:gd fmla="*/ 41 w 1211" name="T102"/>
                <a:gd fmla="*/ 31 h 916" name="T103"/>
                <a:gd fmla="*/ 0 w 1211" name="T104"/>
                <a:gd fmla="*/ 10 h 916" name="T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916" w="1211">
                  <a:moveTo>
                    <a:pt x="959" y="916"/>
                  </a:moveTo>
                  <a:cubicBezTo>
                    <a:pt x="955" y="916"/>
                    <a:pt x="952" y="916"/>
                    <a:pt x="948" y="916"/>
                  </a:cubicBezTo>
                  <a:cubicBezTo>
                    <a:pt x="949" y="905"/>
                    <a:pt x="949" y="905"/>
                    <a:pt x="949" y="905"/>
                  </a:cubicBezTo>
                  <a:cubicBezTo>
                    <a:pt x="952" y="905"/>
                    <a:pt x="956" y="905"/>
                    <a:pt x="959" y="905"/>
                  </a:cubicBezTo>
                  <a:cubicBezTo>
                    <a:pt x="959" y="905"/>
                    <a:pt x="959" y="905"/>
                    <a:pt x="959" y="905"/>
                  </a:cubicBezTo>
                  <a:cubicBezTo>
                    <a:pt x="972" y="905"/>
                    <a:pt x="972" y="905"/>
                    <a:pt x="972" y="905"/>
                  </a:cubicBezTo>
                  <a:cubicBezTo>
                    <a:pt x="972" y="916"/>
                    <a:pt x="972" y="916"/>
                    <a:pt x="972" y="916"/>
                  </a:cubicBezTo>
                  <a:cubicBezTo>
                    <a:pt x="959" y="916"/>
                    <a:pt x="959" y="916"/>
                    <a:pt x="959" y="916"/>
                  </a:cubicBezTo>
                  <a:cubicBezTo>
                    <a:pt x="959" y="916"/>
                    <a:pt x="959" y="916"/>
                    <a:pt x="959" y="916"/>
                  </a:cubicBezTo>
                  <a:close/>
                  <a:moveTo>
                    <a:pt x="1211" y="916"/>
                  </a:moveTo>
                  <a:cubicBezTo>
                    <a:pt x="1187" y="916"/>
                    <a:pt x="1187" y="916"/>
                    <a:pt x="1187" y="916"/>
                  </a:cubicBezTo>
                  <a:cubicBezTo>
                    <a:pt x="1187" y="905"/>
                    <a:pt x="1187" y="905"/>
                    <a:pt x="1187" y="905"/>
                  </a:cubicBezTo>
                  <a:cubicBezTo>
                    <a:pt x="1211" y="905"/>
                    <a:pt x="1211" y="905"/>
                    <a:pt x="1211" y="905"/>
                  </a:cubicBezTo>
                  <a:lnTo>
                    <a:pt x="1211" y="916"/>
                  </a:lnTo>
                  <a:close/>
                  <a:moveTo>
                    <a:pt x="1164" y="916"/>
                  </a:moveTo>
                  <a:cubicBezTo>
                    <a:pt x="1140" y="916"/>
                    <a:pt x="1140" y="916"/>
                    <a:pt x="1140" y="916"/>
                  </a:cubicBezTo>
                  <a:cubicBezTo>
                    <a:pt x="1140" y="905"/>
                    <a:pt x="1140" y="905"/>
                    <a:pt x="1140" y="905"/>
                  </a:cubicBezTo>
                  <a:cubicBezTo>
                    <a:pt x="1164" y="905"/>
                    <a:pt x="1164" y="905"/>
                    <a:pt x="1164" y="905"/>
                  </a:cubicBezTo>
                  <a:lnTo>
                    <a:pt x="1164" y="916"/>
                  </a:lnTo>
                  <a:close/>
                  <a:moveTo>
                    <a:pt x="1116" y="916"/>
                  </a:moveTo>
                  <a:cubicBezTo>
                    <a:pt x="1092" y="916"/>
                    <a:pt x="1092" y="916"/>
                    <a:pt x="1092" y="916"/>
                  </a:cubicBezTo>
                  <a:cubicBezTo>
                    <a:pt x="1092" y="905"/>
                    <a:pt x="1092" y="905"/>
                    <a:pt x="1092" y="905"/>
                  </a:cubicBezTo>
                  <a:cubicBezTo>
                    <a:pt x="1116" y="905"/>
                    <a:pt x="1116" y="905"/>
                    <a:pt x="1116" y="905"/>
                  </a:cubicBezTo>
                  <a:lnTo>
                    <a:pt x="1116" y="916"/>
                  </a:lnTo>
                  <a:close/>
                  <a:moveTo>
                    <a:pt x="1068" y="916"/>
                  </a:moveTo>
                  <a:cubicBezTo>
                    <a:pt x="1044" y="916"/>
                    <a:pt x="1044" y="916"/>
                    <a:pt x="1044" y="916"/>
                  </a:cubicBezTo>
                  <a:cubicBezTo>
                    <a:pt x="1044" y="905"/>
                    <a:pt x="1044" y="905"/>
                    <a:pt x="1044" y="905"/>
                  </a:cubicBezTo>
                  <a:cubicBezTo>
                    <a:pt x="1068" y="905"/>
                    <a:pt x="1068" y="905"/>
                    <a:pt x="1068" y="905"/>
                  </a:cubicBezTo>
                  <a:lnTo>
                    <a:pt x="1068" y="916"/>
                  </a:lnTo>
                  <a:close/>
                  <a:moveTo>
                    <a:pt x="1020" y="916"/>
                  </a:moveTo>
                  <a:cubicBezTo>
                    <a:pt x="996" y="916"/>
                    <a:pt x="996" y="916"/>
                    <a:pt x="996" y="916"/>
                  </a:cubicBezTo>
                  <a:cubicBezTo>
                    <a:pt x="996" y="905"/>
                    <a:pt x="996" y="905"/>
                    <a:pt x="996" y="905"/>
                  </a:cubicBezTo>
                  <a:cubicBezTo>
                    <a:pt x="1020" y="905"/>
                    <a:pt x="1020" y="905"/>
                    <a:pt x="1020" y="905"/>
                  </a:cubicBezTo>
                  <a:lnTo>
                    <a:pt x="1020" y="916"/>
                  </a:lnTo>
                  <a:close/>
                  <a:moveTo>
                    <a:pt x="924" y="913"/>
                  </a:moveTo>
                  <a:cubicBezTo>
                    <a:pt x="915" y="911"/>
                    <a:pt x="907" y="909"/>
                    <a:pt x="900" y="906"/>
                  </a:cubicBezTo>
                  <a:cubicBezTo>
                    <a:pt x="903" y="896"/>
                    <a:pt x="903" y="896"/>
                    <a:pt x="903" y="896"/>
                  </a:cubicBezTo>
                  <a:cubicBezTo>
                    <a:pt x="910" y="899"/>
                    <a:pt x="918" y="901"/>
                    <a:pt x="926" y="902"/>
                  </a:cubicBezTo>
                  <a:lnTo>
                    <a:pt x="924" y="913"/>
                  </a:lnTo>
                  <a:close/>
                  <a:moveTo>
                    <a:pt x="877" y="896"/>
                  </a:moveTo>
                  <a:cubicBezTo>
                    <a:pt x="870" y="892"/>
                    <a:pt x="863" y="887"/>
                    <a:pt x="857" y="881"/>
                  </a:cubicBezTo>
                  <a:cubicBezTo>
                    <a:pt x="864" y="873"/>
                    <a:pt x="864" y="873"/>
                    <a:pt x="864" y="873"/>
                  </a:cubicBezTo>
                  <a:cubicBezTo>
                    <a:pt x="870" y="878"/>
                    <a:pt x="876" y="883"/>
                    <a:pt x="883" y="886"/>
                  </a:cubicBezTo>
                  <a:lnTo>
                    <a:pt x="877" y="896"/>
                  </a:lnTo>
                  <a:close/>
                  <a:moveTo>
                    <a:pt x="840" y="864"/>
                  </a:moveTo>
                  <a:cubicBezTo>
                    <a:pt x="835" y="857"/>
                    <a:pt x="830" y="851"/>
                    <a:pt x="826" y="843"/>
                  </a:cubicBezTo>
                  <a:cubicBezTo>
                    <a:pt x="835" y="838"/>
                    <a:pt x="835" y="838"/>
                    <a:pt x="835" y="838"/>
                  </a:cubicBezTo>
                  <a:cubicBezTo>
                    <a:pt x="839" y="845"/>
                    <a:pt x="843" y="851"/>
                    <a:pt x="848" y="857"/>
                  </a:cubicBezTo>
                  <a:lnTo>
                    <a:pt x="840" y="864"/>
                  </a:lnTo>
                  <a:close/>
                  <a:moveTo>
                    <a:pt x="815" y="821"/>
                  </a:moveTo>
                  <a:cubicBezTo>
                    <a:pt x="812" y="814"/>
                    <a:pt x="809" y="806"/>
                    <a:pt x="806" y="798"/>
                  </a:cubicBezTo>
                  <a:cubicBezTo>
                    <a:pt x="817" y="795"/>
                    <a:pt x="817" y="795"/>
                    <a:pt x="817" y="795"/>
                  </a:cubicBezTo>
                  <a:cubicBezTo>
                    <a:pt x="819" y="803"/>
                    <a:pt x="822" y="810"/>
                    <a:pt x="825" y="817"/>
                  </a:cubicBezTo>
                  <a:lnTo>
                    <a:pt x="815" y="821"/>
                  </a:lnTo>
                  <a:close/>
                  <a:moveTo>
                    <a:pt x="801" y="774"/>
                  </a:moveTo>
                  <a:cubicBezTo>
                    <a:pt x="799" y="767"/>
                    <a:pt x="798" y="758"/>
                    <a:pt x="797" y="750"/>
                  </a:cubicBezTo>
                  <a:cubicBezTo>
                    <a:pt x="808" y="749"/>
                    <a:pt x="808" y="749"/>
                    <a:pt x="808" y="749"/>
                  </a:cubicBezTo>
                  <a:cubicBezTo>
                    <a:pt x="808" y="757"/>
                    <a:pt x="810" y="765"/>
                    <a:pt x="811" y="772"/>
                  </a:cubicBezTo>
                  <a:lnTo>
                    <a:pt x="801" y="774"/>
                  </a:lnTo>
                  <a:close/>
                  <a:moveTo>
                    <a:pt x="795" y="726"/>
                  </a:moveTo>
                  <a:cubicBezTo>
                    <a:pt x="795" y="725"/>
                    <a:pt x="795" y="724"/>
                    <a:pt x="795" y="723"/>
                  </a:cubicBezTo>
                  <a:cubicBezTo>
                    <a:pt x="795" y="721"/>
                    <a:pt x="795" y="720"/>
                    <a:pt x="795" y="720"/>
                  </a:cubicBezTo>
                  <a:cubicBezTo>
                    <a:pt x="795" y="702"/>
                    <a:pt x="795" y="702"/>
                    <a:pt x="795" y="702"/>
                  </a:cubicBezTo>
                  <a:cubicBezTo>
                    <a:pt x="806" y="702"/>
                    <a:pt x="806" y="702"/>
                    <a:pt x="806" y="702"/>
                  </a:cubicBezTo>
                  <a:cubicBezTo>
                    <a:pt x="806" y="720"/>
                    <a:pt x="806" y="720"/>
                    <a:pt x="806" y="720"/>
                  </a:cubicBezTo>
                  <a:cubicBezTo>
                    <a:pt x="806" y="720"/>
                    <a:pt x="806" y="721"/>
                    <a:pt x="806" y="723"/>
                  </a:cubicBezTo>
                  <a:cubicBezTo>
                    <a:pt x="806" y="724"/>
                    <a:pt x="806" y="725"/>
                    <a:pt x="806" y="726"/>
                  </a:cubicBezTo>
                  <a:lnTo>
                    <a:pt x="795" y="726"/>
                  </a:lnTo>
                  <a:close/>
                  <a:moveTo>
                    <a:pt x="806" y="678"/>
                  </a:moveTo>
                  <a:cubicBezTo>
                    <a:pt x="795" y="678"/>
                    <a:pt x="795" y="678"/>
                    <a:pt x="795" y="678"/>
                  </a:cubicBezTo>
                  <a:cubicBezTo>
                    <a:pt x="795" y="654"/>
                    <a:pt x="795" y="654"/>
                    <a:pt x="795" y="654"/>
                  </a:cubicBezTo>
                  <a:cubicBezTo>
                    <a:pt x="806" y="654"/>
                    <a:pt x="806" y="654"/>
                    <a:pt x="806" y="654"/>
                  </a:cubicBezTo>
                  <a:lnTo>
                    <a:pt x="806" y="678"/>
                  </a:lnTo>
                  <a:close/>
                  <a:moveTo>
                    <a:pt x="806" y="630"/>
                  </a:moveTo>
                  <a:cubicBezTo>
                    <a:pt x="795" y="630"/>
                    <a:pt x="795" y="630"/>
                    <a:pt x="795" y="630"/>
                  </a:cubicBezTo>
                  <a:cubicBezTo>
                    <a:pt x="795" y="606"/>
                    <a:pt x="795" y="606"/>
                    <a:pt x="795" y="606"/>
                  </a:cubicBezTo>
                  <a:cubicBezTo>
                    <a:pt x="806" y="606"/>
                    <a:pt x="806" y="606"/>
                    <a:pt x="806" y="606"/>
                  </a:cubicBezTo>
                  <a:lnTo>
                    <a:pt x="806" y="630"/>
                  </a:lnTo>
                  <a:close/>
                  <a:moveTo>
                    <a:pt x="806" y="582"/>
                  </a:moveTo>
                  <a:cubicBezTo>
                    <a:pt x="795" y="582"/>
                    <a:pt x="795" y="582"/>
                    <a:pt x="795" y="582"/>
                  </a:cubicBezTo>
                  <a:cubicBezTo>
                    <a:pt x="795" y="558"/>
                    <a:pt x="795" y="558"/>
                    <a:pt x="795" y="558"/>
                  </a:cubicBezTo>
                  <a:cubicBezTo>
                    <a:pt x="806" y="558"/>
                    <a:pt x="806" y="558"/>
                    <a:pt x="806" y="558"/>
                  </a:cubicBezTo>
                  <a:lnTo>
                    <a:pt x="806" y="582"/>
                  </a:lnTo>
                  <a:close/>
                  <a:moveTo>
                    <a:pt x="286" y="580"/>
                  </a:moveTo>
                  <a:cubicBezTo>
                    <a:pt x="286" y="569"/>
                    <a:pt x="286" y="569"/>
                    <a:pt x="286" y="569"/>
                  </a:cubicBezTo>
                  <a:cubicBezTo>
                    <a:pt x="293" y="569"/>
                    <a:pt x="301" y="568"/>
                    <a:pt x="309" y="567"/>
                  </a:cubicBezTo>
                  <a:cubicBezTo>
                    <a:pt x="310" y="578"/>
                    <a:pt x="310" y="578"/>
                    <a:pt x="310" y="578"/>
                  </a:cubicBezTo>
                  <a:cubicBezTo>
                    <a:pt x="302" y="579"/>
                    <a:pt x="294" y="579"/>
                    <a:pt x="286" y="580"/>
                  </a:cubicBezTo>
                  <a:close/>
                  <a:moveTo>
                    <a:pt x="261" y="579"/>
                  </a:moveTo>
                  <a:cubicBezTo>
                    <a:pt x="253" y="578"/>
                    <a:pt x="245" y="577"/>
                    <a:pt x="237" y="575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47" y="566"/>
                    <a:pt x="254" y="567"/>
                    <a:pt x="262" y="568"/>
                  </a:cubicBezTo>
                  <a:lnTo>
                    <a:pt x="261" y="579"/>
                  </a:lnTo>
                  <a:close/>
                  <a:moveTo>
                    <a:pt x="334" y="573"/>
                  </a:moveTo>
                  <a:cubicBezTo>
                    <a:pt x="331" y="562"/>
                    <a:pt x="331" y="562"/>
                    <a:pt x="331" y="562"/>
                  </a:cubicBezTo>
                  <a:cubicBezTo>
                    <a:pt x="339" y="560"/>
                    <a:pt x="346" y="558"/>
                    <a:pt x="353" y="555"/>
                  </a:cubicBezTo>
                  <a:cubicBezTo>
                    <a:pt x="357" y="564"/>
                    <a:pt x="357" y="564"/>
                    <a:pt x="357" y="564"/>
                  </a:cubicBezTo>
                  <a:cubicBezTo>
                    <a:pt x="350" y="568"/>
                    <a:pt x="342" y="570"/>
                    <a:pt x="334" y="573"/>
                  </a:cubicBezTo>
                  <a:close/>
                  <a:moveTo>
                    <a:pt x="213" y="568"/>
                  </a:moveTo>
                  <a:cubicBezTo>
                    <a:pt x="206" y="564"/>
                    <a:pt x="198" y="561"/>
                    <a:pt x="191" y="556"/>
                  </a:cubicBezTo>
                  <a:cubicBezTo>
                    <a:pt x="197" y="547"/>
                    <a:pt x="197" y="547"/>
                    <a:pt x="197" y="547"/>
                  </a:cubicBezTo>
                  <a:cubicBezTo>
                    <a:pt x="203" y="551"/>
                    <a:pt x="210" y="555"/>
                    <a:pt x="217" y="558"/>
                  </a:cubicBezTo>
                  <a:lnTo>
                    <a:pt x="213" y="568"/>
                  </a:lnTo>
                  <a:close/>
                  <a:moveTo>
                    <a:pt x="379" y="553"/>
                  </a:moveTo>
                  <a:cubicBezTo>
                    <a:pt x="374" y="544"/>
                    <a:pt x="374" y="544"/>
                    <a:pt x="374" y="544"/>
                  </a:cubicBezTo>
                  <a:cubicBezTo>
                    <a:pt x="380" y="540"/>
                    <a:pt x="386" y="535"/>
                    <a:pt x="392" y="530"/>
                  </a:cubicBezTo>
                  <a:cubicBezTo>
                    <a:pt x="399" y="538"/>
                    <a:pt x="399" y="538"/>
                    <a:pt x="399" y="538"/>
                  </a:cubicBezTo>
                  <a:cubicBezTo>
                    <a:pt x="393" y="544"/>
                    <a:pt x="386" y="549"/>
                    <a:pt x="379" y="553"/>
                  </a:cubicBezTo>
                  <a:close/>
                  <a:moveTo>
                    <a:pt x="172" y="541"/>
                  </a:moveTo>
                  <a:cubicBezTo>
                    <a:pt x="166" y="536"/>
                    <a:pt x="160" y="530"/>
                    <a:pt x="155" y="523"/>
                  </a:cubicBezTo>
                  <a:cubicBezTo>
                    <a:pt x="163" y="517"/>
                    <a:pt x="163" y="517"/>
                    <a:pt x="163" y="517"/>
                  </a:cubicBezTo>
                  <a:cubicBezTo>
                    <a:pt x="168" y="523"/>
                    <a:pt x="173" y="528"/>
                    <a:pt x="179" y="533"/>
                  </a:cubicBezTo>
                  <a:lnTo>
                    <a:pt x="172" y="541"/>
                  </a:lnTo>
                  <a:close/>
                  <a:moveTo>
                    <a:pt x="806" y="534"/>
                  </a:moveTo>
                  <a:cubicBezTo>
                    <a:pt x="795" y="534"/>
                    <a:pt x="795" y="534"/>
                    <a:pt x="795" y="534"/>
                  </a:cubicBezTo>
                  <a:cubicBezTo>
                    <a:pt x="795" y="510"/>
                    <a:pt x="795" y="510"/>
                    <a:pt x="795" y="510"/>
                  </a:cubicBezTo>
                  <a:cubicBezTo>
                    <a:pt x="806" y="510"/>
                    <a:pt x="806" y="510"/>
                    <a:pt x="806" y="510"/>
                  </a:cubicBezTo>
                  <a:lnTo>
                    <a:pt x="806" y="534"/>
                  </a:lnTo>
                  <a:close/>
                  <a:moveTo>
                    <a:pt x="417" y="521"/>
                  </a:moveTo>
                  <a:cubicBezTo>
                    <a:pt x="409" y="514"/>
                    <a:pt x="409" y="514"/>
                    <a:pt x="409" y="514"/>
                  </a:cubicBezTo>
                  <a:cubicBezTo>
                    <a:pt x="414" y="508"/>
                    <a:pt x="419" y="502"/>
                    <a:pt x="423" y="496"/>
                  </a:cubicBezTo>
                  <a:cubicBezTo>
                    <a:pt x="432" y="502"/>
                    <a:pt x="432" y="502"/>
                    <a:pt x="432" y="502"/>
                  </a:cubicBezTo>
                  <a:cubicBezTo>
                    <a:pt x="427" y="509"/>
                    <a:pt x="422" y="515"/>
                    <a:pt x="417" y="521"/>
                  </a:cubicBezTo>
                  <a:close/>
                  <a:moveTo>
                    <a:pt x="141" y="503"/>
                  </a:moveTo>
                  <a:cubicBezTo>
                    <a:pt x="137" y="496"/>
                    <a:pt x="133" y="489"/>
                    <a:pt x="129" y="481"/>
                  </a:cubicBezTo>
                  <a:cubicBezTo>
                    <a:pt x="139" y="477"/>
                    <a:pt x="139" y="477"/>
                    <a:pt x="139" y="477"/>
                  </a:cubicBezTo>
                  <a:cubicBezTo>
                    <a:pt x="142" y="484"/>
                    <a:pt x="146" y="491"/>
                    <a:pt x="150" y="498"/>
                  </a:cubicBezTo>
                  <a:lnTo>
                    <a:pt x="141" y="503"/>
                  </a:lnTo>
                  <a:close/>
                  <a:moveTo>
                    <a:pt x="806" y="487"/>
                  </a:moveTo>
                  <a:cubicBezTo>
                    <a:pt x="795" y="487"/>
                    <a:pt x="795" y="487"/>
                    <a:pt x="795" y="487"/>
                  </a:cubicBezTo>
                  <a:cubicBezTo>
                    <a:pt x="795" y="463"/>
                    <a:pt x="795" y="463"/>
                    <a:pt x="795" y="463"/>
                  </a:cubicBezTo>
                  <a:cubicBezTo>
                    <a:pt x="806" y="463"/>
                    <a:pt x="806" y="463"/>
                    <a:pt x="806" y="463"/>
                  </a:cubicBezTo>
                  <a:lnTo>
                    <a:pt x="806" y="487"/>
                  </a:lnTo>
                  <a:close/>
                  <a:moveTo>
                    <a:pt x="444" y="481"/>
                  </a:moveTo>
                  <a:cubicBezTo>
                    <a:pt x="435" y="476"/>
                    <a:pt x="435" y="476"/>
                    <a:pt x="435" y="476"/>
                  </a:cubicBezTo>
                  <a:cubicBezTo>
                    <a:pt x="438" y="469"/>
                    <a:pt x="442" y="462"/>
                    <a:pt x="444" y="454"/>
                  </a:cubicBezTo>
                  <a:cubicBezTo>
                    <a:pt x="454" y="458"/>
                    <a:pt x="454" y="458"/>
                    <a:pt x="454" y="458"/>
                  </a:cubicBezTo>
                  <a:cubicBezTo>
                    <a:pt x="451" y="466"/>
                    <a:pt x="448" y="473"/>
                    <a:pt x="444" y="481"/>
                  </a:cubicBezTo>
                  <a:close/>
                  <a:moveTo>
                    <a:pt x="121" y="458"/>
                  </a:moveTo>
                  <a:cubicBezTo>
                    <a:pt x="119" y="450"/>
                    <a:pt x="117" y="442"/>
                    <a:pt x="115" y="434"/>
                  </a:cubicBezTo>
                  <a:cubicBezTo>
                    <a:pt x="126" y="432"/>
                    <a:pt x="126" y="432"/>
                    <a:pt x="126" y="432"/>
                  </a:cubicBezTo>
                  <a:cubicBezTo>
                    <a:pt x="127" y="440"/>
                    <a:pt x="129" y="447"/>
                    <a:pt x="131" y="455"/>
                  </a:cubicBezTo>
                  <a:lnTo>
                    <a:pt x="121" y="458"/>
                  </a:lnTo>
                  <a:close/>
                  <a:moveTo>
                    <a:pt x="806" y="439"/>
                  </a:moveTo>
                  <a:cubicBezTo>
                    <a:pt x="795" y="439"/>
                    <a:pt x="795" y="439"/>
                    <a:pt x="795" y="439"/>
                  </a:cubicBezTo>
                  <a:cubicBezTo>
                    <a:pt x="795" y="415"/>
                    <a:pt x="795" y="415"/>
                    <a:pt x="795" y="415"/>
                  </a:cubicBezTo>
                  <a:cubicBezTo>
                    <a:pt x="806" y="415"/>
                    <a:pt x="806" y="415"/>
                    <a:pt x="806" y="415"/>
                  </a:cubicBezTo>
                  <a:lnTo>
                    <a:pt x="806" y="439"/>
                  </a:lnTo>
                  <a:close/>
                  <a:moveTo>
                    <a:pt x="462" y="435"/>
                  </a:moveTo>
                  <a:cubicBezTo>
                    <a:pt x="451" y="432"/>
                    <a:pt x="451" y="432"/>
                    <a:pt x="451" y="432"/>
                  </a:cubicBezTo>
                  <a:cubicBezTo>
                    <a:pt x="452" y="431"/>
                    <a:pt x="452" y="430"/>
                    <a:pt x="452" y="429"/>
                  </a:cubicBezTo>
                  <a:cubicBezTo>
                    <a:pt x="452" y="429"/>
                    <a:pt x="452" y="428"/>
                    <a:pt x="452" y="428"/>
                  </a:cubicBezTo>
                  <a:cubicBezTo>
                    <a:pt x="452" y="425"/>
                    <a:pt x="452" y="418"/>
                    <a:pt x="453" y="409"/>
                  </a:cubicBezTo>
                  <a:cubicBezTo>
                    <a:pt x="463" y="410"/>
                    <a:pt x="463" y="410"/>
                    <a:pt x="463" y="410"/>
                  </a:cubicBezTo>
                  <a:cubicBezTo>
                    <a:pt x="463" y="419"/>
                    <a:pt x="463" y="425"/>
                    <a:pt x="463" y="428"/>
                  </a:cubicBezTo>
                  <a:cubicBezTo>
                    <a:pt x="463" y="429"/>
                    <a:pt x="463" y="429"/>
                    <a:pt x="463" y="429"/>
                  </a:cubicBezTo>
                  <a:cubicBezTo>
                    <a:pt x="463" y="430"/>
                    <a:pt x="463" y="430"/>
                    <a:pt x="463" y="430"/>
                  </a:cubicBezTo>
                  <a:cubicBezTo>
                    <a:pt x="463" y="430"/>
                    <a:pt x="463" y="430"/>
                    <a:pt x="463" y="430"/>
                  </a:cubicBezTo>
                  <a:cubicBezTo>
                    <a:pt x="463" y="431"/>
                    <a:pt x="462" y="432"/>
                    <a:pt x="462" y="435"/>
                  </a:cubicBezTo>
                  <a:close/>
                  <a:moveTo>
                    <a:pt x="123" y="409"/>
                  </a:moveTo>
                  <a:cubicBezTo>
                    <a:pt x="112" y="409"/>
                    <a:pt x="112" y="409"/>
                    <a:pt x="112" y="409"/>
                  </a:cubicBezTo>
                  <a:cubicBezTo>
                    <a:pt x="112" y="385"/>
                    <a:pt x="112" y="385"/>
                    <a:pt x="112" y="385"/>
                  </a:cubicBezTo>
                  <a:cubicBezTo>
                    <a:pt x="123" y="385"/>
                    <a:pt x="123" y="385"/>
                    <a:pt x="123" y="385"/>
                  </a:cubicBezTo>
                  <a:lnTo>
                    <a:pt x="123" y="409"/>
                  </a:lnTo>
                  <a:close/>
                  <a:moveTo>
                    <a:pt x="794" y="391"/>
                  </a:moveTo>
                  <a:cubicBezTo>
                    <a:pt x="793" y="384"/>
                    <a:pt x="792" y="376"/>
                    <a:pt x="790" y="368"/>
                  </a:cubicBezTo>
                  <a:cubicBezTo>
                    <a:pt x="801" y="366"/>
                    <a:pt x="801" y="366"/>
                    <a:pt x="801" y="366"/>
                  </a:cubicBezTo>
                  <a:cubicBezTo>
                    <a:pt x="802" y="374"/>
                    <a:pt x="804" y="382"/>
                    <a:pt x="805" y="390"/>
                  </a:cubicBezTo>
                  <a:lnTo>
                    <a:pt x="794" y="391"/>
                  </a:lnTo>
                  <a:close/>
                  <a:moveTo>
                    <a:pt x="467" y="387"/>
                  </a:moveTo>
                  <a:cubicBezTo>
                    <a:pt x="456" y="385"/>
                    <a:pt x="456" y="385"/>
                    <a:pt x="456" y="385"/>
                  </a:cubicBezTo>
                  <a:cubicBezTo>
                    <a:pt x="458" y="377"/>
                    <a:pt x="459" y="369"/>
                    <a:pt x="461" y="361"/>
                  </a:cubicBezTo>
                  <a:cubicBezTo>
                    <a:pt x="472" y="364"/>
                    <a:pt x="472" y="364"/>
                    <a:pt x="472" y="364"/>
                  </a:cubicBezTo>
                  <a:cubicBezTo>
                    <a:pt x="470" y="371"/>
                    <a:pt x="468" y="379"/>
                    <a:pt x="467" y="387"/>
                  </a:cubicBezTo>
                  <a:close/>
                  <a:moveTo>
                    <a:pt x="123" y="362"/>
                  </a:moveTo>
                  <a:cubicBezTo>
                    <a:pt x="112" y="362"/>
                    <a:pt x="112" y="362"/>
                    <a:pt x="112" y="362"/>
                  </a:cubicBezTo>
                  <a:cubicBezTo>
                    <a:pt x="112" y="338"/>
                    <a:pt x="112" y="338"/>
                    <a:pt x="112" y="338"/>
                  </a:cubicBezTo>
                  <a:cubicBezTo>
                    <a:pt x="123" y="338"/>
                    <a:pt x="123" y="338"/>
                    <a:pt x="123" y="338"/>
                  </a:cubicBezTo>
                  <a:lnTo>
                    <a:pt x="123" y="362"/>
                  </a:lnTo>
                  <a:close/>
                  <a:moveTo>
                    <a:pt x="783" y="346"/>
                  </a:moveTo>
                  <a:cubicBezTo>
                    <a:pt x="781" y="339"/>
                    <a:pt x="778" y="331"/>
                    <a:pt x="774" y="325"/>
                  </a:cubicBezTo>
                  <a:cubicBezTo>
                    <a:pt x="784" y="320"/>
                    <a:pt x="784" y="320"/>
                    <a:pt x="784" y="320"/>
                  </a:cubicBezTo>
                  <a:cubicBezTo>
                    <a:pt x="787" y="327"/>
                    <a:pt x="791" y="335"/>
                    <a:pt x="793" y="342"/>
                  </a:cubicBezTo>
                  <a:lnTo>
                    <a:pt x="783" y="346"/>
                  </a:lnTo>
                  <a:close/>
                  <a:moveTo>
                    <a:pt x="479" y="342"/>
                  </a:moveTo>
                  <a:cubicBezTo>
                    <a:pt x="469" y="338"/>
                    <a:pt x="469" y="338"/>
                    <a:pt x="469" y="338"/>
                  </a:cubicBezTo>
                  <a:cubicBezTo>
                    <a:pt x="472" y="330"/>
                    <a:pt x="476" y="322"/>
                    <a:pt x="480" y="315"/>
                  </a:cubicBezTo>
                  <a:cubicBezTo>
                    <a:pt x="489" y="320"/>
                    <a:pt x="489" y="320"/>
                    <a:pt x="489" y="320"/>
                  </a:cubicBezTo>
                  <a:cubicBezTo>
                    <a:pt x="485" y="327"/>
                    <a:pt x="482" y="334"/>
                    <a:pt x="479" y="342"/>
                  </a:cubicBezTo>
                  <a:close/>
                  <a:moveTo>
                    <a:pt x="123" y="314"/>
                  </a:moveTo>
                  <a:cubicBezTo>
                    <a:pt x="112" y="314"/>
                    <a:pt x="112" y="314"/>
                    <a:pt x="112" y="314"/>
                  </a:cubicBezTo>
                  <a:cubicBezTo>
                    <a:pt x="112" y="290"/>
                    <a:pt x="112" y="290"/>
                    <a:pt x="112" y="290"/>
                  </a:cubicBezTo>
                  <a:cubicBezTo>
                    <a:pt x="123" y="290"/>
                    <a:pt x="123" y="290"/>
                    <a:pt x="123" y="290"/>
                  </a:cubicBezTo>
                  <a:lnTo>
                    <a:pt x="123" y="314"/>
                  </a:lnTo>
                  <a:close/>
                  <a:moveTo>
                    <a:pt x="762" y="305"/>
                  </a:moveTo>
                  <a:cubicBezTo>
                    <a:pt x="758" y="298"/>
                    <a:pt x="753" y="292"/>
                    <a:pt x="748" y="287"/>
                  </a:cubicBezTo>
                  <a:cubicBezTo>
                    <a:pt x="755" y="280"/>
                    <a:pt x="755" y="280"/>
                    <a:pt x="755" y="280"/>
                  </a:cubicBezTo>
                  <a:cubicBezTo>
                    <a:pt x="761" y="285"/>
                    <a:pt x="766" y="292"/>
                    <a:pt x="771" y="299"/>
                  </a:cubicBezTo>
                  <a:lnTo>
                    <a:pt x="762" y="305"/>
                  </a:lnTo>
                  <a:close/>
                  <a:moveTo>
                    <a:pt x="501" y="301"/>
                  </a:moveTo>
                  <a:cubicBezTo>
                    <a:pt x="493" y="294"/>
                    <a:pt x="493" y="294"/>
                    <a:pt x="493" y="294"/>
                  </a:cubicBezTo>
                  <a:cubicBezTo>
                    <a:pt x="498" y="288"/>
                    <a:pt x="503" y="281"/>
                    <a:pt x="509" y="276"/>
                  </a:cubicBezTo>
                  <a:cubicBezTo>
                    <a:pt x="516" y="283"/>
                    <a:pt x="516" y="283"/>
                    <a:pt x="516" y="283"/>
                  </a:cubicBezTo>
                  <a:cubicBezTo>
                    <a:pt x="511" y="289"/>
                    <a:pt x="506" y="295"/>
                    <a:pt x="501" y="301"/>
                  </a:cubicBezTo>
                  <a:close/>
                  <a:moveTo>
                    <a:pt x="731" y="272"/>
                  </a:moveTo>
                  <a:cubicBezTo>
                    <a:pt x="724" y="267"/>
                    <a:pt x="718" y="263"/>
                    <a:pt x="711" y="260"/>
                  </a:cubicBezTo>
                  <a:cubicBezTo>
                    <a:pt x="716" y="250"/>
                    <a:pt x="716" y="250"/>
                    <a:pt x="716" y="250"/>
                  </a:cubicBezTo>
                  <a:cubicBezTo>
                    <a:pt x="723" y="254"/>
                    <a:pt x="730" y="258"/>
                    <a:pt x="737" y="263"/>
                  </a:cubicBezTo>
                  <a:lnTo>
                    <a:pt x="731" y="272"/>
                  </a:lnTo>
                  <a:close/>
                  <a:moveTo>
                    <a:pt x="534" y="269"/>
                  </a:moveTo>
                  <a:cubicBezTo>
                    <a:pt x="528" y="260"/>
                    <a:pt x="528" y="260"/>
                    <a:pt x="528" y="260"/>
                  </a:cubicBezTo>
                  <a:cubicBezTo>
                    <a:pt x="535" y="255"/>
                    <a:pt x="542" y="251"/>
                    <a:pt x="549" y="248"/>
                  </a:cubicBezTo>
                  <a:cubicBezTo>
                    <a:pt x="554" y="257"/>
                    <a:pt x="554" y="257"/>
                    <a:pt x="554" y="257"/>
                  </a:cubicBezTo>
                  <a:cubicBezTo>
                    <a:pt x="547" y="261"/>
                    <a:pt x="540" y="264"/>
                    <a:pt x="534" y="269"/>
                  </a:cubicBezTo>
                  <a:close/>
                  <a:moveTo>
                    <a:pt x="123" y="266"/>
                  </a:moveTo>
                  <a:cubicBezTo>
                    <a:pt x="112" y="266"/>
                    <a:pt x="112" y="266"/>
                    <a:pt x="112" y="266"/>
                  </a:cubicBezTo>
                  <a:cubicBezTo>
                    <a:pt x="112" y="242"/>
                    <a:pt x="112" y="242"/>
                    <a:pt x="112" y="242"/>
                  </a:cubicBezTo>
                  <a:cubicBezTo>
                    <a:pt x="123" y="242"/>
                    <a:pt x="123" y="242"/>
                    <a:pt x="123" y="242"/>
                  </a:cubicBezTo>
                  <a:lnTo>
                    <a:pt x="123" y="266"/>
                  </a:lnTo>
                  <a:close/>
                  <a:moveTo>
                    <a:pt x="690" y="251"/>
                  </a:moveTo>
                  <a:cubicBezTo>
                    <a:pt x="683" y="248"/>
                    <a:pt x="675" y="246"/>
                    <a:pt x="667" y="245"/>
                  </a:cubicBezTo>
                  <a:cubicBezTo>
                    <a:pt x="669" y="234"/>
                    <a:pt x="669" y="234"/>
                    <a:pt x="669" y="234"/>
                  </a:cubicBezTo>
                  <a:cubicBezTo>
                    <a:pt x="678" y="236"/>
                    <a:pt x="686" y="238"/>
                    <a:pt x="693" y="240"/>
                  </a:cubicBezTo>
                  <a:lnTo>
                    <a:pt x="690" y="251"/>
                  </a:lnTo>
                  <a:close/>
                  <a:moveTo>
                    <a:pt x="575" y="249"/>
                  </a:moveTo>
                  <a:cubicBezTo>
                    <a:pt x="572" y="239"/>
                    <a:pt x="572" y="239"/>
                    <a:pt x="572" y="239"/>
                  </a:cubicBezTo>
                  <a:cubicBezTo>
                    <a:pt x="580" y="236"/>
                    <a:pt x="588" y="235"/>
                    <a:pt x="596" y="233"/>
                  </a:cubicBezTo>
                  <a:cubicBezTo>
                    <a:pt x="598" y="244"/>
                    <a:pt x="598" y="244"/>
                    <a:pt x="598" y="244"/>
                  </a:cubicBezTo>
                  <a:cubicBezTo>
                    <a:pt x="590" y="245"/>
                    <a:pt x="583" y="247"/>
                    <a:pt x="575" y="249"/>
                  </a:cubicBezTo>
                  <a:close/>
                  <a:moveTo>
                    <a:pt x="644" y="242"/>
                  </a:moveTo>
                  <a:cubicBezTo>
                    <a:pt x="640" y="242"/>
                    <a:pt x="635" y="241"/>
                    <a:pt x="631" y="241"/>
                  </a:cubicBezTo>
                  <a:cubicBezTo>
                    <a:pt x="628" y="241"/>
                    <a:pt x="624" y="242"/>
                    <a:pt x="621" y="242"/>
                  </a:cubicBezTo>
                  <a:cubicBezTo>
                    <a:pt x="621" y="231"/>
                    <a:pt x="621" y="231"/>
                    <a:pt x="621" y="231"/>
                  </a:cubicBezTo>
                  <a:cubicBezTo>
                    <a:pt x="624" y="231"/>
                    <a:pt x="627" y="231"/>
                    <a:pt x="631" y="231"/>
                  </a:cubicBezTo>
                  <a:cubicBezTo>
                    <a:pt x="636" y="231"/>
                    <a:pt x="641" y="231"/>
                    <a:pt x="645" y="231"/>
                  </a:cubicBezTo>
                  <a:lnTo>
                    <a:pt x="644" y="242"/>
                  </a:lnTo>
                  <a:close/>
                  <a:moveTo>
                    <a:pt x="123" y="218"/>
                  </a:moveTo>
                  <a:cubicBezTo>
                    <a:pt x="112" y="218"/>
                    <a:pt x="112" y="218"/>
                    <a:pt x="112" y="218"/>
                  </a:cubicBezTo>
                  <a:cubicBezTo>
                    <a:pt x="112" y="194"/>
                    <a:pt x="112" y="194"/>
                    <a:pt x="112" y="194"/>
                  </a:cubicBezTo>
                  <a:cubicBezTo>
                    <a:pt x="123" y="194"/>
                    <a:pt x="123" y="194"/>
                    <a:pt x="123" y="194"/>
                  </a:cubicBezTo>
                  <a:lnTo>
                    <a:pt x="123" y="218"/>
                  </a:lnTo>
                  <a:close/>
                  <a:moveTo>
                    <a:pt x="123" y="170"/>
                  </a:moveTo>
                  <a:cubicBezTo>
                    <a:pt x="112" y="170"/>
                    <a:pt x="112" y="170"/>
                    <a:pt x="112" y="170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2" y="164"/>
                    <a:pt x="112" y="157"/>
                    <a:pt x="111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3" y="157"/>
                    <a:pt x="123" y="164"/>
                    <a:pt x="123" y="164"/>
                  </a:cubicBezTo>
                  <a:lnTo>
                    <a:pt x="123" y="170"/>
                  </a:lnTo>
                  <a:close/>
                  <a:moveTo>
                    <a:pt x="106" y="124"/>
                  </a:moveTo>
                  <a:cubicBezTo>
                    <a:pt x="104" y="117"/>
                    <a:pt x="101" y="109"/>
                    <a:pt x="98" y="102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11" y="106"/>
                    <a:pt x="114" y="114"/>
                    <a:pt x="116" y="121"/>
                  </a:cubicBezTo>
                  <a:lnTo>
                    <a:pt x="106" y="124"/>
                  </a:lnTo>
                  <a:close/>
                  <a:moveTo>
                    <a:pt x="88" y="82"/>
                  </a:moveTo>
                  <a:cubicBezTo>
                    <a:pt x="84" y="75"/>
                    <a:pt x="79" y="69"/>
                    <a:pt x="75" y="63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8" y="62"/>
                    <a:pt x="93" y="69"/>
                    <a:pt x="97" y="76"/>
                  </a:cubicBezTo>
                  <a:lnTo>
                    <a:pt x="88" y="82"/>
                  </a:lnTo>
                  <a:close/>
                  <a:moveTo>
                    <a:pt x="59" y="46"/>
                  </a:moveTo>
                  <a:cubicBezTo>
                    <a:pt x="53" y="41"/>
                    <a:pt x="47" y="36"/>
                    <a:pt x="41" y="3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54" y="27"/>
                    <a:pt x="60" y="32"/>
                    <a:pt x="66" y="38"/>
                  </a:cubicBezTo>
                  <a:lnTo>
                    <a:pt x="59" y="46"/>
                  </a:lnTo>
                  <a:close/>
                  <a:moveTo>
                    <a:pt x="21" y="19"/>
                  </a:moveTo>
                  <a:cubicBezTo>
                    <a:pt x="14" y="16"/>
                    <a:pt x="7" y="13"/>
                    <a:pt x="0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1" y="3"/>
                    <a:pt x="19" y="6"/>
                    <a:pt x="26" y="10"/>
                  </a:cubicBezTo>
                  <a:lnTo>
                    <a:pt x="2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9847" compatLnSpc="1" lIns="99694" numCol="1" rIns="99694" tIns="49847" vert="horz" wrap="square">
              <a:prstTxWarp prst="textNoShape">
                <a:avLst/>
              </a:prstTxWarp>
            </a:bodyPr>
            <a:lstStyle/>
            <a:p>
              <a:pPr algn="l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id-ID" noProof="0" normalizeH="0" spc="0" strike="noStrike" sz="1962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6704013" y="5781675"/>
              <a:ext cx="47625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9847" compatLnSpc="1" lIns="99694" numCol="1" rIns="99694" tIns="49847" vert="horz" wrap="square">
              <a:prstTxWarp prst="textNoShape">
                <a:avLst/>
              </a:prstTxWarp>
            </a:bodyPr>
            <a:lstStyle/>
            <a:p>
              <a:pPr algn="l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id-ID" noProof="0" normalizeH="0" spc="0" strike="noStrike" sz="1962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15"/>
            <p:cNvSpPr>
              <a:spLocks/>
            </p:cNvSpPr>
            <p:nvPr/>
          </p:nvSpPr>
          <p:spPr bwMode="auto">
            <a:xfrm>
              <a:off x="6870700" y="5768975"/>
              <a:ext cx="55562" cy="52388"/>
            </a:xfrm>
            <a:custGeom>
              <a:avLst/>
              <a:gdLst>
                <a:gd fmla="*/ 11 w 14" name="T0"/>
                <a:gd fmla="*/ 0 h 13" name="T1"/>
                <a:gd fmla="*/ 0 w 14" name="T2"/>
                <a:gd fmla="*/ 3 h 13" name="T3"/>
                <a:gd fmla="*/ 2 w 14" name="T4"/>
                <a:gd fmla="*/ 13 h 13" name="T5"/>
                <a:gd fmla="*/ 14 w 14" name="T6"/>
                <a:gd fmla="*/ 11 h 13" name="T7"/>
                <a:gd fmla="*/ 11 w 14" name="T8"/>
                <a:gd fmla="*/ 0 h 13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4">
                  <a:moveTo>
                    <a:pt x="11" y="0"/>
                  </a:moveTo>
                  <a:cubicBezTo>
                    <a:pt x="8" y="1"/>
                    <a:pt x="4" y="2"/>
                    <a:pt x="0" y="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3"/>
                    <a:pt x="10" y="12"/>
                    <a:pt x="14" y="11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9847" compatLnSpc="1" lIns="99694" numCol="1" rIns="99694" tIns="49847" vert="horz" wrap="square">
              <a:prstTxWarp prst="textNoShape">
                <a:avLst/>
              </a:prstTxWarp>
            </a:bodyPr>
            <a:lstStyle/>
            <a:p>
              <a:pPr algn="l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id-ID" noProof="0" normalizeH="0" spc="0" strike="noStrike" sz="1962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16"/>
            <p:cNvSpPr>
              <a:spLocks noEditPoints="1"/>
            </p:cNvSpPr>
            <p:nvPr/>
          </p:nvSpPr>
          <p:spPr bwMode="auto">
            <a:xfrm>
              <a:off x="7007225" y="2122488"/>
              <a:ext cx="4832350" cy="3662364"/>
            </a:xfrm>
            <a:custGeom>
              <a:avLst/>
              <a:gdLst>
                <a:gd fmla="*/ 959 w 1211" name="T0"/>
                <a:gd fmla="*/ 11 h 916" name="T1"/>
                <a:gd fmla="*/ 1211 w 1211" name="T2"/>
                <a:gd fmla="*/ 11 h 916" name="T3"/>
                <a:gd fmla="*/ 1163 w 1211" name="T4"/>
                <a:gd fmla="*/ 11 h 916" name="T5"/>
                <a:gd fmla="*/ 1116 w 1211" name="T6"/>
                <a:gd fmla="*/ 11 h 916" name="T7"/>
                <a:gd fmla="*/ 1068 w 1211" name="T8"/>
                <a:gd fmla="*/ 11 h 916" name="T9"/>
                <a:gd fmla="*/ 1020 w 1211" name="T10"/>
                <a:gd fmla="*/ 11 h 916" name="T11"/>
                <a:gd fmla="*/ 926 w 1211" name="T12"/>
                <a:gd fmla="*/ 14 h 916" name="T13"/>
                <a:gd fmla="*/ 883 w 1211" name="T14"/>
                <a:gd fmla="*/ 29 h 916" name="T15"/>
                <a:gd fmla="*/ 848 w 1211" name="T16"/>
                <a:gd fmla="*/ 59 h 916" name="T17"/>
                <a:gd fmla="*/ 824 w 1211" name="T18"/>
                <a:gd fmla="*/ 99 h 916" name="T19"/>
                <a:gd fmla="*/ 811 w 1211" name="T20"/>
                <a:gd fmla="*/ 144 h 916" name="T21"/>
                <a:gd fmla="*/ 806 w 1211" name="T22"/>
                <a:gd fmla="*/ 190 h 916" name="T23"/>
                <a:gd fmla="*/ 795 w 1211" name="T24"/>
                <a:gd fmla="*/ 196 h 916" name="T25"/>
                <a:gd fmla="*/ 795 w 1211" name="T26"/>
                <a:gd fmla="*/ 262 h 916" name="T27"/>
                <a:gd fmla="*/ 795 w 1211" name="T28"/>
                <a:gd fmla="*/ 310 h 916" name="T29"/>
                <a:gd fmla="*/ 795 w 1211" name="T30"/>
                <a:gd fmla="*/ 358 h 916" name="T31"/>
                <a:gd fmla="*/ 309 w 1211" name="T32"/>
                <a:gd fmla="*/ 349 h 916" name="T33"/>
                <a:gd fmla="*/ 239 w 1211" name="T34"/>
                <a:gd fmla="*/ 351 h 916" name="T35"/>
                <a:gd fmla="*/ 353 w 1211" name="T36"/>
                <a:gd fmla="*/ 361 h 916" name="T37"/>
                <a:gd fmla="*/ 197 w 1211" name="T38"/>
                <a:gd fmla="*/ 369 h 916" name="T39"/>
                <a:gd fmla="*/ 392 w 1211" name="T40"/>
                <a:gd fmla="*/ 386 h 916" name="T41"/>
                <a:gd fmla="*/ 163 w 1211" name="T42"/>
                <a:gd fmla="*/ 399 h 916" name="T43"/>
                <a:gd fmla="*/ 795 w 1211" name="T44"/>
                <a:gd fmla="*/ 405 h 916" name="T45"/>
                <a:gd fmla="*/ 423 w 1211" name="T46"/>
                <a:gd fmla="*/ 420 h 916" name="T47"/>
                <a:gd fmla="*/ 139 w 1211" name="T48"/>
                <a:gd fmla="*/ 439 h 916" name="T49"/>
                <a:gd fmla="*/ 795 w 1211" name="T50"/>
                <a:gd fmla="*/ 453 h 916" name="T51"/>
                <a:gd fmla="*/ 444 w 1211" name="T52"/>
                <a:gd fmla="*/ 462 h 916" name="T53"/>
                <a:gd fmla="*/ 126 w 1211" name="T54"/>
                <a:gd fmla="*/ 484 h 916" name="T55"/>
                <a:gd fmla="*/ 795 w 1211" name="T56"/>
                <a:gd fmla="*/ 501 h 916" name="T57"/>
                <a:gd fmla="*/ 463 w 1211" name="T58"/>
                <a:gd fmla="*/ 486 h 916" name="T59"/>
                <a:gd fmla="*/ 452 w 1211" name="T60"/>
                <a:gd fmla="*/ 488 h 916" name="T61"/>
                <a:gd fmla="*/ 123 w 1211" name="T62"/>
                <a:gd fmla="*/ 530 h 916" name="T63"/>
                <a:gd fmla="*/ 805 w 1211" name="T64"/>
                <a:gd fmla="*/ 526 h 916" name="T65"/>
                <a:gd fmla="*/ 472 w 1211" name="T66"/>
                <a:gd fmla="*/ 552 h 916" name="T67"/>
                <a:gd fmla="*/ 123 w 1211" name="T68"/>
                <a:gd fmla="*/ 578 h 916" name="T69"/>
                <a:gd fmla="*/ 793 w 1211" name="T70"/>
                <a:gd fmla="*/ 573 h 916" name="T71"/>
                <a:gd fmla="*/ 489 w 1211" name="T72"/>
                <a:gd fmla="*/ 595 h 916" name="T73"/>
                <a:gd fmla="*/ 123 w 1211" name="T74"/>
                <a:gd fmla="*/ 626 h 916" name="T75"/>
                <a:gd fmla="*/ 771 w 1211" name="T76"/>
                <a:gd fmla="*/ 617 h 916" name="T77"/>
                <a:gd fmla="*/ 516 w 1211" name="T78"/>
                <a:gd fmla="*/ 632 h 916" name="T79"/>
                <a:gd fmla="*/ 737 w 1211" name="T80"/>
                <a:gd fmla="*/ 653 h 916" name="T81"/>
                <a:gd fmla="*/ 554 w 1211" name="T82"/>
                <a:gd fmla="*/ 659 h 916" name="T83"/>
                <a:gd fmla="*/ 123 w 1211" name="T84"/>
                <a:gd fmla="*/ 674 h 916" name="T85"/>
                <a:gd fmla="*/ 693 w 1211" name="T86"/>
                <a:gd fmla="*/ 675 h 916" name="T87"/>
                <a:gd fmla="*/ 598 w 1211" name="T88"/>
                <a:gd fmla="*/ 672 h 916" name="T89"/>
                <a:gd fmla="*/ 645 w 1211" name="T90"/>
                <a:gd fmla="*/ 685 h 916" name="T91"/>
                <a:gd fmla="*/ 644 w 1211" name="T92"/>
                <a:gd fmla="*/ 674 h 916" name="T93"/>
                <a:gd fmla="*/ 123 w 1211" name="T94"/>
                <a:gd fmla="*/ 698 h 916" name="T95"/>
                <a:gd fmla="*/ 112 w 1211" name="T96"/>
                <a:gd fmla="*/ 752 h 916" name="T97"/>
                <a:gd fmla="*/ 108 w 1211" name="T98"/>
                <a:gd fmla="*/ 818 h 916" name="T99"/>
                <a:gd fmla="*/ 83 w 1211" name="T100"/>
                <a:gd fmla="*/ 860 h 916" name="T101"/>
                <a:gd fmla="*/ 47 w 1211" name="T102"/>
                <a:gd fmla="*/ 893 h 916" name="T103"/>
                <a:gd fmla="*/ 3 w 1211" name="T104"/>
                <a:gd fmla="*/ 916 h 916" name="T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916" w="1211">
                  <a:moveTo>
                    <a:pt x="959" y="0"/>
                  </a:moveTo>
                  <a:cubicBezTo>
                    <a:pt x="972" y="0"/>
                    <a:pt x="972" y="0"/>
                    <a:pt x="972" y="0"/>
                  </a:cubicBezTo>
                  <a:cubicBezTo>
                    <a:pt x="972" y="11"/>
                    <a:pt x="972" y="11"/>
                    <a:pt x="972" y="11"/>
                  </a:cubicBezTo>
                  <a:cubicBezTo>
                    <a:pt x="959" y="11"/>
                    <a:pt x="959" y="11"/>
                    <a:pt x="959" y="11"/>
                  </a:cubicBezTo>
                  <a:cubicBezTo>
                    <a:pt x="959" y="11"/>
                    <a:pt x="959" y="11"/>
                    <a:pt x="959" y="11"/>
                  </a:cubicBezTo>
                  <a:cubicBezTo>
                    <a:pt x="956" y="11"/>
                    <a:pt x="952" y="11"/>
                    <a:pt x="948" y="11"/>
                  </a:cubicBezTo>
                  <a:cubicBezTo>
                    <a:pt x="948" y="0"/>
                    <a:pt x="948" y="0"/>
                    <a:pt x="948" y="0"/>
                  </a:cubicBezTo>
                  <a:cubicBezTo>
                    <a:pt x="952" y="0"/>
                    <a:pt x="955" y="0"/>
                    <a:pt x="959" y="0"/>
                  </a:cubicBezTo>
                  <a:cubicBezTo>
                    <a:pt x="959" y="0"/>
                    <a:pt x="959" y="0"/>
                    <a:pt x="959" y="0"/>
                  </a:cubicBezTo>
                  <a:close/>
                  <a:moveTo>
                    <a:pt x="1211" y="11"/>
                  </a:moveTo>
                  <a:cubicBezTo>
                    <a:pt x="1187" y="11"/>
                    <a:pt x="1187" y="11"/>
                    <a:pt x="1187" y="11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1211" y="0"/>
                    <a:pt x="1211" y="0"/>
                    <a:pt x="1211" y="0"/>
                  </a:cubicBezTo>
                  <a:lnTo>
                    <a:pt x="1211" y="11"/>
                  </a:lnTo>
                  <a:close/>
                  <a:moveTo>
                    <a:pt x="1163" y="11"/>
                  </a:moveTo>
                  <a:cubicBezTo>
                    <a:pt x="1140" y="11"/>
                    <a:pt x="1140" y="11"/>
                    <a:pt x="1140" y="11"/>
                  </a:cubicBezTo>
                  <a:cubicBezTo>
                    <a:pt x="1140" y="0"/>
                    <a:pt x="1140" y="0"/>
                    <a:pt x="1140" y="0"/>
                  </a:cubicBezTo>
                  <a:cubicBezTo>
                    <a:pt x="1163" y="0"/>
                    <a:pt x="1163" y="0"/>
                    <a:pt x="1163" y="0"/>
                  </a:cubicBezTo>
                  <a:lnTo>
                    <a:pt x="1163" y="11"/>
                  </a:lnTo>
                  <a:close/>
                  <a:moveTo>
                    <a:pt x="1116" y="11"/>
                  </a:moveTo>
                  <a:cubicBezTo>
                    <a:pt x="1092" y="11"/>
                    <a:pt x="1092" y="11"/>
                    <a:pt x="1092" y="11"/>
                  </a:cubicBezTo>
                  <a:cubicBezTo>
                    <a:pt x="1092" y="0"/>
                    <a:pt x="1092" y="0"/>
                    <a:pt x="1092" y="0"/>
                  </a:cubicBezTo>
                  <a:cubicBezTo>
                    <a:pt x="1116" y="0"/>
                    <a:pt x="1116" y="0"/>
                    <a:pt x="1116" y="0"/>
                  </a:cubicBezTo>
                  <a:lnTo>
                    <a:pt x="1116" y="11"/>
                  </a:lnTo>
                  <a:close/>
                  <a:moveTo>
                    <a:pt x="1068" y="11"/>
                  </a:moveTo>
                  <a:cubicBezTo>
                    <a:pt x="1044" y="11"/>
                    <a:pt x="1044" y="11"/>
                    <a:pt x="1044" y="11"/>
                  </a:cubicBezTo>
                  <a:cubicBezTo>
                    <a:pt x="1044" y="0"/>
                    <a:pt x="1044" y="0"/>
                    <a:pt x="1044" y="0"/>
                  </a:cubicBezTo>
                  <a:cubicBezTo>
                    <a:pt x="1068" y="0"/>
                    <a:pt x="1068" y="0"/>
                    <a:pt x="1068" y="0"/>
                  </a:cubicBezTo>
                  <a:lnTo>
                    <a:pt x="1068" y="11"/>
                  </a:lnTo>
                  <a:close/>
                  <a:moveTo>
                    <a:pt x="1020" y="11"/>
                  </a:moveTo>
                  <a:cubicBezTo>
                    <a:pt x="996" y="11"/>
                    <a:pt x="996" y="11"/>
                    <a:pt x="996" y="11"/>
                  </a:cubicBezTo>
                  <a:cubicBezTo>
                    <a:pt x="996" y="0"/>
                    <a:pt x="996" y="0"/>
                    <a:pt x="996" y="0"/>
                  </a:cubicBezTo>
                  <a:cubicBezTo>
                    <a:pt x="1020" y="0"/>
                    <a:pt x="1020" y="0"/>
                    <a:pt x="1020" y="0"/>
                  </a:cubicBezTo>
                  <a:lnTo>
                    <a:pt x="1020" y="11"/>
                  </a:lnTo>
                  <a:close/>
                  <a:moveTo>
                    <a:pt x="926" y="14"/>
                  </a:moveTo>
                  <a:cubicBezTo>
                    <a:pt x="918" y="15"/>
                    <a:pt x="910" y="17"/>
                    <a:pt x="903" y="20"/>
                  </a:cubicBezTo>
                  <a:cubicBezTo>
                    <a:pt x="900" y="10"/>
                    <a:pt x="900" y="10"/>
                    <a:pt x="900" y="10"/>
                  </a:cubicBezTo>
                  <a:cubicBezTo>
                    <a:pt x="907" y="7"/>
                    <a:pt x="915" y="5"/>
                    <a:pt x="924" y="3"/>
                  </a:cubicBezTo>
                  <a:lnTo>
                    <a:pt x="926" y="14"/>
                  </a:lnTo>
                  <a:close/>
                  <a:moveTo>
                    <a:pt x="883" y="29"/>
                  </a:moveTo>
                  <a:cubicBezTo>
                    <a:pt x="876" y="33"/>
                    <a:pt x="870" y="38"/>
                    <a:pt x="864" y="43"/>
                  </a:cubicBezTo>
                  <a:cubicBezTo>
                    <a:pt x="857" y="35"/>
                    <a:pt x="857" y="35"/>
                    <a:pt x="857" y="35"/>
                  </a:cubicBezTo>
                  <a:cubicBezTo>
                    <a:pt x="863" y="29"/>
                    <a:pt x="870" y="24"/>
                    <a:pt x="877" y="20"/>
                  </a:cubicBezTo>
                  <a:lnTo>
                    <a:pt x="883" y="29"/>
                  </a:lnTo>
                  <a:close/>
                  <a:moveTo>
                    <a:pt x="848" y="59"/>
                  </a:moveTo>
                  <a:cubicBezTo>
                    <a:pt x="843" y="65"/>
                    <a:pt x="839" y="71"/>
                    <a:pt x="835" y="78"/>
                  </a:cubicBezTo>
                  <a:cubicBezTo>
                    <a:pt x="826" y="73"/>
                    <a:pt x="826" y="73"/>
                    <a:pt x="826" y="73"/>
                  </a:cubicBezTo>
                  <a:cubicBezTo>
                    <a:pt x="830" y="65"/>
                    <a:pt x="835" y="59"/>
                    <a:pt x="840" y="52"/>
                  </a:cubicBezTo>
                  <a:lnTo>
                    <a:pt x="848" y="59"/>
                  </a:lnTo>
                  <a:close/>
                  <a:moveTo>
                    <a:pt x="824" y="99"/>
                  </a:moveTo>
                  <a:cubicBezTo>
                    <a:pt x="821" y="106"/>
                    <a:pt x="819" y="113"/>
                    <a:pt x="817" y="121"/>
                  </a:cubicBezTo>
                  <a:cubicBezTo>
                    <a:pt x="806" y="118"/>
                    <a:pt x="806" y="118"/>
                    <a:pt x="806" y="118"/>
                  </a:cubicBezTo>
                  <a:cubicBezTo>
                    <a:pt x="809" y="110"/>
                    <a:pt x="811" y="102"/>
                    <a:pt x="815" y="95"/>
                  </a:cubicBezTo>
                  <a:lnTo>
                    <a:pt x="824" y="99"/>
                  </a:lnTo>
                  <a:close/>
                  <a:moveTo>
                    <a:pt x="811" y="144"/>
                  </a:moveTo>
                  <a:cubicBezTo>
                    <a:pt x="809" y="151"/>
                    <a:pt x="808" y="159"/>
                    <a:pt x="807" y="167"/>
                  </a:cubicBezTo>
                  <a:cubicBezTo>
                    <a:pt x="797" y="166"/>
                    <a:pt x="797" y="166"/>
                    <a:pt x="797" y="166"/>
                  </a:cubicBezTo>
                  <a:cubicBezTo>
                    <a:pt x="798" y="157"/>
                    <a:pt x="799" y="149"/>
                    <a:pt x="800" y="141"/>
                  </a:cubicBezTo>
                  <a:lnTo>
                    <a:pt x="811" y="144"/>
                  </a:lnTo>
                  <a:close/>
                  <a:moveTo>
                    <a:pt x="806" y="190"/>
                  </a:moveTo>
                  <a:cubicBezTo>
                    <a:pt x="806" y="191"/>
                    <a:pt x="806" y="192"/>
                    <a:pt x="806" y="193"/>
                  </a:cubicBezTo>
                  <a:cubicBezTo>
                    <a:pt x="806" y="195"/>
                    <a:pt x="806" y="196"/>
                    <a:pt x="806" y="196"/>
                  </a:cubicBezTo>
                  <a:cubicBezTo>
                    <a:pt x="806" y="214"/>
                    <a:pt x="806" y="214"/>
                    <a:pt x="806" y="214"/>
                  </a:cubicBezTo>
                  <a:cubicBezTo>
                    <a:pt x="795" y="214"/>
                    <a:pt x="795" y="214"/>
                    <a:pt x="795" y="214"/>
                  </a:cubicBezTo>
                  <a:cubicBezTo>
                    <a:pt x="795" y="196"/>
                    <a:pt x="795" y="196"/>
                    <a:pt x="795" y="196"/>
                  </a:cubicBezTo>
                  <a:cubicBezTo>
                    <a:pt x="795" y="196"/>
                    <a:pt x="795" y="195"/>
                    <a:pt x="795" y="193"/>
                  </a:cubicBezTo>
                  <a:cubicBezTo>
                    <a:pt x="795" y="192"/>
                    <a:pt x="795" y="191"/>
                    <a:pt x="795" y="190"/>
                  </a:cubicBezTo>
                  <a:lnTo>
                    <a:pt x="806" y="190"/>
                  </a:lnTo>
                  <a:close/>
                  <a:moveTo>
                    <a:pt x="806" y="262"/>
                  </a:moveTo>
                  <a:cubicBezTo>
                    <a:pt x="795" y="262"/>
                    <a:pt x="795" y="262"/>
                    <a:pt x="795" y="262"/>
                  </a:cubicBezTo>
                  <a:cubicBezTo>
                    <a:pt x="795" y="238"/>
                    <a:pt x="795" y="238"/>
                    <a:pt x="795" y="238"/>
                  </a:cubicBezTo>
                  <a:cubicBezTo>
                    <a:pt x="806" y="238"/>
                    <a:pt x="806" y="238"/>
                    <a:pt x="806" y="238"/>
                  </a:cubicBezTo>
                  <a:lnTo>
                    <a:pt x="806" y="262"/>
                  </a:lnTo>
                  <a:close/>
                  <a:moveTo>
                    <a:pt x="806" y="310"/>
                  </a:moveTo>
                  <a:cubicBezTo>
                    <a:pt x="795" y="310"/>
                    <a:pt x="795" y="310"/>
                    <a:pt x="795" y="310"/>
                  </a:cubicBezTo>
                  <a:cubicBezTo>
                    <a:pt x="795" y="286"/>
                    <a:pt x="795" y="286"/>
                    <a:pt x="795" y="286"/>
                  </a:cubicBezTo>
                  <a:cubicBezTo>
                    <a:pt x="806" y="286"/>
                    <a:pt x="806" y="286"/>
                    <a:pt x="806" y="286"/>
                  </a:cubicBezTo>
                  <a:lnTo>
                    <a:pt x="806" y="310"/>
                  </a:lnTo>
                  <a:close/>
                  <a:moveTo>
                    <a:pt x="806" y="358"/>
                  </a:moveTo>
                  <a:cubicBezTo>
                    <a:pt x="795" y="358"/>
                    <a:pt x="795" y="358"/>
                    <a:pt x="795" y="358"/>
                  </a:cubicBezTo>
                  <a:cubicBezTo>
                    <a:pt x="795" y="334"/>
                    <a:pt x="795" y="334"/>
                    <a:pt x="795" y="334"/>
                  </a:cubicBezTo>
                  <a:cubicBezTo>
                    <a:pt x="806" y="334"/>
                    <a:pt x="806" y="334"/>
                    <a:pt x="806" y="334"/>
                  </a:cubicBezTo>
                  <a:lnTo>
                    <a:pt x="806" y="358"/>
                  </a:lnTo>
                  <a:close/>
                  <a:moveTo>
                    <a:pt x="310" y="338"/>
                  </a:moveTo>
                  <a:cubicBezTo>
                    <a:pt x="309" y="349"/>
                    <a:pt x="309" y="349"/>
                    <a:pt x="309" y="349"/>
                  </a:cubicBezTo>
                  <a:cubicBezTo>
                    <a:pt x="301" y="348"/>
                    <a:pt x="293" y="347"/>
                    <a:pt x="285" y="347"/>
                  </a:cubicBezTo>
                  <a:cubicBezTo>
                    <a:pt x="286" y="336"/>
                    <a:pt x="286" y="336"/>
                    <a:pt x="286" y="336"/>
                  </a:cubicBezTo>
                  <a:cubicBezTo>
                    <a:pt x="294" y="337"/>
                    <a:pt x="302" y="337"/>
                    <a:pt x="310" y="338"/>
                  </a:cubicBezTo>
                  <a:close/>
                  <a:moveTo>
                    <a:pt x="262" y="348"/>
                  </a:moveTo>
                  <a:cubicBezTo>
                    <a:pt x="254" y="348"/>
                    <a:pt x="247" y="350"/>
                    <a:pt x="239" y="351"/>
                  </a:cubicBezTo>
                  <a:cubicBezTo>
                    <a:pt x="237" y="341"/>
                    <a:pt x="237" y="341"/>
                    <a:pt x="237" y="341"/>
                  </a:cubicBezTo>
                  <a:cubicBezTo>
                    <a:pt x="245" y="339"/>
                    <a:pt x="253" y="338"/>
                    <a:pt x="261" y="337"/>
                  </a:cubicBezTo>
                  <a:lnTo>
                    <a:pt x="262" y="348"/>
                  </a:lnTo>
                  <a:close/>
                  <a:moveTo>
                    <a:pt x="357" y="351"/>
                  </a:moveTo>
                  <a:cubicBezTo>
                    <a:pt x="353" y="361"/>
                    <a:pt x="353" y="361"/>
                    <a:pt x="353" y="361"/>
                  </a:cubicBezTo>
                  <a:cubicBezTo>
                    <a:pt x="346" y="358"/>
                    <a:pt x="339" y="356"/>
                    <a:pt x="331" y="354"/>
                  </a:cubicBezTo>
                  <a:cubicBezTo>
                    <a:pt x="334" y="343"/>
                    <a:pt x="334" y="343"/>
                    <a:pt x="334" y="343"/>
                  </a:cubicBezTo>
                  <a:cubicBezTo>
                    <a:pt x="342" y="345"/>
                    <a:pt x="350" y="348"/>
                    <a:pt x="357" y="351"/>
                  </a:cubicBezTo>
                  <a:close/>
                  <a:moveTo>
                    <a:pt x="217" y="358"/>
                  </a:moveTo>
                  <a:cubicBezTo>
                    <a:pt x="210" y="361"/>
                    <a:pt x="203" y="365"/>
                    <a:pt x="197" y="369"/>
                  </a:cubicBezTo>
                  <a:cubicBezTo>
                    <a:pt x="191" y="360"/>
                    <a:pt x="191" y="360"/>
                    <a:pt x="191" y="360"/>
                  </a:cubicBezTo>
                  <a:cubicBezTo>
                    <a:pt x="198" y="355"/>
                    <a:pt x="206" y="351"/>
                    <a:pt x="213" y="348"/>
                  </a:cubicBezTo>
                  <a:lnTo>
                    <a:pt x="217" y="358"/>
                  </a:lnTo>
                  <a:close/>
                  <a:moveTo>
                    <a:pt x="399" y="377"/>
                  </a:moveTo>
                  <a:cubicBezTo>
                    <a:pt x="392" y="386"/>
                    <a:pt x="392" y="386"/>
                    <a:pt x="392" y="386"/>
                  </a:cubicBezTo>
                  <a:cubicBezTo>
                    <a:pt x="386" y="381"/>
                    <a:pt x="380" y="376"/>
                    <a:pt x="374" y="372"/>
                  </a:cubicBezTo>
                  <a:cubicBezTo>
                    <a:pt x="379" y="363"/>
                    <a:pt x="379" y="363"/>
                    <a:pt x="379" y="363"/>
                  </a:cubicBezTo>
                  <a:cubicBezTo>
                    <a:pt x="386" y="367"/>
                    <a:pt x="393" y="372"/>
                    <a:pt x="399" y="377"/>
                  </a:cubicBezTo>
                  <a:close/>
                  <a:moveTo>
                    <a:pt x="179" y="382"/>
                  </a:moveTo>
                  <a:cubicBezTo>
                    <a:pt x="173" y="387"/>
                    <a:pt x="168" y="393"/>
                    <a:pt x="163" y="399"/>
                  </a:cubicBezTo>
                  <a:cubicBezTo>
                    <a:pt x="154" y="392"/>
                    <a:pt x="154" y="392"/>
                    <a:pt x="154" y="392"/>
                  </a:cubicBezTo>
                  <a:cubicBezTo>
                    <a:pt x="160" y="386"/>
                    <a:pt x="165" y="380"/>
                    <a:pt x="171" y="374"/>
                  </a:cubicBezTo>
                  <a:lnTo>
                    <a:pt x="179" y="382"/>
                  </a:lnTo>
                  <a:close/>
                  <a:moveTo>
                    <a:pt x="806" y="405"/>
                  </a:moveTo>
                  <a:cubicBezTo>
                    <a:pt x="795" y="405"/>
                    <a:pt x="795" y="405"/>
                    <a:pt x="795" y="405"/>
                  </a:cubicBezTo>
                  <a:cubicBezTo>
                    <a:pt x="795" y="382"/>
                    <a:pt x="795" y="382"/>
                    <a:pt x="795" y="382"/>
                  </a:cubicBezTo>
                  <a:cubicBezTo>
                    <a:pt x="806" y="382"/>
                    <a:pt x="806" y="382"/>
                    <a:pt x="806" y="382"/>
                  </a:cubicBezTo>
                  <a:lnTo>
                    <a:pt x="806" y="405"/>
                  </a:lnTo>
                  <a:close/>
                  <a:moveTo>
                    <a:pt x="432" y="414"/>
                  </a:moveTo>
                  <a:cubicBezTo>
                    <a:pt x="423" y="420"/>
                    <a:pt x="423" y="420"/>
                    <a:pt x="423" y="420"/>
                  </a:cubicBezTo>
                  <a:cubicBezTo>
                    <a:pt x="418" y="414"/>
                    <a:pt x="414" y="407"/>
                    <a:pt x="409" y="402"/>
                  </a:cubicBezTo>
                  <a:cubicBezTo>
                    <a:pt x="417" y="395"/>
                    <a:pt x="417" y="395"/>
                    <a:pt x="417" y="395"/>
                  </a:cubicBezTo>
                  <a:cubicBezTo>
                    <a:pt x="422" y="401"/>
                    <a:pt x="427" y="407"/>
                    <a:pt x="432" y="414"/>
                  </a:cubicBezTo>
                  <a:close/>
                  <a:moveTo>
                    <a:pt x="150" y="418"/>
                  </a:moveTo>
                  <a:cubicBezTo>
                    <a:pt x="146" y="425"/>
                    <a:pt x="142" y="432"/>
                    <a:pt x="139" y="439"/>
                  </a:cubicBezTo>
                  <a:cubicBezTo>
                    <a:pt x="129" y="435"/>
                    <a:pt x="129" y="435"/>
                    <a:pt x="129" y="435"/>
                  </a:cubicBezTo>
                  <a:cubicBezTo>
                    <a:pt x="133" y="427"/>
                    <a:pt x="136" y="420"/>
                    <a:pt x="140" y="413"/>
                  </a:cubicBezTo>
                  <a:lnTo>
                    <a:pt x="150" y="418"/>
                  </a:lnTo>
                  <a:close/>
                  <a:moveTo>
                    <a:pt x="806" y="453"/>
                  </a:moveTo>
                  <a:cubicBezTo>
                    <a:pt x="795" y="453"/>
                    <a:pt x="795" y="453"/>
                    <a:pt x="795" y="453"/>
                  </a:cubicBezTo>
                  <a:cubicBezTo>
                    <a:pt x="795" y="429"/>
                    <a:pt x="795" y="429"/>
                    <a:pt x="795" y="429"/>
                  </a:cubicBezTo>
                  <a:cubicBezTo>
                    <a:pt x="806" y="429"/>
                    <a:pt x="806" y="429"/>
                    <a:pt x="806" y="429"/>
                  </a:cubicBezTo>
                  <a:lnTo>
                    <a:pt x="806" y="453"/>
                  </a:lnTo>
                  <a:close/>
                  <a:moveTo>
                    <a:pt x="454" y="458"/>
                  </a:moveTo>
                  <a:cubicBezTo>
                    <a:pt x="444" y="462"/>
                    <a:pt x="444" y="462"/>
                    <a:pt x="444" y="462"/>
                  </a:cubicBezTo>
                  <a:cubicBezTo>
                    <a:pt x="441" y="454"/>
                    <a:pt x="438" y="447"/>
                    <a:pt x="435" y="440"/>
                  </a:cubicBezTo>
                  <a:cubicBezTo>
                    <a:pt x="444" y="435"/>
                    <a:pt x="444" y="435"/>
                    <a:pt x="444" y="435"/>
                  </a:cubicBezTo>
                  <a:cubicBezTo>
                    <a:pt x="448" y="443"/>
                    <a:pt x="451" y="450"/>
                    <a:pt x="454" y="458"/>
                  </a:cubicBezTo>
                  <a:close/>
                  <a:moveTo>
                    <a:pt x="131" y="461"/>
                  </a:moveTo>
                  <a:cubicBezTo>
                    <a:pt x="129" y="468"/>
                    <a:pt x="127" y="476"/>
                    <a:pt x="126" y="484"/>
                  </a:cubicBezTo>
                  <a:cubicBezTo>
                    <a:pt x="115" y="482"/>
                    <a:pt x="115" y="482"/>
                    <a:pt x="115" y="482"/>
                  </a:cubicBezTo>
                  <a:cubicBezTo>
                    <a:pt x="117" y="474"/>
                    <a:pt x="119" y="466"/>
                    <a:pt x="121" y="458"/>
                  </a:cubicBezTo>
                  <a:lnTo>
                    <a:pt x="131" y="461"/>
                  </a:lnTo>
                  <a:close/>
                  <a:moveTo>
                    <a:pt x="806" y="501"/>
                  </a:moveTo>
                  <a:cubicBezTo>
                    <a:pt x="795" y="501"/>
                    <a:pt x="795" y="501"/>
                    <a:pt x="795" y="501"/>
                  </a:cubicBezTo>
                  <a:cubicBezTo>
                    <a:pt x="795" y="477"/>
                    <a:pt x="795" y="477"/>
                    <a:pt x="795" y="477"/>
                  </a:cubicBezTo>
                  <a:cubicBezTo>
                    <a:pt x="806" y="477"/>
                    <a:pt x="806" y="477"/>
                    <a:pt x="806" y="477"/>
                  </a:cubicBezTo>
                  <a:lnTo>
                    <a:pt x="806" y="501"/>
                  </a:lnTo>
                  <a:close/>
                  <a:moveTo>
                    <a:pt x="462" y="485"/>
                  </a:moveTo>
                  <a:cubicBezTo>
                    <a:pt x="463" y="486"/>
                    <a:pt x="463" y="486"/>
                    <a:pt x="463" y="486"/>
                  </a:cubicBezTo>
                  <a:cubicBezTo>
                    <a:pt x="463" y="486"/>
                    <a:pt x="463" y="486"/>
                    <a:pt x="463" y="486"/>
                  </a:cubicBezTo>
                  <a:cubicBezTo>
                    <a:pt x="463" y="487"/>
                    <a:pt x="463" y="487"/>
                    <a:pt x="463" y="488"/>
                  </a:cubicBezTo>
                  <a:cubicBezTo>
                    <a:pt x="463" y="491"/>
                    <a:pt x="463" y="497"/>
                    <a:pt x="463" y="506"/>
                  </a:cubicBezTo>
                  <a:cubicBezTo>
                    <a:pt x="453" y="507"/>
                    <a:pt x="453" y="507"/>
                    <a:pt x="453" y="507"/>
                  </a:cubicBezTo>
                  <a:cubicBezTo>
                    <a:pt x="452" y="498"/>
                    <a:pt x="452" y="491"/>
                    <a:pt x="452" y="488"/>
                  </a:cubicBezTo>
                  <a:cubicBezTo>
                    <a:pt x="452" y="488"/>
                    <a:pt x="452" y="487"/>
                    <a:pt x="452" y="487"/>
                  </a:cubicBezTo>
                  <a:cubicBezTo>
                    <a:pt x="452" y="486"/>
                    <a:pt x="451" y="485"/>
                    <a:pt x="451" y="484"/>
                  </a:cubicBezTo>
                  <a:cubicBezTo>
                    <a:pt x="462" y="481"/>
                    <a:pt x="462" y="481"/>
                    <a:pt x="462" y="481"/>
                  </a:cubicBezTo>
                  <a:cubicBezTo>
                    <a:pt x="462" y="484"/>
                    <a:pt x="462" y="485"/>
                    <a:pt x="462" y="485"/>
                  </a:cubicBezTo>
                  <a:close/>
                  <a:moveTo>
                    <a:pt x="123" y="530"/>
                  </a:moveTo>
                  <a:cubicBezTo>
                    <a:pt x="112" y="530"/>
                    <a:pt x="112" y="530"/>
                    <a:pt x="112" y="530"/>
                  </a:cubicBezTo>
                  <a:cubicBezTo>
                    <a:pt x="112" y="506"/>
                    <a:pt x="112" y="506"/>
                    <a:pt x="112" y="506"/>
                  </a:cubicBezTo>
                  <a:cubicBezTo>
                    <a:pt x="123" y="506"/>
                    <a:pt x="123" y="506"/>
                    <a:pt x="123" y="506"/>
                  </a:cubicBezTo>
                  <a:lnTo>
                    <a:pt x="123" y="530"/>
                  </a:lnTo>
                  <a:close/>
                  <a:moveTo>
                    <a:pt x="805" y="526"/>
                  </a:moveTo>
                  <a:cubicBezTo>
                    <a:pt x="804" y="534"/>
                    <a:pt x="802" y="542"/>
                    <a:pt x="800" y="550"/>
                  </a:cubicBezTo>
                  <a:cubicBezTo>
                    <a:pt x="790" y="547"/>
                    <a:pt x="790" y="547"/>
                    <a:pt x="790" y="547"/>
                  </a:cubicBezTo>
                  <a:cubicBezTo>
                    <a:pt x="792" y="540"/>
                    <a:pt x="793" y="532"/>
                    <a:pt x="794" y="524"/>
                  </a:cubicBezTo>
                  <a:lnTo>
                    <a:pt x="805" y="526"/>
                  </a:lnTo>
                  <a:close/>
                  <a:moveTo>
                    <a:pt x="472" y="552"/>
                  </a:moveTo>
                  <a:cubicBezTo>
                    <a:pt x="461" y="555"/>
                    <a:pt x="461" y="555"/>
                    <a:pt x="461" y="555"/>
                  </a:cubicBezTo>
                  <a:cubicBezTo>
                    <a:pt x="459" y="547"/>
                    <a:pt x="457" y="539"/>
                    <a:pt x="456" y="531"/>
                  </a:cubicBezTo>
                  <a:cubicBezTo>
                    <a:pt x="467" y="529"/>
                    <a:pt x="467" y="529"/>
                    <a:pt x="467" y="529"/>
                  </a:cubicBezTo>
                  <a:cubicBezTo>
                    <a:pt x="468" y="537"/>
                    <a:pt x="470" y="545"/>
                    <a:pt x="472" y="552"/>
                  </a:cubicBezTo>
                  <a:close/>
                  <a:moveTo>
                    <a:pt x="123" y="578"/>
                  </a:moveTo>
                  <a:cubicBezTo>
                    <a:pt x="112" y="578"/>
                    <a:pt x="112" y="578"/>
                    <a:pt x="112" y="578"/>
                  </a:cubicBezTo>
                  <a:cubicBezTo>
                    <a:pt x="112" y="554"/>
                    <a:pt x="112" y="554"/>
                    <a:pt x="112" y="554"/>
                  </a:cubicBezTo>
                  <a:cubicBezTo>
                    <a:pt x="123" y="554"/>
                    <a:pt x="123" y="554"/>
                    <a:pt x="123" y="554"/>
                  </a:cubicBezTo>
                  <a:lnTo>
                    <a:pt x="123" y="578"/>
                  </a:lnTo>
                  <a:close/>
                  <a:moveTo>
                    <a:pt x="793" y="573"/>
                  </a:moveTo>
                  <a:cubicBezTo>
                    <a:pt x="791" y="581"/>
                    <a:pt x="787" y="589"/>
                    <a:pt x="784" y="596"/>
                  </a:cubicBezTo>
                  <a:cubicBezTo>
                    <a:pt x="774" y="591"/>
                    <a:pt x="774" y="591"/>
                    <a:pt x="774" y="591"/>
                  </a:cubicBezTo>
                  <a:cubicBezTo>
                    <a:pt x="778" y="584"/>
                    <a:pt x="781" y="577"/>
                    <a:pt x="783" y="570"/>
                  </a:cubicBezTo>
                  <a:lnTo>
                    <a:pt x="793" y="573"/>
                  </a:lnTo>
                  <a:close/>
                  <a:moveTo>
                    <a:pt x="489" y="595"/>
                  </a:moveTo>
                  <a:cubicBezTo>
                    <a:pt x="479" y="601"/>
                    <a:pt x="479" y="601"/>
                    <a:pt x="479" y="601"/>
                  </a:cubicBezTo>
                  <a:cubicBezTo>
                    <a:pt x="476" y="594"/>
                    <a:pt x="472" y="586"/>
                    <a:pt x="469" y="578"/>
                  </a:cubicBezTo>
                  <a:cubicBezTo>
                    <a:pt x="479" y="574"/>
                    <a:pt x="479" y="574"/>
                    <a:pt x="479" y="574"/>
                  </a:cubicBezTo>
                  <a:cubicBezTo>
                    <a:pt x="482" y="582"/>
                    <a:pt x="485" y="589"/>
                    <a:pt x="489" y="595"/>
                  </a:cubicBezTo>
                  <a:close/>
                  <a:moveTo>
                    <a:pt x="123" y="626"/>
                  </a:moveTo>
                  <a:cubicBezTo>
                    <a:pt x="112" y="626"/>
                    <a:pt x="112" y="626"/>
                    <a:pt x="112" y="626"/>
                  </a:cubicBezTo>
                  <a:cubicBezTo>
                    <a:pt x="112" y="602"/>
                    <a:pt x="112" y="602"/>
                    <a:pt x="112" y="602"/>
                  </a:cubicBezTo>
                  <a:cubicBezTo>
                    <a:pt x="123" y="602"/>
                    <a:pt x="123" y="602"/>
                    <a:pt x="123" y="602"/>
                  </a:cubicBezTo>
                  <a:lnTo>
                    <a:pt x="123" y="626"/>
                  </a:lnTo>
                  <a:close/>
                  <a:moveTo>
                    <a:pt x="771" y="617"/>
                  </a:moveTo>
                  <a:cubicBezTo>
                    <a:pt x="766" y="624"/>
                    <a:pt x="761" y="630"/>
                    <a:pt x="755" y="636"/>
                  </a:cubicBezTo>
                  <a:cubicBezTo>
                    <a:pt x="748" y="629"/>
                    <a:pt x="748" y="629"/>
                    <a:pt x="748" y="629"/>
                  </a:cubicBezTo>
                  <a:cubicBezTo>
                    <a:pt x="753" y="623"/>
                    <a:pt x="758" y="617"/>
                    <a:pt x="762" y="611"/>
                  </a:cubicBezTo>
                  <a:lnTo>
                    <a:pt x="771" y="617"/>
                  </a:lnTo>
                  <a:close/>
                  <a:moveTo>
                    <a:pt x="516" y="632"/>
                  </a:moveTo>
                  <a:cubicBezTo>
                    <a:pt x="509" y="640"/>
                    <a:pt x="509" y="640"/>
                    <a:pt x="509" y="640"/>
                  </a:cubicBezTo>
                  <a:cubicBezTo>
                    <a:pt x="503" y="634"/>
                    <a:pt x="498" y="628"/>
                    <a:pt x="493" y="621"/>
                  </a:cubicBezTo>
                  <a:cubicBezTo>
                    <a:pt x="501" y="615"/>
                    <a:pt x="501" y="615"/>
                    <a:pt x="501" y="615"/>
                  </a:cubicBezTo>
                  <a:cubicBezTo>
                    <a:pt x="506" y="621"/>
                    <a:pt x="511" y="627"/>
                    <a:pt x="516" y="632"/>
                  </a:cubicBezTo>
                  <a:close/>
                  <a:moveTo>
                    <a:pt x="737" y="653"/>
                  </a:moveTo>
                  <a:cubicBezTo>
                    <a:pt x="730" y="658"/>
                    <a:pt x="723" y="662"/>
                    <a:pt x="716" y="666"/>
                  </a:cubicBezTo>
                  <a:cubicBezTo>
                    <a:pt x="711" y="656"/>
                    <a:pt x="711" y="656"/>
                    <a:pt x="711" y="656"/>
                  </a:cubicBezTo>
                  <a:cubicBezTo>
                    <a:pt x="718" y="653"/>
                    <a:pt x="724" y="649"/>
                    <a:pt x="730" y="644"/>
                  </a:cubicBezTo>
                  <a:lnTo>
                    <a:pt x="737" y="653"/>
                  </a:lnTo>
                  <a:close/>
                  <a:moveTo>
                    <a:pt x="554" y="659"/>
                  </a:moveTo>
                  <a:cubicBezTo>
                    <a:pt x="549" y="668"/>
                    <a:pt x="549" y="668"/>
                    <a:pt x="549" y="668"/>
                  </a:cubicBezTo>
                  <a:cubicBezTo>
                    <a:pt x="542" y="665"/>
                    <a:pt x="535" y="661"/>
                    <a:pt x="528" y="656"/>
                  </a:cubicBezTo>
                  <a:cubicBezTo>
                    <a:pt x="534" y="647"/>
                    <a:pt x="534" y="647"/>
                    <a:pt x="534" y="647"/>
                  </a:cubicBezTo>
                  <a:cubicBezTo>
                    <a:pt x="540" y="651"/>
                    <a:pt x="547" y="655"/>
                    <a:pt x="554" y="659"/>
                  </a:cubicBezTo>
                  <a:close/>
                  <a:moveTo>
                    <a:pt x="123" y="674"/>
                  </a:moveTo>
                  <a:cubicBezTo>
                    <a:pt x="112" y="674"/>
                    <a:pt x="112" y="674"/>
                    <a:pt x="112" y="674"/>
                  </a:cubicBezTo>
                  <a:cubicBezTo>
                    <a:pt x="112" y="650"/>
                    <a:pt x="112" y="650"/>
                    <a:pt x="112" y="650"/>
                  </a:cubicBezTo>
                  <a:cubicBezTo>
                    <a:pt x="123" y="650"/>
                    <a:pt x="123" y="650"/>
                    <a:pt x="123" y="650"/>
                  </a:cubicBezTo>
                  <a:lnTo>
                    <a:pt x="123" y="674"/>
                  </a:lnTo>
                  <a:close/>
                  <a:moveTo>
                    <a:pt x="693" y="675"/>
                  </a:moveTo>
                  <a:cubicBezTo>
                    <a:pt x="686" y="678"/>
                    <a:pt x="678" y="680"/>
                    <a:pt x="669" y="682"/>
                  </a:cubicBezTo>
                  <a:cubicBezTo>
                    <a:pt x="667" y="671"/>
                    <a:pt x="667" y="671"/>
                    <a:pt x="667" y="671"/>
                  </a:cubicBezTo>
                  <a:cubicBezTo>
                    <a:pt x="675" y="670"/>
                    <a:pt x="683" y="668"/>
                    <a:pt x="690" y="665"/>
                  </a:cubicBezTo>
                  <a:lnTo>
                    <a:pt x="693" y="675"/>
                  </a:lnTo>
                  <a:close/>
                  <a:moveTo>
                    <a:pt x="598" y="672"/>
                  </a:moveTo>
                  <a:cubicBezTo>
                    <a:pt x="596" y="683"/>
                    <a:pt x="596" y="683"/>
                    <a:pt x="596" y="683"/>
                  </a:cubicBezTo>
                  <a:cubicBezTo>
                    <a:pt x="588" y="681"/>
                    <a:pt x="580" y="679"/>
                    <a:pt x="572" y="677"/>
                  </a:cubicBezTo>
                  <a:cubicBezTo>
                    <a:pt x="575" y="667"/>
                    <a:pt x="575" y="667"/>
                    <a:pt x="575" y="667"/>
                  </a:cubicBezTo>
                  <a:cubicBezTo>
                    <a:pt x="583" y="669"/>
                    <a:pt x="590" y="671"/>
                    <a:pt x="598" y="672"/>
                  </a:cubicBezTo>
                  <a:close/>
                  <a:moveTo>
                    <a:pt x="645" y="685"/>
                  </a:moveTo>
                  <a:cubicBezTo>
                    <a:pt x="640" y="685"/>
                    <a:pt x="636" y="685"/>
                    <a:pt x="631" y="685"/>
                  </a:cubicBezTo>
                  <a:cubicBezTo>
                    <a:pt x="627" y="685"/>
                    <a:pt x="624" y="685"/>
                    <a:pt x="621" y="685"/>
                  </a:cubicBezTo>
                  <a:cubicBezTo>
                    <a:pt x="621" y="674"/>
                    <a:pt x="621" y="674"/>
                    <a:pt x="621" y="674"/>
                  </a:cubicBezTo>
                  <a:cubicBezTo>
                    <a:pt x="624" y="674"/>
                    <a:pt x="628" y="674"/>
                    <a:pt x="631" y="674"/>
                  </a:cubicBezTo>
                  <a:cubicBezTo>
                    <a:pt x="635" y="674"/>
                    <a:pt x="640" y="674"/>
                    <a:pt x="644" y="674"/>
                  </a:cubicBezTo>
                  <a:lnTo>
                    <a:pt x="645" y="685"/>
                  </a:lnTo>
                  <a:close/>
                  <a:moveTo>
                    <a:pt x="123" y="722"/>
                  </a:moveTo>
                  <a:cubicBezTo>
                    <a:pt x="112" y="722"/>
                    <a:pt x="112" y="722"/>
                    <a:pt x="112" y="722"/>
                  </a:cubicBezTo>
                  <a:cubicBezTo>
                    <a:pt x="112" y="698"/>
                    <a:pt x="112" y="698"/>
                    <a:pt x="112" y="698"/>
                  </a:cubicBezTo>
                  <a:cubicBezTo>
                    <a:pt x="123" y="698"/>
                    <a:pt x="123" y="698"/>
                    <a:pt x="123" y="698"/>
                  </a:cubicBezTo>
                  <a:lnTo>
                    <a:pt x="123" y="722"/>
                  </a:lnTo>
                  <a:close/>
                  <a:moveTo>
                    <a:pt x="123" y="752"/>
                  </a:moveTo>
                  <a:cubicBezTo>
                    <a:pt x="123" y="752"/>
                    <a:pt x="123" y="759"/>
                    <a:pt x="121" y="770"/>
                  </a:cubicBezTo>
                  <a:cubicBezTo>
                    <a:pt x="111" y="769"/>
                    <a:pt x="111" y="769"/>
                    <a:pt x="111" y="769"/>
                  </a:cubicBezTo>
                  <a:cubicBezTo>
                    <a:pt x="112" y="759"/>
                    <a:pt x="112" y="752"/>
                    <a:pt x="112" y="752"/>
                  </a:cubicBezTo>
                  <a:cubicBezTo>
                    <a:pt x="112" y="746"/>
                    <a:pt x="112" y="746"/>
                    <a:pt x="112" y="746"/>
                  </a:cubicBezTo>
                  <a:cubicBezTo>
                    <a:pt x="123" y="746"/>
                    <a:pt x="123" y="746"/>
                    <a:pt x="123" y="746"/>
                  </a:cubicBezTo>
                  <a:lnTo>
                    <a:pt x="123" y="752"/>
                  </a:lnTo>
                  <a:close/>
                  <a:moveTo>
                    <a:pt x="116" y="794"/>
                  </a:moveTo>
                  <a:cubicBezTo>
                    <a:pt x="114" y="802"/>
                    <a:pt x="111" y="810"/>
                    <a:pt x="108" y="818"/>
                  </a:cubicBezTo>
                  <a:cubicBezTo>
                    <a:pt x="98" y="813"/>
                    <a:pt x="98" y="813"/>
                    <a:pt x="98" y="813"/>
                  </a:cubicBezTo>
                  <a:cubicBezTo>
                    <a:pt x="101" y="806"/>
                    <a:pt x="104" y="799"/>
                    <a:pt x="106" y="792"/>
                  </a:cubicBezTo>
                  <a:lnTo>
                    <a:pt x="116" y="794"/>
                  </a:lnTo>
                  <a:close/>
                  <a:moveTo>
                    <a:pt x="97" y="840"/>
                  </a:moveTo>
                  <a:cubicBezTo>
                    <a:pt x="93" y="847"/>
                    <a:pt x="88" y="854"/>
                    <a:pt x="83" y="860"/>
                  </a:cubicBezTo>
                  <a:cubicBezTo>
                    <a:pt x="75" y="853"/>
                    <a:pt x="75" y="853"/>
                    <a:pt x="75" y="853"/>
                  </a:cubicBezTo>
                  <a:cubicBezTo>
                    <a:pt x="79" y="847"/>
                    <a:pt x="84" y="841"/>
                    <a:pt x="88" y="834"/>
                  </a:cubicBezTo>
                  <a:lnTo>
                    <a:pt x="97" y="840"/>
                  </a:lnTo>
                  <a:close/>
                  <a:moveTo>
                    <a:pt x="66" y="878"/>
                  </a:moveTo>
                  <a:cubicBezTo>
                    <a:pt x="60" y="884"/>
                    <a:pt x="54" y="889"/>
                    <a:pt x="47" y="893"/>
                  </a:cubicBezTo>
                  <a:cubicBezTo>
                    <a:pt x="41" y="885"/>
                    <a:pt x="41" y="885"/>
                    <a:pt x="41" y="885"/>
                  </a:cubicBezTo>
                  <a:cubicBezTo>
                    <a:pt x="47" y="880"/>
                    <a:pt x="53" y="875"/>
                    <a:pt x="59" y="870"/>
                  </a:cubicBezTo>
                  <a:lnTo>
                    <a:pt x="66" y="878"/>
                  </a:lnTo>
                  <a:close/>
                  <a:moveTo>
                    <a:pt x="26" y="906"/>
                  </a:moveTo>
                  <a:cubicBezTo>
                    <a:pt x="19" y="910"/>
                    <a:pt x="11" y="913"/>
                    <a:pt x="3" y="916"/>
                  </a:cubicBezTo>
                  <a:cubicBezTo>
                    <a:pt x="0" y="906"/>
                    <a:pt x="0" y="906"/>
                    <a:pt x="0" y="906"/>
                  </a:cubicBezTo>
                  <a:cubicBezTo>
                    <a:pt x="7" y="903"/>
                    <a:pt x="14" y="900"/>
                    <a:pt x="21" y="896"/>
                  </a:cubicBezTo>
                  <a:lnTo>
                    <a:pt x="26" y="9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9847" compatLnSpc="1" lIns="99694" numCol="1" rIns="99694" tIns="49847" vert="horz" wrap="square">
              <a:prstTxWarp prst="textNoShape">
                <a:avLst/>
              </a:prstTxWarp>
            </a:bodyPr>
            <a:lstStyle/>
            <a:p>
              <a:pPr algn="l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id-ID" noProof="0" normalizeH="0" spc="0" strike="noStrike" sz="1962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" name="Oval 25"/>
          <p:cNvSpPr/>
          <p:nvPr/>
        </p:nvSpPr>
        <p:spPr>
          <a:xfrm>
            <a:off x="9094598" y="5544208"/>
            <a:ext cx="898282" cy="89828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id-ID" noProof="0" normalizeH="0" spc="0" strike="noStrike" sz="1962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val 26"/>
          <p:cNvSpPr/>
          <p:nvPr/>
        </p:nvSpPr>
        <p:spPr>
          <a:xfrm>
            <a:off x="4825911" y="5163423"/>
            <a:ext cx="898282" cy="898282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id-ID" noProof="0" normalizeH="0" spc="0" strike="noStrike" sz="1962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val 27"/>
          <p:cNvSpPr/>
          <p:nvPr/>
        </p:nvSpPr>
        <p:spPr>
          <a:xfrm>
            <a:off x="3349257" y="4939910"/>
            <a:ext cx="898282" cy="89828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id-ID" noProof="0" normalizeH="0" spc="0" strike="noStrike" sz="1962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Rectangle 30"/>
          <p:cNvSpPr/>
          <p:nvPr/>
        </p:nvSpPr>
        <p:spPr>
          <a:xfrm>
            <a:off x="6092438" y="3867409"/>
            <a:ext cx="2654257" cy="250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7739" lvl="0">
              <a:defRPr/>
            </a:pPr>
            <a:r>
              <a:rPr b="1" dirty="0" lang="ru-RU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Проведение негосударственной экспертизы сметной документации </a:t>
            </a:r>
            <a:endParaRPr b="1" dirty="0" lang="ru-RU" smtClean="0" sz="1744">
              <a:solidFill>
                <a:prstClr val="black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defTabSz="1077739" lvl="0">
              <a:defRPr/>
            </a:pPr>
            <a:r>
              <a:rPr b="1" dirty="0" lang="ru-RU" smtClean="0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объектов</a:t>
            </a:r>
            <a:r>
              <a:rPr b="1" dirty="0" lang="ru-RU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: ремонт внутриквартальных проездов 3 </a:t>
            </a:r>
            <a:r>
              <a:rPr b="1" dirty="0" err="1" lang="ru-RU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мкр</a:t>
            </a:r>
            <a:r>
              <a:rPr b="1" dirty="0" lang="ru-RU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endParaRPr b="1" dirty="0" lang="ru-RU" smtClean="0" sz="1744">
              <a:solidFill>
                <a:prstClr val="black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defTabSz="1077739" lvl="0">
              <a:defRPr/>
            </a:pPr>
            <a:r>
              <a:rPr b="1" dirty="0" lang="ru-RU" smtClean="0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 </a:t>
            </a:r>
            <a:r>
              <a:rPr b="1" dirty="0" lang="ru-RU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11 </a:t>
            </a:r>
            <a:r>
              <a:rPr b="1" dirty="0" err="1" lang="ru-RU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мкр</a:t>
            </a:r>
            <a:r>
              <a:rPr b="1" dirty="0" lang="ru-RU" smtClean="0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</a:p>
          <a:p>
            <a:pPr algn="ctr" defTabSz="1077739" lvl="0">
              <a:defRPr/>
            </a:pPr>
            <a:r>
              <a:rPr b="1" dirty="0" lang="ru-RU" smtClean="0" sz="1744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184,0</a:t>
            </a:r>
            <a:r>
              <a:rPr b="1" baseline="0" cap="none" dirty="0" i="0" kern="1200" kumimoji="0" lang="ru-RU" noProof="0" normalizeH="0" smtClean="0" spc="0" strike="noStrike" sz="1744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тыс. руб.</a:t>
            </a:r>
            <a:endParaRPr b="1" baseline="0" cap="none" dirty="0" i="0" kern="1200" kumimoji="0" lang="id-ID" noProof="0" normalizeH="0" spc="0" strike="noStrike" sz="1744" u="none">
              <a:ln>
                <a:noFill/>
              </a:ln>
              <a:solidFill>
                <a:srgbClr val="C00000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94" name="Rectangle 31"/>
          <p:cNvSpPr/>
          <p:nvPr/>
        </p:nvSpPr>
        <p:spPr>
          <a:xfrm>
            <a:off x="3273890" y="2730752"/>
            <a:ext cx="2934312" cy="1971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77739" lvl="0">
              <a:defRPr/>
            </a:pPr>
            <a:r>
              <a:rPr b="1" dirty="0" lang="ru-RU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Оказание услуг по организации пассажирских перевозок автотранспортом общего пользования в границах городского </a:t>
            </a:r>
            <a:r>
              <a:rPr b="1" dirty="0" lang="ru-RU" smtClean="0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округа</a:t>
            </a:r>
          </a:p>
          <a:p>
            <a:pPr defTabSz="1077739" lvl="0">
              <a:defRPr/>
            </a:pPr>
            <a:r>
              <a:rPr b="1" dirty="0" lang="ru-RU" smtClean="0" sz="1744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13 059,0 </a:t>
            </a:r>
            <a:r>
              <a:rPr b="1" dirty="0" err="1" lang="ru-RU" smtClean="0" sz="1744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тыс</a:t>
            </a:r>
            <a:r>
              <a:rPr b="1" baseline="0" cap="none" dirty="0" i="0" kern="1200" kumimoji="0" lang="ru-RU" noProof="0" normalizeH="0" smtClean="0" spc="0" strike="noStrike" sz="1744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. руб.</a:t>
            </a:r>
            <a:endParaRPr b="1" baseline="0" cap="none" dirty="0" i="0" kern="1200" kumimoji="0" lang="id-ID" noProof="0" normalizeH="0" spc="0" strike="noStrike" sz="1744" u="none">
              <a:ln>
                <a:noFill/>
              </a:ln>
              <a:solidFill>
                <a:srgbClr val="C00000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95" name="Rectangle 32"/>
          <p:cNvSpPr/>
          <p:nvPr/>
        </p:nvSpPr>
        <p:spPr>
          <a:xfrm>
            <a:off x="536583" y="4873354"/>
            <a:ext cx="2180611" cy="170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77739" lvl="0">
              <a:defRPr/>
            </a:pPr>
            <a:r>
              <a:rPr b="1" dirty="0" lang="ru-RU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Строительство сетей ливневой канализации в </a:t>
            </a:r>
            <a:r>
              <a:rPr b="1" dirty="0" lang="ru-RU" smtClean="0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lang="ru-RU" smtClean="0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мкр</a:t>
            </a:r>
            <a:r>
              <a:rPr b="1" dirty="0" lang="ru-RU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 СУ-920 </a:t>
            </a:r>
            <a:r>
              <a:rPr b="1" dirty="0" err="1" lang="ru-RU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г.Мегион</a:t>
            </a:r>
            <a:r>
              <a:rPr b="1" dirty="0" lang="ru-RU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(ПИР</a:t>
            </a:r>
            <a:r>
              <a:rPr b="1" dirty="0" lang="ru-RU" smtClean="0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)</a:t>
            </a:r>
          </a:p>
          <a:p>
            <a:pPr defTabSz="1077739" lvl="0">
              <a:defRPr/>
            </a:pPr>
            <a:r>
              <a:rPr b="1" baseline="0" cap="none" dirty="0" i="0" kern="1200" kumimoji="0" lang="ru-RU" noProof="0" normalizeH="0" smtClean="0" spc="0" strike="noStrike" sz="1744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516,4 тыс. руб.</a:t>
            </a:r>
            <a:endParaRPr b="1" baseline="0" cap="none" dirty="0" i="0" kern="1200" kumimoji="0" lang="id-ID" noProof="0" normalizeH="0" spc="0" strike="noStrike" sz="1744" u="none">
              <a:ln>
                <a:noFill/>
              </a:ln>
              <a:solidFill>
                <a:srgbClr val="C00000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96" name="Rectangle 38"/>
          <p:cNvSpPr/>
          <p:nvPr/>
        </p:nvSpPr>
        <p:spPr>
          <a:xfrm>
            <a:off x="2038531" y="6544708"/>
            <a:ext cx="3806799" cy="250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77739" lvl="0">
              <a:defRPr/>
            </a:pPr>
            <a:r>
              <a:rPr b="1" dirty="0" lang="ru-RU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Разработка проектно-сметной документации по объекту «Открытая стоянка автотранспорта и организация пешеходного перехода (регулируемого) для ФСК с универсальным спортивным залом и залом бокса в </a:t>
            </a:r>
            <a:r>
              <a:rPr b="1" dirty="0" err="1" lang="ru-RU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г.Мегионе</a:t>
            </a:r>
            <a:r>
              <a:rPr b="1" dirty="0" lang="ru-RU" smtClean="0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»</a:t>
            </a:r>
          </a:p>
          <a:p>
            <a:pPr algn="r" defTabSz="1077739" lvl="0">
              <a:defRPr/>
            </a:pPr>
            <a:r>
              <a:rPr b="1" dirty="0" lang="ru-RU" smtClean="0" sz="1744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580,0</a:t>
            </a:r>
            <a:r>
              <a:rPr b="1" baseline="0" cap="none" dirty="0" i="0" kern="1200" kumimoji="0" lang="ru-RU" noProof="0" normalizeH="0" smtClean="0" spc="0" strike="noStrike" sz="1744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тыс. руб.</a:t>
            </a:r>
            <a:endParaRPr b="1" baseline="0" cap="none" dirty="0" i="0" kern="1200" kumimoji="0" lang="id-ID" noProof="0" normalizeH="0" spc="0" strike="noStrike" sz="1744" u="none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val 26"/>
          <p:cNvSpPr/>
          <p:nvPr/>
        </p:nvSpPr>
        <p:spPr>
          <a:xfrm>
            <a:off x="10574232" y="5446451"/>
            <a:ext cx="898282" cy="898282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id-ID" noProof="0" normalizeH="0" spc="0" strike="noStrike" sz="1962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val 26"/>
          <p:cNvSpPr/>
          <p:nvPr/>
        </p:nvSpPr>
        <p:spPr>
          <a:xfrm>
            <a:off x="1861546" y="4065193"/>
            <a:ext cx="898282" cy="898282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id-ID" noProof="0" normalizeH="0" spc="0" strike="noStrike" sz="1962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95" y="5151603"/>
            <a:ext cx="996926" cy="686839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299" y="5494772"/>
            <a:ext cx="996926" cy="686839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20" y="4977269"/>
            <a:ext cx="996926" cy="686839"/>
          </a:xfrm>
          <a:prstGeom prst="rect">
            <a:avLst/>
          </a:prstGeom>
        </p:spPr>
      </p:pic>
      <p:grpSp>
        <p:nvGrpSpPr>
          <p:cNvPr id="102" name="Группа 101"/>
          <p:cNvGrpSpPr/>
          <p:nvPr/>
        </p:nvGrpSpPr>
        <p:grpSpPr>
          <a:xfrm>
            <a:off x="6924439" y="6590315"/>
            <a:ext cx="996926" cy="898282"/>
            <a:chOff x="6989271" y="5037964"/>
            <a:chExt cx="996926" cy="898282"/>
          </a:xfrm>
        </p:grpSpPr>
        <p:sp>
          <p:nvSpPr>
            <p:cNvPr id="103" name="Oval 28"/>
            <p:cNvSpPr/>
            <p:nvPr/>
          </p:nvSpPr>
          <p:spPr>
            <a:xfrm>
              <a:off x="7015502" y="5037964"/>
              <a:ext cx="898282" cy="898282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077739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id-ID" noProof="0" normalizeH="0" spc="0" strike="noStrike" sz="1962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cstate="print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271" y="5056601"/>
              <a:ext cx="996926" cy="686839"/>
            </a:xfrm>
            <a:prstGeom prst="rect">
              <a:avLst/>
            </a:prstGeom>
          </p:spPr>
        </p:pic>
      </p:grpSp>
      <p:pic>
        <p:nvPicPr>
          <p:cNvPr id="105" name="Рисунок 104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991" y="5544326"/>
            <a:ext cx="996926" cy="68683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38" y="4065193"/>
            <a:ext cx="996926" cy="686839"/>
          </a:xfrm>
          <a:prstGeom prst="rect">
            <a:avLst/>
          </a:prstGeom>
        </p:spPr>
      </p:pic>
      <p:sp>
        <p:nvSpPr>
          <p:cNvPr id="108" name="Облако 107"/>
          <p:cNvSpPr/>
          <p:nvPr/>
        </p:nvSpPr>
        <p:spPr>
          <a:xfrm>
            <a:off x="442603" y="1385227"/>
            <a:ext cx="13549167" cy="8801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077739" lvl="0">
              <a:defRPr/>
            </a:pPr>
            <a:r>
              <a:rPr b="1" dirty="0" lang="ru-RU" sz="22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На содержание, капитальный ремонт и ремонт автомобильных дорог и внутриквартальных проездов: </a:t>
            </a:r>
          </a:p>
          <a:p>
            <a:pPr algn="ctr" defTabSz="1077739" lvl="0">
              <a:defRPr/>
            </a:pPr>
            <a:r>
              <a:rPr b="1" dirty="0" lang="ru-RU" smtClean="0" sz="22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264 983,1 </a:t>
            </a:r>
            <a:r>
              <a:rPr b="1" dirty="0" lang="ru-RU" sz="22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тыс. </a:t>
            </a:r>
            <a:r>
              <a:rPr b="1" dirty="0" lang="ru-RU" smtClean="0" sz="22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рублей</a:t>
            </a:r>
            <a:endParaRPr b="1" dirty="0" lang="ru-RU" sz="2200">
              <a:solidFill>
                <a:srgbClr val="C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10" name="Rectangle 31"/>
          <p:cNvSpPr/>
          <p:nvPr/>
        </p:nvSpPr>
        <p:spPr>
          <a:xfrm>
            <a:off x="11884045" y="4194726"/>
            <a:ext cx="2368459" cy="2776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7739" lvl="0">
              <a:defRPr/>
            </a:pPr>
            <a:r>
              <a:rPr b="1" dirty="0" lang="ru-RU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Капитальный ремонт и ремонт автомобильных дорог общего пользования, проездов, тротуаров и элементов обустройства улично-дорожной </a:t>
            </a:r>
            <a:r>
              <a:rPr b="1" dirty="0" lang="ru-RU" smtClean="0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сет</a:t>
            </a:r>
          </a:p>
          <a:p>
            <a:pPr algn="ctr" defTabSz="1077739" lvl="0">
              <a:defRPr/>
            </a:pPr>
            <a:r>
              <a:rPr b="1" dirty="0" lang="ru-RU" smtClean="0" sz="1744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36 155,8</a:t>
            </a:r>
            <a:r>
              <a:rPr b="1" baseline="0" cap="none" dirty="0" i="0" kern="1200" kumimoji="0" lang="ru-RU" noProof="0" normalizeH="0" smtClean="0" spc="0" strike="noStrike" sz="1744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тыс. руб. </a:t>
            </a:r>
            <a:endParaRPr b="1" baseline="0" cap="none" dirty="0" i="0" kern="1200" kumimoji="0" lang="id-ID" noProof="0" normalizeH="0" spc="0" strike="noStrike" sz="1744" u="none">
              <a:ln>
                <a:noFill/>
              </a:ln>
              <a:solidFill>
                <a:srgbClr val="C00000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111" name="Rectangle 37"/>
          <p:cNvSpPr/>
          <p:nvPr/>
        </p:nvSpPr>
        <p:spPr>
          <a:xfrm>
            <a:off x="8964851" y="6501665"/>
            <a:ext cx="2917153" cy="250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77739" lvl="0">
              <a:defRPr/>
            </a:pPr>
            <a:r>
              <a:rPr b="1" dirty="0" lang="ru-RU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Содержание </a:t>
            </a:r>
            <a:endParaRPr b="1" dirty="0" lang="ru-RU" smtClean="0" sz="1744">
              <a:solidFill>
                <a:prstClr val="black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defTabSz="1077739" lvl="0">
              <a:defRPr/>
            </a:pPr>
            <a:r>
              <a:rPr b="1" dirty="0" lang="ru-RU" smtClean="0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 текущий </a:t>
            </a:r>
            <a:r>
              <a:rPr b="1" dirty="0" lang="ru-RU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ремонт автомобильных дорог, проездов, элементов обустройства улично-дорожной сети, объектов внешнего благоустройства городского </a:t>
            </a:r>
            <a:r>
              <a:rPr b="1" dirty="0" lang="ru-RU" smtClean="0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округа</a:t>
            </a:r>
          </a:p>
          <a:p>
            <a:pPr defTabSz="1077739" lvl="0">
              <a:defRPr/>
            </a:pPr>
            <a:r>
              <a:rPr b="1" dirty="0" lang="ru-RU" smtClean="0" sz="1744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182 503,3</a:t>
            </a:r>
            <a:r>
              <a:rPr b="1" baseline="0" cap="none" dirty="0" i="0" kern="1200" kumimoji="0" lang="ru-RU" noProof="0" normalizeH="0" smtClean="0" spc="0" strike="noStrike" sz="1744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0" panose="02020603050405020304" pitchFamily="18" typeface="Times New Roman"/>
                <a:cs charset="0" panose="02020603050405020304" pitchFamily="18" typeface="Times New Roman"/>
              </a:rPr>
              <a:t> тыс. руб.</a:t>
            </a:r>
            <a:endParaRPr b="1" baseline="0" cap="none" dirty="0" i="0" kern="1200" kumimoji="0" lang="id-ID" noProof="0" normalizeH="0" spc="0" strike="noStrike" sz="1744" u="none">
              <a:ln>
                <a:noFill/>
              </a:ln>
              <a:solidFill>
                <a:srgbClr val="C00000"/>
              </a:solidFill>
              <a:effectLst/>
              <a:uLnTx/>
              <a:uFillTx/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cstate="print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b="100000" l="5038" r="100000" t="3630">
                        <a14:foregroundMark x1="27204" x2="27204" y1="88119" y2="88119"/>
                        <a14:foregroundMark x1="20907" x2="20907" y1="89109" y2="89109"/>
                        <a14:foregroundMark x1="19899" x2="19899" y1="80198" y2="80198"/>
                        <a14:foregroundMark x1="19395" x2="19395" y1="75248" y2="75248"/>
                        <a14:foregroundMark x1="16625" x2="16625" y1="70627" y2="70627"/>
                        <a14:foregroundMark x1="17884" x2="17884" y1="65677" y2="65677"/>
                        <a14:foregroundMark x1="16877" x2="16877" y1="83168" y2="83168"/>
                        <a14:foregroundMark x1="16373" x2="16373" y1="86799" y2="86799"/>
                        <a14:foregroundMark x1="72544" x2="72544" y1="54455" y2="54455"/>
                        <a14:foregroundMark x1="72544" x2="72544" y1="43894" y2="43894"/>
                        <a14:foregroundMark x1="71033" x2="71033" y1="62706" y2="62706"/>
                        <a14:foregroundMark x1="85642" x2="85642" y1="60726" y2="60726"/>
                        <a14:foregroundMark x1="89421" x2="89421" y1="53135" y2="53135"/>
                        <a14:foregroundMark x1="74559" x2="74559" y1="64026" y2="64026"/>
                        <a14:foregroundMark x1="40050" x2="40050" y1="23432" y2="23432"/>
                        <a14:foregroundMark x1="37531" x2="37531" y1="14191" y2="14191"/>
                        <a14:foregroundMark x1="37028" x2="37028" y1="11551" y2="11551"/>
                        <a14:foregroundMark x1="17380" x2="17128" y1="9901" y2="10561"/>
                        <a14:foregroundMark x1="30982" x2="30982" y1="27393" y2="27393"/>
                        <a14:foregroundMark x1="29219" x2="29219" y1="26733" y2="26733"/>
                        <a14:foregroundMark x1="26700" x2="26700" y1="25413" y2="25413"/>
                        <a14:foregroundMark x1="24685" x2="24685" y1="24422" y2="24422"/>
                        <a14:foregroundMark x1="22670" x2="22670" y1="23432" y2="23432"/>
                        <a14:foregroundMark x1="20907" x2="20907" y1="22442" y2="22442"/>
                        <a14:foregroundMark x1="19395" x2="19395" y1="21782" y2="21782"/>
                        <a14:foregroundMark x1="18136" x2="18136" y1="20132" y2="20132"/>
                        <a14:foregroundMark x1="35768" x2="35768" y1="19802" y2="19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514" y="7603342"/>
            <a:ext cx="2933821" cy="2421084"/>
          </a:xfrm>
          <a:prstGeom prst="rect">
            <a:avLst/>
          </a:prstGeom>
          <a:effectLst/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05" y="8282276"/>
            <a:ext cx="2801804" cy="1791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cstate="print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b="95814" l="0" r="100000" t="0">
                        <a14:foregroundMark x1="26332" x2="26332" y1="47442" y2="48372"/>
                        <a14:foregroundMark x1="18809" x2="18809" y1="59535" y2="59535"/>
                        <a14:foregroundMark x1="22571" x2="22571" y1="47442" y2="47442"/>
                        <a14:foregroundMark x1="15047" x2="15047" y1="59070" y2="59070"/>
                        <a14:foregroundMark x1="13480" x2="13480" y1="60000" y2="60000"/>
                        <a14:foregroundMark x1="60502" x2="60502" y1="46977" y2="46977"/>
                        <a14:foregroundMark x1="44514" x2="44514" y1="33023" y2="33023"/>
                        <a14:foregroundMark x1="45141" x2="45141" y1="31628" y2="31628"/>
                        <a14:foregroundMark x1="46395" x2="46395" y1="26977" y2="26977"/>
                        <a14:foregroundMark x1="47962" x2="47962" y1="23721" y2="23721"/>
                        <a14:foregroundMark x1="51411" x2="51411" y1="23256" y2="23256"/>
                        <a14:foregroundMark x1="52978" x2="52978" y1="27442" y2="27442"/>
                        <a14:foregroundMark x1="54545" x2="54545" y1="30698" y2="30698"/>
                        <a14:foregroundMark x1="55799" x2="55799" y1="34419" y2="34419"/>
                        <a14:foregroundMark x1="57053" x2="57053" y1="37674" y2="37674"/>
                        <a14:foregroundMark x1="59248" x2="59248" y1="43721" y2="43721"/>
                        <a14:foregroundMark x1="74295" x2="74295" y1="85116" y2="85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8" l="218" r="264" t="332"/>
          <a:stretch/>
        </p:blipFill>
        <p:spPr>
          <a:xfrm>
            <a:off x="6522350" y="2685375"/>
            <a:ext cx="1702594" cy="1090612"/>
          </a:xfrm>
          <a:prstGeom prst="rect">
            <a:avLst/>
          </a:prstGeom>
          <a:effectLst/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b="94840" l="0" r="98805" t="5300">
                        <a14:foregroundMark x1="33865" x2="33865" y1="45188" y2="46444"/>
                        <a14:foregroundMark x1="38147" x2="38147" y1="68898" y2="68898"/>
                        <a14:foregroundMark x1="73108" x2="73108" y1="68061" y2="68619"/>
                        <a14:foregroundMark x1="76892" x2="76892" y1="62204" y2="62204"/>
                        <a14:foregroundMark x1="71215" x2="71215" y1="55370" y2="55370"/>
                        <a14:foregroundMark x1="69124" x2="69124" y1="62483" y2="62483"/>
                        <a14:foregroundMark x1="68725" x2="68725" y1="70153" y2="70572"/>
                        <a14:foregroundMark x1="75797" x2="75797" y1="81450" y2="81450"/>
                        <a14:foregroundMark x1="82470" x2="82470" y1="78243" y2="78243"/>
                        <a14:foregroundMark x1="87450" x2="87450" y1="75453" y2="75453"/>
                        <a14:foregroundMark x1="94422" x2="94422" y1="67643" y2="67643"/>
                        <a14:foregroundMark x1="94024" x2="94024" y1="57183" y2="57183"/>
                        <a14:foregroundMark x1="90339" x2="90339" y1="47838" y2="47838"/>
                        <a14:foregroundMark x1="86653" x2="86653" y1="44491" y2="44491"/>
                        <a14:foregroundMark x1="81076" x2="81076" y1="43794" y2="43794"/>
                        <a14:foregroundMark x1="75697" x2="75697" y1="41144" y2="41144"/>
                        <a14:foregroundMark x1="71315" x2="71315" y1="44073" y2="44073"/>
                        <a14:foregroundMark x1="73904" x2="73904" y1="53417" y2="53417"/>
                        <a14:foregroundMark x1="78884" x2="78884" y1="57322" y2="57322"/>
                        <a14:foregroundMark x1="84363" x2="84363" y1="64993" y2="64993"/>
                        <a14:foregroundMark x1="87550" x2="87550" y1="69317" y2="69317"/>
                        <a14:foregroundMark x1="65239" x2="65239" y1="41423" y2="41423"/>
                        <a14:foregroundMark x1="67131" x2="67131" y1="44073" y2="44073"/>
                        <a14:foregroundMark x1="62351" x2="62351" y1="51325" y2="51743"/>
                        <a14:foregroundMark x1="62052" x2="62052" y1="61227" y2="61227"/>
                        <a14:foregroundMark x1="63247" x2="63247" y1="67643" y2="67643"/>
                        <a14:foregroundMark x1="66235" x2="66235" y1="74477" y2="74477"/>
                        <a14:foregroundMark x1="86056" x2="86056" y1="80056" y2="80056"/>
                        <a14:foregroundMark x1="92131" x2="92131" y1="75314" y2="75314"/>
                        <a14:foregroundMark x1="95817" x2="95817" y1="66388" y2="66388"/>
                        <a14:foregroundMark x1="96813" x2="96813" y1="54393" y2="54393"/>
                        <a14:foregroundMark x1="93725" x2="93725" y1="43933" y2="43933"/>
                        <a14:foregroundMark x1="88446" x2="88446" y1="36820" y2="36820"/>
                        <a14:foregroundMark x1="83267" x2="83267" y1="33473" y2="33473"/>
                        <a14:foregroundMark x1="76693" x2="76693" y1="33612" y2="33612"/>
                        <a14:foregroundMark x1="72410" x2="72410" y1="35704" y2="35704"/>
                        <a14:foregroundMark x1="77590" x2="77590" y1="38912" y2="39331"/>
                        <a14:foregroundMark x1="80378" x2="80578" y1="49372" y2="50070"/>
                        <a14:foregroundMark x1="83665" x2="83665" y1="51464" y2="51464"/>
                        <a14:foregroundMark x1="87351" x2="87351" y1="54672" y2="54672"/>
                        <a14:foregroundMark x1="77191" x2="77191" y1="66667" y2="66667"/>
                        <a14:foregroundMark x1="86853" x2="86853" y1="77824" y2="77824"/>
                        <a14:foregroundMark x1="79084" x2="79084" y1="73361" y2="73361"/>
                        <a14:foregroundMark x1="73606" x2="73506" y1="75035" y2="75453"/>
                        <a14:foregroundMark x1="89143" x2="89143" y1="80195" y2="80195"/>
                        <a14:foregroundMark x1="66534" x2="66534" y1="40167" y2="40725"/>
                        <a14:foregroundMark x1="59064" x2="59064" y1="20781" y2="20781"/>
                        <a14:foregroundMark x1="60259" x2="60259" y1="23849" y2="23849"/>
                        <a14:foregroundMark x1="61056" x2="61056" y1="24965" y2="24965"/>
                        <a14:foregroundMark x1="64442" x2="64442" y1="76987" y2="76987"/>
                        <a14:foregroundMark x1="64044" x2="64044" y1="76011" y2="76011"/>
                        <a14:foregroundMark x1="64044" x2="64044" y1="75732" y2="75732"/>
                        <a14:foregroundMark x1="85657" x2="85657" y1="37657" y2="37657"/>
                        <a14:foregroundMark x1="84562" x2="84562" y1="36681" y2="36681"/>
                        <a14:foregroundMark x1="71514" x2="71514" y1="37796" y2="37796"/>
                        <a14:foregroundMark x1="66534" x2="66534" y1="38912" y2="38912"/>
                        <a14:foregroundMark x1="65637" x2="65637" y1="36541" y2="36541"/>
                        <a14:foregroundMark x1="64841" x2="64841" y1="33612" y2="33612"/>
                        <a14:foregroundMark x1="64243" x2="64243" y1="31381" y2="31381"/>
                        <a14:foregroundMark x1="63347" x2="63347" y1="29149" y2="29149"/>
                        <a14:foregroundMark x1="61753" x2="61753" y1="25523" y2="25523"/>
                        <a14:foregroundMark x1="60458" x2="60458" y1="22315" y2="22315"/>
                        <a14:foregroundMark x1="59163" x2="59163" y1="19386" y2="19386"/>
                        <a14:foregroundMark x1="37550" x2="37450" y1="56206" y2="56764"/>
                        <a14:foregroundMark x1="37948" x2="37948" y1="50209" y2="50209"/>
                        <a14:foregroundMark x1="42530" x2="42530" y1="32218" y2="32218"/>
                        <a14:foregroundMark x1="43327" x2="43327" y1="29289" y2="29289"/>
                        <a14:foregroundMark x1="45717" x2="45717" y1="19526" y2="19526"/>
                        <a14:foregroundMark x1="46215" x2="46215" y1="18968" y2="18968"/>
                        <a14:foregroundMark x1="47012" x2="47012" y1="17852" y2="17852"/>
                        <a14:foregroundMark x1="48705" x2="48705" y1="14644" y2="14644"/>
                        <a14:foregroundMark x1="50000" x2="50000" y1="12692" y2="12692"/>
                        <a14:foregroundMark x1="52789" x2="52789" y1="9902" y2="9902"/>
                        <a14:foregroundMark x1="54183" x2="54183" y1="10739" y2="10739"/>
                        <a14:foregroundMark x1="51494" x2="51494" y1="10879" y2="10879"/>
                        <a14:foregroundMark x1="55478" x2="55478" y1="11297" y2="11297"/>
                        <a14:foregroundMark x1="56873" x2="56873" y1="12971" y2="12971"/>
                        <a14:foregroundMark x1="57769" x2="57769" y1="15342" y2="15342"/>
                        <a14:foregroundMark x1="58566" x2="58566" y1="16457" y2="16457"/>
                        <a14:foregroundMark x1="59163" x2="59163" y1="20084" y2="20084"/>
                        <a14:foregroundMark x1="60259" x2="60259" y1="21060" y2="21060"/>
                        <a14:foregroundMark x1="59761" x2="59761" y1="19944" y2="19944"/>
                        <a14:foregroundMark x1="61355" x2="61355" y1="23849" y2="23849"/>
                        <a14:foregroundMark x1="62450" x2="62450" y1="26778" y2="26778"/>
                        <a14:foregroundMark x1="65737" x2="65737" y1="34728" y2="34728"/>
                        <a14:foregroundMark x1="66235" x2="66235" y1="35146" y2="35146"/>
                        <a14:foregroundMark x1="67430" x2="67430" y1="43096" y2="43096"/>
                        <a14:foregroundMark x1="68526" x2="68526" y1="61646" y2="61646"/>
                        <a14:foregroundMark x1="64741" x2="64741" y1="54114" y2="54672"/>
                        <a14:foregroundMark x1="66633" x2="66235" y1="62901" y2="63598"/>
                        <a14:foregroundMark x1="74004" x2="74004" y1="68340" y2="68340"/>
                        <a14:foregroundMark x1="81773" x2="81773" y1="69317" y2="69317"/>
                        <a14:foregroundMark x1="88745" x2="88745" y1="60948" y2="60948"/>
                        <a14:foregroundMark x1="91036" x2="91036" y1="56904" y2="56904"/>
                        <a14:foregroundMark x1="90737" x2="90737" y1="52162" y2="52162"/>
                        <a14:foregroundMark x1="86653" x2="86653" y1="35704" y2="35704"/>
                        <a14:foregroundMark x1="45219" x2="45219" y1="22873" y2="22873"/>
                        <a14:foregroundMark x1="44024" x2="44024" y1="26081" y2="26081"/>
                        <a14:foregroundMark x1="42032" x2="42032" y1="30823" y2="30823"/>
                        <a14:foregroundMark x1="41534" x2="41534" y1="32497" y2="32497"/>
                        <a14:foregroundMark x1="78685" x2="78685" y1="32775" y2="32775"/>
                        <a14:foregroundMark x1="83964" x2="83964" y1="33612" y2="33612"/>
                        <a14:foregroundMark x1="86255" x2="86255" y1="34728" y2="34728"/>
                        <a14:foregroundMark x1="89044" x2="89044" y1="36541" y2="36541"/>
                        <a14:foregroundMark x1="91932" x2="91932" y1="39331" y2="39331"/>
                        <a14:foregroundMark x1="95817" x2="95817" y1="46583" y2="46583"/>
                        <a14:foregroundMark x1="96912" x2="96912" y1="51185" y2="51185"/>
                        <a14:foregroundMark x1="95817" x2="95817" y1="47978" y2="47978"/>
                        <a14:foregroundMark x1="97112" x2="97112" y1="58996" y2="58996"/>
                        <a14:foregroundMark x1="97809" x2="97809" y1="57322" y2="57322"/>
                        <a14:foregroundMark x1="97211" x2="97211" y1="52441" y2="52441"/>
                        <a14:foregroundMark x1="97510" x2="97510" y1="54393" y2="54393"/>
                        <a14:foregroundMark x1="97709" x2="97709" y1="62622" y2="62622"/>
                        <a14:foregroundMark x1="68725" x2="68725" y1="39331" y2="39331"/>
                        <a14:foregroundMark x1="70020" x2="70020" y1="36262" y2="36262"/>
                        <a14:foregroundMark x1="75000" x2="75000" y1="33612" y2="33612"/>
                        <a14:foregroundMark x1="73705" x2="73705" y1="33891" y2="33891"/>
                        <a14:foregroundMark x1="95219" x2="95219" y1="71130" y2="71130"/>
                        <a14:foregroundMark x1="95020" x2="95020" y1="72524" y2="72524"/>
                        <a14:foregroundMark x1="94422" x2="94422" y1="73780" y2="73780"/>
                        <a14:foregroundMark x1="97112" x2="97112" y1="67503" y2="67503"/>
                        <a14:foregroundMark x1="96116" x2="96116" y1="70014" y2="70014"/>
                        <a14:foregroundMark x1="97510" x2="97510" y1="64993" y2="64993"/>
                      </a14:backgroundRemoval>
                    </a14:imgEffect>
                  </a14:imgLayer>
                </a14:imgProps>
              </a:ext>
            </a:extLst>
          </a:blip>
          <a:srcRect b="70" r="79" t="96"/>
          <a:stretch/>
        </p:blipFill>
        <p:spPr>
          <a:xfrm>
            <a:off x="250825" y="8244349"/>
            <a:ext cx="2623135" cy="1726978"/>
          </a:xfrm>
          <a:prstGeom prst="rect">
            <a:avLst/>
          </a:prstGeom>
          <a:effectLst/>
        </p:spPr>
      </p:pic>
      <p:sp>
        <p:nvSpPr>
          <p:cNvPr id="118" name="Rectangle 31"/>
          <p:cNvSpPr/>
          <p:nvPr/>
        </p:nvSpPr>
        <p:spPr>
          <a:xfrm>
            <a:off x="8785886" y="2827459"/>
            <a:ext cx="2802515" cy="2239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77739" lvl="0">
              <a:defRPr/>
            </a:pPr>
            <a:r>
              <a:rPr b="1" dirty="0" lang="ru-RU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Капитальный ремонт и ремонт дворовых территорий многоквартирных домов, проездов к дворовым территориям многоквартирных </a:t>
            </a:r>
            <a:r>
              <a:rPr b="1" dirty="0" lang="ru-RU" smtClean="0" sz="1744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домов</a:t>
            </a:r>
          </a:p>
          <a:p>
            <a:pPr algn="r" defTabSz="1077739" lvl="0">
              <a:defRPr/>
            </a:pPr>
            <a:r>
              <a:rPr b="1" baseline="0" cap="none" dirty="0" i="0" kern="1200" kumimoji="0" lang="ru-RU" noProof="0" normalizeH="0" smtClean="0" spc="0" strike="noStrike" sz="1744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31 984,6 тыс. руб. </a:t>
            </a:r>
            <a:endParaRPr b="1" baseline="0" cap="none" dirty="0" i="0" kern="1200" kumimoji="0" lang="id-ID" noProof="0" normalizeH="0" spc="0" strike="noStrike" sz="1744" u="none">
              <a:ln>
                <a:noFill/>
              </a:ln>
              <a:solidFill>
                <a:srgbClr val="C00000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grpSp>
        <p:nvGrpSpPr>
          <p:cNvPr id="119" name="Группа 118"/>
          <p:cNvGrpSpPr/>
          <p:nvPr/>
        </p:nvGrpSpPr>
        <p:grpSpPr>
          <a:xfrm>
            <a:off x="12564626" y="3249956"/>
            <a:ext cx="996926" cy="898282"/>
            <a:chOff x="6875566" y="6641025"/>
            <a:chExt cx="996926" cy="898282"/>
          </a:xfrm>
        </p:grpSpPr>
        <p:sp>
          <p:nvSpPr>
            <p:cNvPr id="120" name="Oval 26"/>
            <p:cNvSpPr/>
            <p:nvPr/>
          </p:nvSpPr>
          <p:spPr>
            <a:xfrm>
              <a:off x="6892387" y="6641025"/>
              <a:ext cx="898282" cy="898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329263"/>
              <a:endParaRPr lang="id-ID" sz="1962">
                <a:solidFill>
                  <a:srgbClr val="FFFFFF"/>
                </a:solidFill>
                <a:latin typeface="Roboto Condensed"/>
              </a:endParaRP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cstate="print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566" y="6641026"/>
              <a:ext cx="996926" cy="686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071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0113" y="341247"/>
            <a:ext cx="13608806" cy="58477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all" spc="0" normalizeH="0" baseline="0" noProof="0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дорожной деятельности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747215" y="2492231"/>
            <a:ext cx="11805690" cy="3633593"/>
            <a:chOff x="-32361" y="942416"/>
            <a:chExt cx="9738946" cy="299748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4746" y="999837"/>
              <a:ext cx="858433" cy="108734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006399" y="942416"/>
              <a:ext cx="2991538" cy="634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24 светофорных </a:t>
              </a:r>
            </a:p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устройства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82631" y="1194000"/>
              <a:ext cx="7582247" cy="2745900"/>
              <a:chOff x="2831755" y="1245527"/>
              <a:chExt cx="7582247" cy="2745900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 flipV="1">
                <a:off x="3078511" y="1640719"/>
                <a:ext cx="2566100" cy="40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Прямоугольник 24"/>
              <p:cNvSpPr/>
              <p:nvPr/>
            </p:nvSpPr>
            <p:spPr>
              <a:xfrm rot="13413876">
                <a:off x="5398116" y="3280178"/>
                <a:ext cx="943106" cy="398535"/>
              </a:xfrm>
              <a:prstGeom prst="rect">
                <a:avLst/>
              </a:prstGeom>
              <a:solidFill>
                <a:srgbClr val="56C24E"/>
              </a:solidFill>
              <a:ln>
                <a:solidFill>
                  <a:srgbClr val="56C2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 rot="19008608">
                <a:off x="6922326" y="3166495"/>
                <a:ext cx="943106" cy="44807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 rot="18955653">
                <a:off x="5331242" y="1543410"/>
                <a:ext cx="943106" cy="454838"/>
              </a:xfrm>
              <a:prstGeom prst="rect">
                <a:avLst/>
              </a:prstGeom>
              <a:solidFill>
                <a:srgbClr val="FE0000"/>
              </a:solidFill>
              <a:ln>
                <a:solidFill>
                  <a:srgbClr val="F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rot="13375148">
                <a:off x="6898448" y="1591198"/>
                <a:ext cx="943106" cy="398535"/>
              </a:xfrm>
              <a:prstGeom prst="rect">
                <a:avLst/>
              </a:prstGeom>
              <a:solidFill>
                <a:srgbClr val="F0975A"/>
              </a:solidFill>
              <a:ln>
                <a:solidFill>
                  <a:srgbClr val="F097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9" name="Группа 28"/>
              <p:cNvGrpSpPr/>
              <p:nvPr/>
            </p:nvGrpSpPr>
            <p:grpSpPr>
              <a:xfrm>
                <a:off x="5180396" y="1245527"/>
                <a:ext cx="2856739" cy="2745900"/>
                <a:chOff x="6344195" y="885825"/>
                <a:chExt cx="2856739" cy="3000375"/>
              </a:xfrm>
            </p:grpSpPr>
            <p:sp>
              <p:nvSpPr>
                <p:cNvPr id="34" name="Ромб 33"/>
                <p:cNvSpPr/>
                <p:nvPr/>
              </p:nvSpPr>
              <p:spPr>
                <a:xfrm>
                  <a:off x="6344195" y="885825"/>
                  <a:ext cx="2856739" cy="3000375"/>
                </a:xfrm>
                <a:prstGeom prst="diamond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5421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18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6737573" y="1842109"/>
                  <a:ext cx="2097236" cy="998733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55421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Улично-дорожная </a:t>
                  </a:r>
                </a:p>
                <a:p>
                  <a:pPr marL="0" marR="0" lvl="0" indent="0" algn="ctr" defTabSz="55421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сеть </a:t>
                  </a:r>
                </a:p>
                <a:p>
                  <a:pPr marL="0" marR="0" lvl="0" indent="0" algn="ctr" defTabSz="55421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городского округа</a:t>
                  </a:r>
                </a:p>
              </p:txBody>
            </p:sp>
          </p:grpSp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7502519" y="1644816"/>
                <a:ext cx="2911483" cy="32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V="1">
                <a:off x="7561522" y="3538847"/>
                <a:ext cx="2852480" cy="36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V="1">
                <a:off x="2831755" y="3540902"/>
                <a:ext cx="2865620" cy="24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9176">
              <a:off x="-32361" y="2614641"/>
              <a:ext cx="1713758" cy="1285318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7945267" y="1015314"/>
              <a:ext cx="1651296" cy="966396"/>
              <a:chOff x="221979" y="4824319"/>
              <a:chExt cx="1464357" cy="853954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979" y="5132861"/>
                <a:ext cx="818119" cy="545412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304" y="5101426"/>
                <a:ext cx="845032" cy="563355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41" y="4824319"/>
                <a:ext cx="534690" cy="536635"/>
              </a:xfrm>
              <a:prstGeom prst="rect">
                <a:avLst/>
              </a:prstGeom>
            </p:spPr>
          </p:pic>
        </p:grpSp>
        <p:sp>
          <p:nvSpPr>
            <p:cNvPr id="18" name="Прямоугольник 17"/>
            <p:cNvSpPr/>
            <p:nvPr/>
          </p:nvSpPr>
          <p:spPr>
            <a:xfrm>
              <a:off x="5304545" y="2852580"/>
              <a:ext cx="3288225" cy="634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65 остановок, из них </a:t>
              </a:r>
            </a:p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ru-RU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павильонного типа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418137" y="954359"/>
              <a:ext cx="2697181" cy="634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устройства </a:t>
              </a:r>
            </a:p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ограничения скорости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95446" y="2852942"/>
              <a:ext cx="2556277" cy="634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202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D03D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дорожных знаков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22" y="2603572"/>
              <a:ext cx="1716763" cy="12634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6" name="Скругленный прямоугольник 35"/>
          <p:cNvSpPr/>
          <p:nvPr/>
        </p:nvSpPr>
        <p:spPr>
          <a:xfrm>
            <a:off x="1653467" y="1505964"/>
            <a:ext cx="12450385" cy="782481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>
            <a:sp3d/>
          </a:bodyPr>
          <a:lstStyle/>
          <a:p>
            <a:pPr marL="436392" marR="0" lvl="0" indent="0" algn="just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Основной вид транспорта - автомобильный. Протяженность дорог общего пользования - 84,6 км. Сетью транспортных маршрутов охвачены все микрорайоны городского округа. 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287338" y="1166388"/>
            <a:ext cx="1927125" cy="1619510"/>
            <a:chOff x="500025" y="1910990"/>
            <a:chExt cx="1777350" cy="1512797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flipH="1">
              <a:off x="860496" y="1910990"/>
              <a:ext cx="1250295" cy="97497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163" y="2582281"/>
              <a:ext cx="1097212" cy="84150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flipH="1">
              <a:off x="500025" y="2087259"/>
              <a:ext cx="985619" cy="1029494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64129" y="6277419"/>
            <a:ext cx="13848746" cy="3323782"/>
            <a:chOff x="287338" y="5350111"/>
            <a:chExt cx="13848746" cy="3323782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87338" y="5350111"/>
              <a:ext cx="13825537" cy="3323782"/>
            </a:xfrm>
            <a:prstGeom prst="roundRect">
              <a:avLst>
                <a:gd name="adj" fmla="val 5007"/>
              </a:avLst>
            </a:prstGeom>
            <a:solidFill>
              <a:srgbClr val="D8BEEC">
                <a:alpha val="50000"/>
              </a:srgbClr>
            </a:solidFill>
            <a:ln w="19050">
              <a:solidFill>
                <a:srgbClr val="71339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8000" rtlCol="0" anchor="ctr">
              <a:sp3d/>
            </a:bodyPr>
            <a:lstStyle/>
            <a:p>
              <a:pPr marL="0" marR="0" lvl="0" indent="0" algn="just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20133" y="5490787"/>
              <a:ext cx="6895977" cy="3016210"/>
            </a:xfrm>
            <a:prstGeom prst="rect">
              <a:avLst/>
            </a:prstGeom>
          </p:spPr>
          <p:txBody>
            <a:bodyPr wrap="square" rIns="252000">
              <a:spAutoFit/>
            </a:bodyPr>
            <a:lstStyle/>
            <a:p>
              <a:pPr marL="342900" lvl="0" indent="-342900" algn="just" defTabSz="554218">
                <a:buFont typeface="Wingdings" panose="05000000000000000000" pitchFamily="2" charset="2"/>
                <a:buChar char="ü"/>
                <a:defRPr/>
              </a:pPr>
              <a:r>
                <a:rPr lang="ru-RU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Строительство (реконструкция), капитальный ремонт автомобильных дорог общего пользования местного значения и искусственных сооружений на </a:t>
              </a:r>
              <a:r>
                <a:rPr lang="ru-RU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них – 81 890,9 кв. м.</a:t>
              </a:r>
            </a:p>
            <a:p>
              <a:pPr marL="342900" lvl="0" indent="-342900" algn="just" defTabSz="554218">
                <a:buFont typeface="Wingdings" panose="05000000000000000000" pitchFamily="2" charset="2"/>
                <a:buChar char="ü"/>
                <a:defRPr/>
              </a:pPr>
              <a:r>
                <a:rPr lang="ru-RU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пассажирских перевозок автомобильным транспортом в городе </a:t>
              </a:r>
              <a:r>
                <a:rPr lang="ru-RU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Мегионе – 31,1 тыс. человек.</a:t>
              </a:r>
            </a:p>
            <a:p>
              <a:pPr marL="342900" lvl="0" indent="-342900" algn="just" defTabSz="554218">
                <a:buFont typeface="Wingdings" panose="05000000000000000000" pitchFamily="2" charset="2"/>
                <a:buChar char="ü"/>
                <a:defRPr/>
              </a:pPr>
              <a:r>
                <a:rPr lang="ru-RU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Транспортная подвижность населения города Мегиона в городском </a:t>
              </a:r>
              <a:r>
                <a:rPr lang="ru-RU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сообщении – 5,9 поездок на 1 жителя в год.</a:t>
              </a:r>
            </a:p>
            <a:p>
              <a:pPr marL="342900" lvl="0" indent="-342900" algn="just" defTabSz="554218">
                <a:buFont typeface="Wingdings" panose="05000000000000000000" pitchFamily="2" charset="2"/>
                <a:buChar char="ü"/>
                <a:defRPr/>
              </a:pPr>
              <a:r>
                <a:rPr lang="ru-RU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Протяженность отремонтированных дорог с твердым покрытием (ямочный ремонт</a:t>
              </a:r>
              <a:r>
                <a:rPr lang="ru-RU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– 2 816 м.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216110" y="5485993"/>
              <a:ext cx="6919974" cy="3016210"/>
            </a:xfrm>
            <a:prstGeom prst="rect">
              <a:avLst/>
            </a:prstGeom>
          </p:spPr>
          <p:txBody>
            <a:bodyPr wrap="square" rIns="252000">
              <a:spAutoFit/>
            </a:bodyPr>
            <a:lstStyle/>
            <a:p>
              <a:pPr marL="342900" lvl="0" indent="-342900" algn="just" defTabSz="554218">
                <a:buFont typeface="Wingdings" panose="05000000000000000000" pitchFamily="2" charset="2"/>
                <a:buChar char="ü"/>
                <a:defRPr/>
              </a:pPr>
              <a:r>
                <a:rPr lang="ru-RU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Доля от общей сети автомобильных дорог общего пользования местного значения с твердым покрытием, обслуживающих движение в режиме </a:t>
              </a:r>
              <a:r>
                <a:rPr lang="ru-RU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перегрузки – 6 %.</a:t>
              </a:r>
            </a:p>
            <a:p>
              <a:pPr marL="342900" lvl="0" indent="-342900" algn="just" defTabSz="554218">
                <a:buFont typeface="Wingdings" panose="05000000000000000000" pitchFamily="2" charset="2"/>
                <a:buChar char="ü"/>
                <a:defRPr/>
              </a:pPr>
              <a:r>
                <a:rPr lang="ru-RU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Удельный вес отремонтированных дорог к общей протяженности дорог с твердым </a:t>
              </a:r>
              <a:r>
                <a:rPr lang="ru-RU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покрытием – 3,9 %.</a:t>
              </a:r>
            </a:p>
            <a:p>
              <a:pPr marL="342900" lvl="0" indent="-342900" algn="just" defTabSz="554218">
                <a:buFont typeface="Wingdings" panose="05000000000000000000" pitchFamily="2" charset="2"/>
                <a:buChar char="ü"/>
                <a:defRPr/>
              </a:pPr>
              <a:r>
                <a:rPr lang="ru-RU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Доля автомобильных дорог общего пользования местного значения, соответствующих нормативным требованиям к транспортно-эксплуатационным показателям, в общей протяженности автомобильных дорог общего пользования местного значения – 85,7 </a:t>
              </a:r>
              <a:r>
                <a:rPr lang="ru-RU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66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/>
          <a:stretch/>
        </p:blipFill>
        <p:spPr>
          <a:xfrm>
            <a:off x="-558334" y="1351125"/>
            <a:ext cx="14958547" cy="8302295"/>
          </a:xfrm>
          <a:prstGeom prst="rect">
            <a:avLst/>
          </a:prstGeom>
        </p:spPr>
      </p:pic>
      <p:sp>
        <p:nvSpPr>
          <p:cNvPr id="27" name="Скругленная прямоугольная выноска 26"/>
          <p:cNvSpPr/>
          <p:nvPr/>
        </p:nvSpPr>
        <p:spPr>
          <a:xfrm flipV="1" rot="10800000">
            <a:off x="5476889" y="4377648"/>
            <a:ext cx="3762975" cy="1023027"/>
          </a:xfrm>
          <a:prstGeom prst="wedgeRoundRectCallout">
            <a:avLst>
              <a:gd fmla="val -20339" name="adj1"/>
              <a:gd fmla="val 49513" name="adj2"/>
              <a:gd fmla="val 16667" name="adj3"/>
            </a:avLst>
          </a:prstGeom>
          <a:noFill/>
          <a:ln>
            <a:noFill/>
          </a:ln>
          <a:effectLst/>
          <a:scene3d>
            <a:camera prst="orthographicFront"/>
            <a:lightRig dir="t" rig="threeP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43999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4800" u="none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Всего</a:t>
            </a:r>
            <a:endParaRPr b="1" baseline="0" cap="none" dirty="0" i="0" kern="1200" kumimoji="0" lang="ru-RU" noProof="0" normalizeH="0" spc="0" strike="noStrike" sz="4800" u="none">
              <a:ln>
                <a:noFill/>
              </a:ln>
              <a:solidFill>
                <a:srgbClr val="002060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9698" y="7572985"/>
            <a:ext cx="331282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999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Развитие системы обращения с отходами производства</a:t>
            </a:r>
            <a:r>
              <a:rPr b="1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и потребления</a:t>
            </a:r>
            <a:endParaRPr b="1" baseline="0" cap="none" dirty="0" i="0" kern="1200" kumimoji="0" lang="ru-RU" noProof="0" normalizeH="0" smtClean="0" spc="0" strike="noStrike" sz="2400" u="none">
              <a:ln>
                <a:noFill/>
              </a:ln>
              <a:solidFill>
                <a:srgbClr val="262626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  <a:p>
            <a:pPr algn="ctr" defTabSz="143999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0E0EFF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5 091,9 </a:t>
            </a:r>
            <a:r>
              <a:rPr b="1" baseline="0" cap="none" dirty="0" i="0" kern="1200" kumimoji="0" lang="ru-RU" noProof="0" normalizeH="0" spc="0" strike="noStrike" sz="2400" u="none">
                <a:ln>
                  <a:noFill/>
                </a:ln>
                <a:solidFill>
                  <a:srgbClr val="0E0EFF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тыс. руб</a:t>
            </a:r>
            <a:r>
              <a:rPr b="1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0E0EFF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.</a:t>
            </a:r>
            <a:endParaRPr b="1" baseline="0" cap="none" dirty="0" i="0" kern="1200" kumimoji="0" lang="ru-RU" noProof="0" normalizeH="0" spc="0" strike="noStrike" sz="2400" u="none">
              <a:ln>
                <a:noFill/>
              </a:ln>
              <a:solidFill>
                <a:srgbClr val="0E0EFF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4863" y="1806404"/>
            <a:ext cx="555271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999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24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Профилактика правонарушений в сфере общественного порядка, безопасности дорожного движения, незаконного оборота и злоупотребления </a:t>
            </a:r>
            <a:r>
              <a:rPr b="1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наркотиками</a:t>
            </a:r>
          </a:p>
          <a:p>
            <a:pPr algn="ctr" defTabSz="143999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0E0EFF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2 808,4 </a:t>
            </a:r>
            <a:r>
              <a:rPr b="1" baseline="0" cap="none" dirty="0" i="0" kern="1200" kumimoji="0" lang="ru-RU" noProof="0" normalizeH="0" spc="0" strike="noStrike" sz="2400" u="none">
                <a:ln>
                  <a:noFill/>
                </a:ln>
                <a:solidFill>
                  <a:srgbClr val="0E0EFF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тыс. 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0113" y="385132"/>
            <a:ext cx="13500100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 lvl="0">
              <a:defRPr/>
            </a:pPr>
            <a:r>
              <a:rPr b="1" cap="all" dirty="0" i="1" lang="ru-RU" sz="2800">
                <a:ln w="9525">
                  <a:noFill/>
                  <a:prstDash val="solid"/>
                </a:ln>
                <a:solidFill>
                  <a:srgbClr val="FFD85B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cap="all" dirty="0" i="1" lang="ru-RU" sz="28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Обеспечение безопасных условий жизнедеятельности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" l="100" r="67"/>
          <a:stretch/>
        </p:blipFill>
        <p:spPr>
          <a:xfrm>
            <a:off x="9989447" y="4931978"/>
            <a:ext cx="3346563" cy="337816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629531" y="5451720"/>
            <a:ext cx="396555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999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Формирования законопослушного поведения участников</a:t>
            </a:r>
            <a:r>
              <a:rPr b="1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дорожного движения, повышение безопасности дорожного движения</a:t>
            </a:r>
            <a:endParaRPr b="1" baseline="0" cap="none" dirty="0" i="0" kern="1200" kumimoji="0" lang="ru-RU" noProof="0" normalizeH="0" spc="0" strike="noStrike" sz="2400" u="none">
              <a:ln>
                <a:noFill/>
              </a:ln>
              <a:solidFill>
                <a:srgbClr val="262626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  <a:p>
            <a:pPr algn="ctr" defTabSz="143999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0E0EFF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250,0 тыс. руб.</a:t>
            </a:r>
            <a:endParaRPr b="1" baseline="0" cap="none" dirty="0" i="0" kern="1200" kumimoji="0" lang="ru-RU" noProof="0" normalizeH="0" spc="0" strike="noStrike" sz="2400" u="none">
              <a:ln>
                <a:noFill/>
              </a:ln>
              <a:solidFill>
                <a:srgbClr val="0E0EFF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31440" y="1637264"/>
            <a:ext cx="595307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999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24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Укрепление </a:t>
            </a:r>
            <a:endParaRPr b="1" baseline="0" cap="none" dirty="0" i="0" kern="1200" kumimoji="0" lang="ru-RU" noProof="0" normalizeH="0" smtClean="0" spc="0" strike="noStrike" sz="2400" u="none">
              <a:ln>
                <a:noFill/>
              </a:ln>
              <a:solidFill>
                <a:srgbClr val="262626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  <a:p>
            <a:pPr algn="ctr" defTabSz="143999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межнационального </a:t>
            </a:r>
            <a:r>
              <a:rPr b="1" baseline="0" cap="none" dirty="0" i="0" kern="1200" kumimoji="0" lang="ru-RU" noProof="0" normalizeH="0" spc="0" strike="noStrike" sz="24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и межконфессионального согласия, профилактика экстремизма и </a:t>
            </a:r>
            <a:endParaRPr b="1" baseline="0" cap="none" dirty="0" i="0" kern="1200" kumimoji="0" lang="ru-RU" noProof="0" normalizeH="0" smtClean="0" spc="0" strike="noStrike" sz="2400" u="none">
              <a:ln>
                <a:noFill/>
              </a:ln>
              <a:solidFill>
                <a:srgbClr val="262626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  <a:p>
            <a:pPr algn="ctr" defTabSz="143999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терроризма </a:t>
            </a:r>
          </a:p>
          <a:p>
            <a:pPr algn="ctr" defTabSz="143999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0E0EFF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2 416,2 тыс. руб.</a:t>
            </a:r>
            <a:endParaRPr b="1" baseline="0" cap="none" dirty="0" i="0" kern="1200" kumimoji="0" lang="ru-RU" noProof="0" normalizeH="0" spc="0" strike="noStrike" sz="2400" u="none">
              <a:ln>
                <a:noFill/>
              </a:ln>
              <a:solidFill>
                <a:srgbClr val="0E0EFF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5432605" y="5436469"/>
            <a:ext cx="3858058" cy="795861"/>
          </a:xfrm>
          <a:prstGeom prst="wedgeRoundRectCallout">
            <a:avLst>
              <a:gd fmla="val -20339" name="adj1"/>
              <a:gd fmla="val 49513" name="adj2"/>
              <a:gd fmla="val 16667" name="adj3"/>
            </a:avLst>
          </a:prstGeom>
          <a:solidFill>
            <a:schemeClr val="accent6">
              <a:lumMod val="40000"/>
              <a:lumOff val="60000"/>
              <a:alpha val="93000"/>
            </a:schemeClr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>
            <a:bevelT prst="coolSlant" w="165100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3200">
                <a:solidFill>
                  <a:schemeClr val="bg2">
                    <a:lumMod val="25000"/>
                  </a:schemeClr>
                </a:solidFill>
              </a:rPr>
              <a:t>10 </a:t>
            </a:r>
            <a:r>
              <a:rPr b="1" dirty="0" lang="ru-RU" smtClean="0" sz="3200">
                <a:solidFill>
                  <a:schemeClr val="bg2">
                    <a:lumMod val="25000"/>
                  </a:schemeClr>
                </a:solidFill>
              </a:rPr>
              <a:t>566,5 тыс</a:t>
            </a:r>
            <a:r>
              <a:rPr b="1" dirty="0" lang="ru-RU" sz="3200">
                <a:solidFill>
                  <a:schemeClr val="bg2">
                    <a:lumMod val="25000"/>
                  </a:schemeClr>
                </a:solidFill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411443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1924" y="167234"/>
            <a:ext cx="13498285" cy="89255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/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муниципальных программ в иных сферах деятельности в </a:t>
            </a: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3442042" y="8799157"/>
            <a:ext cx="7516120" cy="11140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43742" tIns="71875" rIns="143742" bIns="71875">
            <a:spAutoFit/>
          </a:bodyPr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Итого по муниципальным программам: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580 605,9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руб.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16467" y="1334807"/>
            <a:ext cx="13656364" cy="7266450"/>
            <a:chOff x="416467" y="1534838"/>
            <a:chExt cx="13656364" cy="72664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16468" y="1534838"/>
              <a:ext cx="2659590" cy="2052000"/>
            </a:xfrm>
            <a:prstGeom prst="roundRect">
              <a:avLst/>
            </a:prstGeom>
            <a:solidFill>
              <a:srgbClr val="9FB6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систем гражданской </a:t>
              </a:r>
              <a:b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защиты населения </a:t>
              </a:r>
              <a:b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города Мегиона </a:t>
              </a:r>
              <a:b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2019-2025 годы</a:t>
              </a:r>
              <a:r>
                <a:rPr lang="ru-RU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 smtClean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38 349,4тыс</a:t>
              </a:r>
              <a:r>
                <a:rPr lang="ru-RU" sz="2000" b="1" dirty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руб</a:t>
              </a:r>
              <a:r>
                <a:rPr lang="ru-RU" sz="2000" b="1" dirty="0" smtClean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000" b="1" dirty="0">
                <a:solidFill>
                  <a:srgbClr val="0D03D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16467" y="3783106"/>
              <a:ext cx="2659590" cy="2340000"/>
            </a:xfrm>
            <a:prstGeom prst="roundRect">
              <a:avLst/>
            </a:prstGeom>
            <a:solidFill>
              <a:srgbClr val="00CC66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муниципальными финансами </a:t>
              </a:r>
            </a:p>
            <a:p>
              <a:pPr lvl="0"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городе Мегионе </a:t>
              </a:r>
            </a:p>
            <a:p>
              <a:pPr lvl="0"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2019-2025 годы</a:t>
              </a:r>
            </a:p>
            <a:p>
              <a:pPr lvl="0" algn="ctr"/>
              <a:r>
                <a:rPr lang="ru-RU" sz="2000" b="1" dirty="0" smtClean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37 270,5 </a:t>
              </a:r>
              <a:r>
                <a:rPr lang="ru-RU" sz="2000" b="1" dirty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руб.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0856567" y="1534838"/>
              <a:ext cx="3216263" cy="2052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Улучшение условий и охраны труда </a:t>
              </a:r>
              <a:b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городе Мегионе </a:t>
              </a:r>
              <a:b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2019-2025 годы</a:t>
              </a:r>
            </a:p>
            <a:p>
              <a:pPr lvl="0" algn="ctr"/>
              <a:r>
                <a:rPr lang="ru-RU" sz="2000" b="1" dirty="0" smtClean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2 175,8 </a:t>
              </a:r>
              <a:r>
                <a:rPr lang="ru-RU" sz="2000" b="1" dirty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руб.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7748660" y="3783106"/>
              <a:ext cx="2918914" cy="2340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информационного общества на территории города Мегиона на 2019-2025 </a:t>
              </a:r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годы                                      </a:t>
              </a:r>
              <a:r>
                <a:rPr lang="ru-RU" sz="2000" b="1" dirty="0" smtClean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33 189,9</a:t>
              </a:r>
              <a:r>
                <a:rPr lang="en-US" sz="2000" b="1" dirty="0" smtClean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руб.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265049" y="6317288"/>
              <a:ext cx="4294618" cy="2484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Профилактика правонарушений в сфере общественного порядка, безопасности дорожного движения, незаконного оборота и злоупотребления наркотиками в городе Мегионе на 2019-2025 годы и на период до 2030 года</a:t>
              </a:r>
            </a:p>
            <a:p>
              <a:pPr lvl="0" algn="ctr"/>
              <a:r>
                <a:rPr lang="ru-RU" sz="2000" b="1" dirty="0" smtClean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2 808,4 </a:t>
              </a:r>
              <a:r>
                <a:rPr lang="ru-RU" sz="2000" b="1" dirty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руб.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748659" y="1534838"/>
              <a:ext cx="2918916" cy="205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муниципального управления </a:t>
              </a:r>
              <a:b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2019-2025 годы</a:t>
              </a:r>
            </a:p>
            <a:p>
              <a:pPr lvl="0" algn="ctr"/>
              <a:r>
                <a:rPr lang="ru-RU" sz="2000" b="1" dirty="0" smtClean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430 288,5 </a:t>
              </a:r>
              <a:r>
                <a:rPr lang="ru-RU" sz="2000" b="1" dirty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руб.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265049" y="3783106"/>
              <a:ext cx="4294619" cy="234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Информационное обеспечение деятельности органов местного самоуправления города Мегиона на 2019-2025 годы</a:t>
              </a:r>
            </a:p>
            <a:p>
              <a:pPr lvl="0" algn="ctr"/>
              <a:r>
                <a:rPr lang="ru-RU" sz="2000" b="1" dirty="0" smtClean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24 751,4 </a:t>
              </a:r>
              <a:r>
                <a:rPr lang="ru-RU" sz="2000" b="1" dirty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руб.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265049" y="1534838"/>
              <a:ext cx="4294619" cy="2052000"/>
            </a:xfrm>
            <a:prstGeom prst="roundRect">
              <a:avLst/>
            </a:prstGeom>
            <a:solidFill>
              <a:srgbClr val="D8BEEC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Укрепление межнационального и межконфессионального согласия, профилактика экстремизма и терроризма </a:t>
              </a:r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городе Мегионе </a:t>
              </a:r>
              <a:b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2019-2025 годы</a:t>
              </a:r>
            </a:p>
            <a:p>
              <a:pPr lvl="0" algn="ctr"/>
              <a:r>
                <a:rPr lang="ru-RU" sz="2000" b="1" dirty="0" smtClean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2 416,2 </a:t>
              </a:r>
              <a:r>
                <a:rPr lang="ru-RU" sz="2000" b="1" dirty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руб.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0856567" y="3783106"/>
              <a:ext cx="3216264" cy="23400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гражданского общества на территории </a:t>
              </a:r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города </a:t>
              </a: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Мегиона </a:t>
              </a:r>
              <a:b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2020-2025 годы</a:t>
              </a:r>
            </a:p>
            <a:p>
              <a:pPr lvl="0" algn="ctr"/>
              <a:r>
                <a:rPr lang="ru-RU" sz="2000" b="1" dirty="0" smtClean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5 620,5тыс</a:t>
              </a:r>
              <a:r>
                <a:rPr lang="ru-RU" sz="2000" b="1" dirty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руб.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416467" y="6317288"/>
              <a:ext cx="2659590" cy="2484000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</a:t>
              </a:r>
              <a:b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муниципальной службы </a:t>
              </a:r>
              <a:b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городе Мегионе </a:t>
              </a:r>
              <a:b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2019-2025 годы</a:t>
              </a:r>
            </a:p>
            <a:p>
              <a:pPr lvl="0" algn="ctr"/>
              <a:r>
                <a:rPr lang="ru-RU" sz="2000" b="1" dirty="0" smtClean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200,0</a:t>
              </a:r>
              <a:r>
                <a:rPr lang="en-US" sz="2000" b="1" dirty="0" smtClean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руб.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0856567" y="6317288"/>
              <a:ext cx="3216263" cy="2484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Поддержка и развитие малого и среднего предпринимательства </a:t>
              </a:r>
              <a:b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территории </a:t>
              </a:r>
              <a:b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города Мегиона </a:t>
              </a:r>
              <a:b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2019-2025 годы</a:t>
              </a:r>
            </a:p>
            <a:p>
              <a:pPr lvl="0" algn="ctr"/>
              <a:r>
                <a:rPr lang="ru-RU" sz="2000" b="1" dirty="0" smtClean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3 094,1 </a:t>
              </a:r>
              <a:r>
                <a:rPr lang="ru-RU" sz="2000" b="1" dirty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руб.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7748659" y="6317288"/>
              <a:ext cx="2918916" cy="2484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Мероприятия в области градостроительной деятельности </a:t>
              </a:r>
              <a:b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города Мегиона </a:t>
              </a:r>
              <a:b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2019-2025 годы</a:t>
              </a:r>
            </a:p>
            <a:p>
              <a:pPr lvl="0" algn="ctr"/>
              <a:r>
                <a:rPr lang="ru-RU" sz="2000" b="1" dirty="0" smtClean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441,2 </a:t>
              </a:r>
              <a:r>
                <a:rPr lang="ru-RU" sz="2000" b="1" dirty="0">
                  <a:solidFill>
                    <a:srgbClr val="0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38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/>
          <p:cNvGrpSpPr/>
          <p:nvPr/>
        </p:nvGrpSpPr>
        <p:grpSpPr>
          <a:xfrm flipH="1">
            <a:off x="9482506" y="3395676"/>
            <a:ext cx="4029069" cy="1038665"/>
            <a:chOff x="1021052" y="3395676"/>
            <a:chExt cx="4029069" cy="1038665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1317516" y="3527971"/>
              <a:ext cx="3104340" cy="15938"/>
            </a:xfrm>
            <a:prstGeom prst="line">
              <a:avLst/>
            </a:prstGeom>
            <a:ln w="19050">
              <a:solidFill>
                <a:srgbClr val="0D03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Овал 52"/>
            <p:cNvSpPr/>
            <p:nvPr/>
          </p:nvSpPr>
          <p:spPr>
            <a:xfrm>
              <a:off x="1021052" y="3395676"/>
              <a:ext cx="296464" cy="296464"/>
            </a:xfrm>
            <a:prstGeom prst="ellipse">
              <a:avLst/>
            </a:prstGeom>
            <a:solidFill>
              <a:srgbClr val="0D03DB"/>
            </a:solidFill>
            <a:ln>
              <a:solidFill>
                <a:srgbClr val="0D03DB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4421855" y="3523117"/>
              <a:ext cx="628266" cy="911224"/>
            </a:xfrm>
            <a:prstGeom prst="line">
              <a:avLst/>
            </a:prstGeom>
            <a:ln w="19050">
              <a:solidFill>
                <a:srgbClr val="0D03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1021052" y="3395676"/>
            <a:ext cx="4254445" cy="1218140"/>
            <a:chOff x="1021052" y="3395676"/>
            <a:chExt cx="4029069" cy="1038665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1317516" y="3527971"/>
              <a:ext cx="3104340" cy="15938"/>
            </a:xfrm>
            <a:prstGeom prst="line">
              <a:avLst/>
            </a:prstGeom>
            <a:ln w="19050">
              <a:solidFill>
                <a:srgbClr val="0D03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5"/>
            <p:cNvSpPr/>
            <p:nvPr/>
          </p:nvSpPr>
          <p:spPr>
            <a:xfrm>
              <a:off x="1021052" y="3395676"/>
              <a:ext cx="296464" cy="296464"/>
            </a:xfrm>
            <a:prstGeom prst="ellipse">
              <a:avLst/>
            </a:prstGeom>
            <a:solidFill>
              <a:srgbClr val="0D03DB"/>
            </a:solidFill>
            <a:ln>
              <a:solidFill>
                <a:srgbClr val="0D03DB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4421855" y="3523117"/>
              <a:ext cx="628266" cy="911224"/>
            </a:xfrm>
            <a:prstGeom prst="line">
              <a:avLst/>
            </a:prstGeom>
            <a:ln w="19050">
              <a:solidFill>
                <a:srgbClr val="0D03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Скругленный прямоугольник 13"/>
          <p:cNvSpPr/>
          <p:nvPr/>
        </p:nvSpPr>
        <p:spPr>
          <a:xfrm>
            <a:off x="4954244" y="1336431"/>
            <a:ext cx="4910241" cy="78186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t"/>
          <a:lstStyle/>
          <a:p>
            <a:pPr algn="ctr"/>
            <a:r>
              <a:rPr lang="ru-RU" sz="4000" b="1" dirty="0" smtClean="0">
                <a:ln w="0"/>
                <a:solidFill>
                  <a:schemeClr val="bg1"/>
                </a:solidFill>
              </a:rPr>
              <a:t>31 839,2 тыс. руб.</a:t>
            </a:r>
            <a:endParaRPr lang="ru-RU" sz="4000" b="1" dirty="0">
              <a:ln w="0"/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05" y="3003427"/>
            <a:ext cx="4056359" cy="317104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9447353" y="2252084"/>
            <a:ext cx="4431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69999" algn="l"/>
              </a:tabLst>
              <a:defRPr/>
            </a:pPr>
            <a:r>
              <a:rPr lang="ru-RU" altLang="ko-KR" sz="2400" b="1" dirty="0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  <a:t>Создание объекта, предназначенного для содержания животных</a:t>
            </a:r>
            <a:endParaRPr lang="en-US" altLang="ko-KR" sz="2400" b="1" dirty="0">
              <a:solidFill>
                <a:srgbClr val="E7E6E6">
                  <a:lumMod val="25000"/>
                </a:srgbClr>
              </a:solidFill>
              <a:ea typeface="돋움" pitchFamily="50" charset="-127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2047" y="1958310"/>
            <a:ext cx="44311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69999" algn="l"/>
              </a:tabLst>
              <a:defRPr/>
            </a:pPr>
            <a:r>
              <a:rPr lang="ru-RU" altLang="ko-KR" sz="2400" b="1" dirty="0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  <a:t>Организация детской площадки в районе </a:t>
            </a:r>
            <a:br>
              <a:rPr lang="ru-RU" altLang="ko-KR" sz="2400" b="1" dirty="0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</a:br>
            <a:r>
              <a:rPr lang="ru-RU" altLang="ko-KR" sz="2400" b="1" dirty="0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  <a:t>домов 30, 30/1, 30/2 по улице Ленина в </a:t>
            </a:r>
            <a:r>
              <a:rPr lang="ru-RU" altLang="ko-KR" sz="2400" b="1" dirty="0" err="1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  <a:t>пгт</a:t>
            </a:r>
            <a:r>
              <a:rPr lang="ru-RU" altLang="ko-KR" sz="2400" b="1" dirty="0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  <a:t>. Высокий</a:t>
            </a:r>
            <a:endParaRPr lang="en-US" altLang="ko-KR" sz="2400" b="1" dirty="0">
              <a:solidFill>
                <a:srgbClr val="E7E6E6">
                  <a:lumMod val="25000"/>
                </a:srgbClr>
              </a:solidFill>
              <a:ea typeface="돋움" pitchFamily="50" charset="-127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43915" y="7252247"/>
            <a:ext cx="44311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69999" algn="l"/>
              </a:tabLst>
              <a:defRPr/>
            </a:pPr>
            <a:r>
              <a:rPr lang="ru-RU" altLang="ko-KR" sz="2400" b="1" dirty="0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  <a:t>Благоустройство территории в районе дома 11 по улице Строителей и строения 13/2 по улице Строителей </a:t>
            </a:r>
            <a:br>
              <a:rPr lang="ru-RU" altLang="ko-KR" sz="2400" b="1" dirty="0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</a:br>
            <a:r>
              <a:rPr lang="ru-RU" altLang="ko-KR" sz="2400" b="1" dirty="0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  <a:t>в городе Мегионе</a:t>
            </a:r>
            <a:endParaRPr lang="en-US" altLang="ko-KR" sz="2400" b="1" dirty="0">
              <a:solidFill>
                <a:srgbClr val="E7E6E6">
                  <a:lumMod val="25000"/>
                </a:srgbClr>
              </a:solidFill>
              <a:ea typeface="돋움" pitchFamily="50" charset="-127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614489" y="4548223"/>
            <a:ext cx="44311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69999" algn="l"/>
              </a:tabLst>
              <a:defRPr/>
            </a:pPr>
            <a:r>
              <a:rPr lang="ru-RU" altLang="ko-KR" sz="2400" b="1" dirty="0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  <a:t>Благоустройство территории в районе строения 13 </a:t>
            </a:r>
            <a:br>
              <a:rPr lang="ru-RU" altLang="ko-KR" sz="2400" b="1" dirty="0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</a:br>
            <a:r>
              <a:rPr lang="ru-RU" altLang="ko-KR" sz="2400" b="1" dirty="0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  <a:t>по улице Новая </a:t>
            </a:r>
            <a:br>
              <a:rPr lang="ru-RU" altLang="ko-KR" sz="2400" b="1" dirty="0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</a:br>
            <a:r>
              <a:rPr lang="ru-RU" altLang="ko-KR" sz="2400" b="1" dirty="0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  <a:t>в городе Мегионе</a:t>
            </a:r>
            <a:endParaRPr lang="en-US" altLang="ko-KR" sz="2400" b="1" dirty="0">
              <a:solidFill>
                <a:srgbClr val="E7E6E6">
                  <a:lumMod val="25000"/>
                </a:srgbClr>
              </a:solidFill>
              <a:ea typeface="돋움" pitchFamily="50" charset="-127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81649" y="7209565"/>
            <a:ext cx="44311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69999" algn="l"/>
              </a:tabLst>
              <a:defRPr/>
            </a:pPr>
            <a:r>
              <a:rPr lang="ru-RU" altLang="ko-KR" sz="2400" b="1" dirty="0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  <a:t>Благоустройство территории в районе дома 7 по улице Льва Толстого и домов 1 и 3 по улице 70 лет Октября в </a:t>
            </a:r>
            <a:br>
              <a:rPr lang="ru-RU" altLang="ko-KR" sz="2400" b="1" dirty="0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</a:br>
            <a:r>
              <a:rPr lang="ru-RU" altLang="ko-KR" sz="2400" b="1" dirty="0" err="1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  <a:t>пгт</a:t>
            </a:r>
            <a:r>
              <a:rPr lang="ru-RU" altLang="ko-KR" sz="2400" b="1" dirty="0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  <a:t>. Высокий</a:t>
            </a:r>
            <a:endParaRPr lang="en-US" altLang="ko-KR" sz="2400" b="1" dirty="0">
              <a:solidFill>
                <a:srgbClr val="E7E6E6">
                  <a:lumMod val="25000"/>
                </a:srgbClr>
              </a:solidFill>
              <a:ea typeface="돋움" pitchFamily="50" charset="-127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3282" y="4554059"/>
            <a:ext cx="44311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69999" algn="l"/>
              </a:tabLst>
              <a:defRPr/>
            </a:pPr>
            <a:r>
              <a:rPr lang="ru-RU" altLang="ko-KR" sz="2400" b="1" dirty="0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  <a:t>Благоустройство территории в районе строения 4 </a:t>
            </a:r>
          </a:p>
          <a:p>
            <a:pPr algn="ctr">
              <a:tabLst>
                <a:tab pos="569999" algn="l"/>
              </a:tabLst>
              <a:defRPr/>
            </a:pPr>
            <a:r>
              <a:rPr lang="ru-RU" altLang="ko-KR" sz="2400" b="1" dirty="0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  <a:t>по улице Нефтяников </a:t>
            </a:r>
          </a:p>
          <a:p>
            <a:pPr algn="ctr">
              <a:tabLst>
                <a:tab pos="569999" algn="l"/>
              </a:tabLst>
              <a:defRPr/>
            </a:pPr>
            <a:r>
              <a:rPr lang="ru-RU" altLang="ko-KR" sz="2400" b="1" dirty="0" smtClean="0">
                <a:solidFill>
                  <a:srgbClr val="E7E6E6">
                    <a:lumMod val="25000"/>
                  </a:srgbClr>
                </a:solidFill>
                <a:ea typeface="돋움" pitchFamily="50" charset="-127"/>
              </a:rPr>
              <a:t>в городе Мегионе</a:t>
            </a:r>
            <a:endParaRPr lang="en-US" altLang="ko-KR" sz="2400" b="1" dirty="0">
              <a:solidFill>
                <a:srgbClr val="E7E6E6">
                  <a:lumMod val="25000"/>
                </a:srgbClr>
              </a:solidFill>
              <a:ea typeface="돋움" pitchFamily="50" charset="-127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664310" y="5992932"/>
            <a:ext cx="296464" cy="296464"/>
          </a:xfrm>
          <a:prstGeom prst="ellipse">
            <a:avLst/>
          </a:prstGeom>
          <a:solidFill>
            <a:srgbClr val="0D03DB"/>
          </a:solidFill>
          <a:ln>
            <a:solidFill>
              <a:srgbClr val="0D03D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968535" y="6131609"/>
            <a:ext cx="4544369" cy="20991"/>
          </a:xfrm>
          <a:prstGeom prst="line">
            <a:avLst/>
          </a:prstGeom>
          <a:ln w="19050">
            <a:solidFill>
              <a:srgbClr val="0D03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1396612" y="7116417"/>
            <a:ext cx="4924675" cy="2185162"/>
            <a:chOff x="1392550" y="6139954"/>
            <a:chExt cx="4924675" cy="2185162"/>
          </a:xfrm>
        </p:grpSpPr>
        <p:sp>
          <p:nvSpPr>
            <p:cNvPr id="47" name="Овал 46"/>
            <p:cNvSpPr/>
            <p:nvPr/>
          </p:nvSpPr>
          <p:spPr>
            <a:xfrm>
              <a:off x="1392550" y="8028652"/>
              <a:ext cx="296464" cy="296464"/>
            </a:xfrm>
            <a:prstGeom prst="ellipse">
              <a:avLst/>
            </a:prstGeom>
            <a:solidFill>
              <a:srgbClr val="0D03DB"/>
            </a:solidFill>
            <a:ln>
              <a:solidFill>
                <a:srgbClr val="0D03DB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1672338" y="8214776"/>
              <a:ext cx="2808466" cy="0"/>
            </a:xfrm>
            <a:prstGeom prst="line">
              <a:avLst/>
            </a:prstGeom>
            <a:ln w="19050">
              <a:solidFill>
                <a:srgbClr val="0D03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4480805" y="6139954"/>
              <a:ext cx="1836420" cy="2074822"/>
            </a:xfrm>
            <a:prstGeom prst="line">
              <a:avLst/>
            </a:prstGeom>
            <a:ln w="19050">
              <a:solidFill>
                <a:srgbClr val="0D03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Овал 65"/>
          <p:cNvSpPr/>
          <p:nvPr/>
        </p:nvSpPr>
        <p:spPr>
          <a:xfrm>
            <a:off x="13749200" y="5938446"/>
            <a:ext cx="296464" cy="296464"/>
          </a:xfrm>
          <a:prstGeom prst="ellipse">
            <a:avLst/>
          </a:prstGeom>
          <a:solidFill>
            <a:srgbClr val="0D03DB"/>
          </a:solidFill>
          <a:ln>
            <a:solidFill>
              <a:srgbClr val="0D03D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H="1">
            <a:off x="9532214" y="6115830"/>
            <a:ext cx="4316149" cy="15779"/>
          </a:xfrm>
          <a:prstGeom prst="line">
            <a:avLst/>
          </a:prstGeom>
          <a:ln w="19050">
            <a:solidFill>
              <a:srgbClr val="0D03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881649" y="372458"/>
            <a:ext cx="13518564" cy="492443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lvl="0" algn="ctr" defTabSz="554218">
              <a:defRPr/>
            </a:pP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D85B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Инициативных проектов</a:t>
            </a:r>
            <a:endParaRPr lang="ru-RU" sz="2600" b="1" i="1" cap="all" dirty="0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5B9BD5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 flipH="1">
            <a:off x="8256387" y="7030559"/>
            <a:ext cx="4924675" cy="2286816"/>
            <a:chOff x="1392550" y="6038300"/>
            <a:chExt cx="4924675" cy="2286816"/>
          </a:xfrm>
        </p:grpSpPr>
        <p:sp>
          <p:nvSpPr>
            <p:cNvPr id="43" name="Овал 42"/>
            <p:cNvSpPr/>
            <p:nvPr/>
          </p:nvSpPr>
          <p:spPr>
            <a:xfrm>
              <a:off x="1392550" y="8028652"/>
              <a:ext cx="296464" cy="296464"/>
            </a:xfrm>
            <a:prstGeom prst="ellipse">
              <a:avLst/>
            </a:prstGeom>
            <a:solidFill>
              <a:srgbClr val="0D03DB"/>
            </a:solidFill>
            <a:ln>
              <a:solidFill>
                <a:srgbClr val="0D03DB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1672338" y="8214776"/>
              <a:ext cx="2808466" cy="0"/>
            </a:xfrm>
            <a:prstGeom prst="line">
              <a:avLst/>
            </a:prstGeom>
            <a:ln w="19050">
              <a:solidFill>
                <a:srgbClr val="0D03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4480804" y="6038300"/>
              <a:ext cx="1836421" cy="2176476"/>
            </a:xfrm>
            <a:prstGeom prst="line">
              <a:avLst/>
            </a:prstGeom>
            <a:ln w="19050">
              <a:solidFill>
                <a:srgbClr val="0D03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64" y="2992488"/>
            <a:ext cx="4830603" cy="43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0113" y="341247"/>
            <a:ext cx="13500096" cy="58477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all" spc="0" normalizeH="0" baseline="0" noProof="0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Инициативное </a:t>
            </a:r>
            <a:r>
              <a:rPr kumimoji="0" lang="ru-RU" sz="3200" b="1" i="1" u="none" strike="noStrike" kern="1200" cap="all" spc="0" normalizeH="0" baseline="0" noProof="0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бюджетирование</a:t>
            </a:r>
            <a:endParaRPr kumimoji="0" lang="ru-RU" sz="3200" b="1" i="1" u="none" strike="noStrike" kern="1200" cap="all" spc="0" normalizeH="0" baseline="0" noProof="0" dirty="0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5B9BD5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8303988"/>
              </p:ext>
            </p:extLst>
          </p:nvPr>
        </p:nvGraphicFramePr>
        <p:xfrm>
          <a:off x="257343" y="1380858"/>
          <a:ext cx="13789025" cy="9012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3467584" y="2374492"/>
            <a:ext cx="1911327" cy="4822735"/>
            <a:chOff x="4188542" y="2666224"/>
            <a:chExt cx="2536723" cy="5135681"/>
          </a:xfrm>
        </p:grpSpPr>
        <p:sp>
          <p:nvSpPr>
            <p:cNvPr id="6" name="TextBox 5"/>
            <p:cNvSpPr txBox="1"/>
            <p:nvPr/>
          </p:nvSpPr>
          <p:spPr>
            <a:xfrm>
              <a:off x="4822727" y="2666224"/>
              <a:ext cx="1279517" cy="528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5 761,0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188542" y="3495368"/>
              <a:ext cx="2536723" cy="4306537"/>
            </a:xfrm>
            <a:prstGeom prst="rect">
              <a:avLst/>
            </a:prstGeom>
            <a:noFill/>
            <a:ln w="38100" cap="flat" cmpd="sng" algn="ctr">
              <a:solidFill>
                <a:srgbClr val="0D03DB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>
              <a:stCxn id="9" idx="0"/>
              <a:endCxn id="6" idx="2"/>
            </p:cNvCxnSpPr>
            <p:nvPr/>
          </p:nvCxnSpPr>
          <p:spPr>
            <a:xfrm flipV="1">
              <a:off x="5456904" y="3194830"/>
              <a:ext cx="5582" cy="300538"/>
            </a:xfrm>
            <a:prstGeom prst="line">
              <a:avLst/>
            </a:prstGeom>
            <a:ln w="38100">
              <a:solidFill>
                <a:srgbClr val="0D03DB"/>
              </a:solidFill>
              <a:prstDash val="lg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/>
          <p:cNvGrpSpPr/>
          <p:nvPr/>
        </p:nvGrpSpPr>
        <p:grpSpPr>
          <a:xfrm>
            <a:off x="712841" y="3259395"/>
            <a:ext cx="1926807" cy="3937832"/>
            <a:chOff x="830825" y="3610123"/>
            <a:chExt cx="2487562" cy="4191782"/>
          </a:xfrm>
        </p:grpSpPr>
        <p:sp>
          <p:nvSpPr>
            <p:cNvPr id="17" name="TextBox 16"/>
            <p:cNvSpPr txBox="1"/>
            <p:nvPr/>
          </p:nvSpPr>
          <p:spPr>
            <a:xfrm>
              <a:off x="1444330" y="3610123"/>
              <a:ext cx="12618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4 400,0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30825" y="4454013"/>
              <a:ext cx="2487562" cy="3347892"/>
            </a:xfrm>
            <a:prstGeom prst="rect">
              <a:avLst/>
            </a:prstGeom>
            <a:noFill/>
            <a:ln w="38100" cap="flat" cmpd="sng" algn="ctr">
              <a:solidFill>
                <a:srgbClr val="0D03DB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>
              <a:stCxn id="18" idx="0"/>
              <a:endCxn id="17" idx="2"/>
            </p:cNvCxnSpPr>
            <p:nvPr/>
          </p:nvCxnSpPr>
          <p:spPr>
            <a:xfrm flipV="1">
              <a:off x="2074606" y="4133343"/>
              <a:ext cx="667" cy="320670"/>
            </a:xfrm>
            <a:prstGeom prst="line">
              <a:avLst/>
            </a:prstGeom>
            <a:ln w="38100">
              <a:solidFill>
                <a:srgbClr val="0D03DB"/>
              </a:solidFill>
              <a:prstDash val="lg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6177351" y="1769808"/>
            <a:ext cx="1949010" cy="5427419"/>
            <a:chOff x="7542670" y="1958302"/>
            <a:chExt cx="2574724" cy="5843603"/>
          </a:xfrm>
        </p:grpSpPr>
        <p:sp>
          <p:nvSpPr>
            <p:cNvPr id="24" name="TextBox 23"/>
            <p:cNvSpPr txBox="1"/>
            <p:nvPr/>
          </p:nvSpPr>
          <p:spPr>
            <a:xfrm>
              <a:off x="8200419" y="1958302"/>
              <a:ext cx="12618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6 853,7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542670" y="2757948"/>
              <a:ext cx="2574724" cy="5043957"/>
            </a:xfrm>
            <a:prstGeom prst="rect">
              <a:avLst/>
            </a:prstGeom>
            <a:noFill/>
            <a:ln w="38100" cap="flat" cmpd="sng" algn="ctr">
              <a:solidFill>
                <a:srgbClr val="0D03DB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единительная линия 25"/>
            <p:cNvCxnSpPr>
              <a:stCxn id="25" idx="0"/>
              <a:endCxn id="24" idx="2"/>
            </p:cNvCxnSpPr>
            <p:nvPr/>
          </p:nvCxnSpPr>
          <p:spPr>
            <a:xfrm flipV="1">
              <a:off x="8830032" y="2481522"/>
              <a:ext cx="1330" cy="276426"/>
            </a:xfrm>
            <a:prstGeom prst="line">
              <a:avLst/>
            </a:prstGeom>
            <a:ln w="38100">
              <a:solidFill>
                <a:srgbClr val="0D03DB"/>
              </a:solidFill>
              <a:prstDash val="lg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8939549" y="4825369"/>
            <a:ext cx="1944759" cy="2377742"/>
            <a:chOff x="10934799" y="5424163"/>
            <a:chExt cx="2574724" cy="2377742"/>
          </a:xfrm>
        </p:grpSpPr>
        <p:sp>
          <p:nvSpPr>
            <p:cNvPr id="37" name="TextBox 36"/>
            <p:cNvSpPr txBox="1"/>
            <p:nvPr/>
          </p:nvSpPr>
          <p:spPr>
            <a:xfrm>
              <a:off x="11592548" y="5424163"/>
              <a:ext cx="12618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1 511,4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0934799" y="6268065"/>
              <a:ext cx="2574724" cy="1533840"/>
            </a:xfrm>
            <a:prstGeom prst="rect">
              <a:avLst/>
            </a:prstGeom>
            <a:noFill/>
            <a:ln w="38100" cap="flat" cmpd="sng" algn="ctr">
              <a:solidFill>
                <a:srgbClr val="0D03DB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>
              <a:stCxn id="38" idx="0"/>
              <a:endCxn id="37" idx="2"/>
            </p:cNvCxnSpPr>
            <p:nvPr/>
          </p:nvCxnSpPr>
          <p:spPr>
            <a:xfrm flipV="1">
              <a:off x="12222161" y="5947383"/>
              <a:ext cx="1330" cy="320682"/>
            </a:xfrm>
            <a:prstGeom prst="line">
              <a:avLst/>
            </a:prstGeom>
            <a:ln w="38100">
              <a:solidFill>
                <a:srgbClr val="0D03DB"/>
              </a:solidFill>
              <a:prstDash val="lg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11682748" y="3939855"/>
            <a:ext cx="1926807" cy="3275898"/>
            <a:chOff x="830825" y="4314747"/>
            <a:chExt cx="2487562" cy="3487158"/>
          </a:xfrm>
        </p:grpSpPr>
        <p:sp>
          <p:nvSpPr>
            <p:cNvPr id="30" name="TextBox 29"/>
            <p:cNvSpPr txBox="1"/>
            <p:nvPr/>
          </p:nvSpPr>
          <p:spPr>
            <a:xfrm>
              <a:off x="1260041" y="4314747"/>
              <a:ext cx="1629128" cy="556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2 974,6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30825" y="5144656"/>
              <a:ext cx="2487562" cy="2657249"/>
            </a:xfrm>
            <a:prstGeom prst="rect">
              <a:avLst/>
            </a:prstGeom>
            <a:noFill/>
            <a:ln w="38100" cap="flat" cmpd="sng" algn="ctr">
              <a:solidFill>
                <a:srgbClr val="0D03DB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>
              <a:stCxn id="31" idx="0"/>
              <a:endCxn id="30" idx="2"/>
            </p:cNvCxnSpPr>
            <p:nvPr/>
          </p:nvCxnSpPr>
          <p:spPr>
            <a:xfrm flipH="1" flipV="1">
              <a:off x="2074605" y="4871709"/>
              <a:ext cx="1" cy="272947"/>
            </a:xfrm>
            <a:prstGeom prst="line">
              <a:avLst/>
            </a:prstGeom>
            <a:ln w="38100">
              <a:solidFill>
                <a:srgbClr val="0D03DB"/>
              </a:solidFill>
              <a:prstDash val="lg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98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" y="3942484"/>
            <a:ext cx="14400217" cy="597304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0" tIns="72000" rIns="468000" bIns="0" rtlCol="0" anchor="t"/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Выполнены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по выравниванию рельефа земельного участка, предназначенного под создание приюта для безнадзорных животных, площадью 2 992 кв. м песком, объемом 1500 куб. м,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выполнены работы по планировке территории площадью 2 772 кв. м,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смонтирована площадка с твердым покрытием площадью 96 кв. м,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возведено ограждение территории протяженностью 216 м,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смонтированы вольеры для животных в количестве 204 штук и бытовое помещение,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смонтировано освещение по периметру территории,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переоборудованы изолированные бытовки-вагончики административно-бытового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назначения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проведения ветеринарных мероприятий и содержания отдельных видов животных при карантине в количестве 2 штук,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обустроено дополнительное твёрдое покрытие из дорожных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плит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количестве 8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штук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бытовки и отсыпка территории песком,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подведены наружные сети электроснабжения, установлено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электрощитовое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оборудование с узлом учета электроэнергии,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выполнены работы по монтажу наружных сетей тепло-водоснабжения, выполнены работы по устройству наружных сетей канализации (септика).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0113" y="341247"/>
            <a:ext cx="13500096" cy="58477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all" spc="0" normalizeH="0" baseline="0" noProof="0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Инициативное </a:t>
            </a:r>
            <a:r>
              <a:rPr kumimoji="0" lang="ru-RU" sz="3200" b="1" i="1" u="none" strike="noStrike" kern="1200" cap="all" spc="0" normalizeH="0" baseline="0" noProof="0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бюджетирование </a:t>
            </a:r>
            <a:endParaRPr kumimoji="0" lang="ru-RU" sz="3200" b="1" i="1" u="none" strike="noStrike" kern="1200" cap="all" spc="0" normalizeH="0" baseline="0" noProof="0" dirty="0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5B9BD5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39709"/>
              </p:ext>
            </p:extLst>
          </p:nvPr>
        </p:nvGraphicFramePr>
        <p:xfrm>
          <a:off x="3667537" y="1363519"/>
          <a:ext cx="7085125" cy="2578965"/>
        </p:xfrm>
        <a:graphic>
          <a:graphicData uri="http://schemas.openxmlformats.org/drawingml/2006/table">
            <a:tbl>
              <a:tblPr firstRow="1" bandRow="1">
                <a:effectLst/>
                <a:tableStyleId>{6E25E649-3F16-4E02-A733-19D2CDBF48F0}</a:tableStyleId>
              </a:tblPr>
              <a:tblGrid>
                <a:gridCol w="1661701">
                  <a:extLst>
                    <a:ext uri="{9D8B030D-6E8A-4147-A177-3AD203B41FA5}">
                      <a16:colId xmlns:a16="http://schemas.microsoft.com/office/drawing/2014/main" val="128454178"/>
                    </a:ext>
                  </a:extLst>
                </a:gridCol>
                <a:gridCol w="1880862">
                  <a:extLst>
                    <a:ext uri="{9D8B030D-6E8A-4147-A177-3AD203B41FA5}">
                      <a16:colId xmlns:a16="http://schemas.microsoft.com/office/drawing/2014/main" val="507111283"/>
                    </a:ext>
                  </a:extLst>
                </a:gridCol>
                <a:gridCol w="1771281">
                  <a:extLst>
                    <a:ext uri="{9D8B030D-6E8A-4147-A177-3AD203B41FA5}">
                      <a16:colId xmlns:a16="http://schemas.microsoft.com/office/drawing/2014/main" val="534904829"/>
                    </a:ext>
                  </a:extLst>
                </a:gridCol>
                <a:gridCol w="1771281">
                  <a:extLst>
                    <a:ext uri="{9D8B030D-6E8A-4147-A177-3AD203B41FA5}">
                      <a16:colId xmlns:a16="http://schemas.microsoft.com/office/drawing/2014/main" val="1860718687"/>
                    </a:ext>
                  </a:extLst>
                </a:gridCol>
              </a:tblGrid>
              <a:tr h="987011">
                <a:tc gridSpan="4">
                  <a:txBody>
                    <a:bodyPr/>
                    <a:lstStyle/>
                    <a:p>
                      <a:pPr marL="0" marR="0" lvl="0" indent="0" algn="ctr" defTabSz="1439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объекта, предназначенного </a:t>
                      </a:r>
                      <a:br>
                        <a:rPr lang="ru-RU" sz="2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содержания животных</a:t>
                      </a:r>
                      <a:endParaRPr lang="ru-RU" sz="2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672542"/>
                  </a:ext>
                </a:extLst>
              </a:tr>
              <a:tr h="1114368">
                <a:tc>
                  <a:txBody>
                    <a:bodyPr/>
                    <a:lstStyle/>
                    <a:p>
                      <a:pPr marL="0" marR="0" lvl="0" indent="0" algn="ctr" defTabSz="1439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D03D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ТЫС. РУБЛЕЙ</a:t>
                      </a:r>
                      <a:endParaRPr lang="ru-RU" sz="1600" b="1" i="0" u="none" strike="noStrike" dirty="0" smtClean="0">
                        <a:solidFill>
                          <a:srgbClr val="0D03D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D03D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АВТОНОМНОГО ОКРУГА, ТЫС. РУБЛЕЙ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D03D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БЮДЖЕТА, ТЫС. РУБЛЕЙ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D03D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ГРАЖДАН, ИП И ЮР.ЛИЦ, ТЫС. РУБЛЕЙ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39938515"/>
                  </a:ext>
                </a:extLst>
              </a:tr>
              <a:tr h="477586">
                <a:tc>
                  <a:txBody>
                    <a:bodyPr/>
                    <a:lstStyle/>
                    <a:p>
                      <a:pPr marL="0" marR="0" lvl="0" indent="0" algn="ctr" defTabSz="1439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strike="noStrike" kern="1200" dirty="0" smtClean="0">
                          <a:solidFill>
                            <a:srgbClr val="0D03D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10 338,4</a:t>
                      </a:r>
                      <a:endParaRPr lang="ru-RU" sz="2400" b="1" i="0" u="none" strike="noStrike" kern="1200" dirty="0" smtClean="0">
                        <a:solidFill>
                          <a:srgbClr val="0D03DB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9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strike="noStrike" dirty="0" smtClean="0">
                          <a:solidFill>
                            <a:srgbClr val="0D03D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6 236,9</a:t>
                      </a:r>
                      <a:endParaRPr lang="ru-RU" sz="2400" b="1" i="0" u="none" strike="noStrike" dirty="0" smtClean="0">
                        <a:solidFill>
                          <a:srgbClr val="0D03D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9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strike="noStrike" dirty="0" smtClean="0">
                          <a:solidFill>
                            <a:srgbClr val="0D03D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3 668,6</a:t>
                      </a:r>
                      <a:endParaRPr lang="ru-RU" sz="2400" b="1" i="0" u="none" strike="noStrike" dirty="0" smtClean="0">
                        <a:solidFill>
                          <a:srgbClr val="0D03D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9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strike="noStrike" dirty="0" smtClean="0">
                          <a:solidFill>
                            <a:srgbClr val="0D03D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432,9</a:t>
                      </a:r>
                      <a:endParaRPr lang="ru-RU" sz="2400" b="1" i="0" u="none" strike="noStrike" dirty="0" smtClean="0">
                        <a:solidFill>
                          <a:srgbClr val="0D03D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62937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4" y="1376966"/>
            <a:ext cx="3438621" cy="257896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9" y="1376496"/>
            <a:ext cx="3446615" cy="256598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07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Прямая соединительная линия 56"/>
          <p:cNvCxnSpPr>
            <a:stCxn id="53" idx="7"/>
            <a:endCxn id="90" idx="1"/>
          </p:cNvCxnSpPr>
          <p:nvPr/>
        </p:nvCxnSpPr>
        <p:spPr>
          <a:xfrm flipV="1">
            <a:off x="8812218" y="3793305"/>
            <a:ext cx="478075" cy="335130"/>
          </a:xfrm>
          <a:prstGeom prst="line">
            <a:avLst/>
          </a:prstGeom>
          <a:ln w="381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53" idx="5"/>
            <a:endCxn id="92" idx="1"/>
          </p:cNvCxnSpPr>
          <p:nvPr/>
        </p:nvCxnSpPr>
        <p:spPr>
          <a:xfrm>
            <a:off x="8812218" y="6748057"/>
            <a:ext cx="404585" cy="211502"/>
          </a:xfrm>
          <a:prstGeom prst="line">
            <a:avLst/>
          </a:prstGeom>
          <a:ln w="381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Блок-схема: знак завершения 91"/>
          <p:cNvSpPr/>
          <p:nvPr/>
        </p:nvSpPr>
        <p:spPr>
          <a:xfrm>
            <a:off x="9216803" y="6345807"/>
            <a:ext cx="4464740" cy="1227503"/>
          </a:xfrm>
          <a:prstGeom prst="flowChartTerminator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Ins="0" rtlCol="0" anchor="ctr"/>
          <a:lstStyle/>
          <a:p>
            <a:pPr marL="217454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marL="217454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региональных </a:t>
            </a:r>
            <a:endParaRPr kumimoji="0" lang="ru-RU" sz="2300" b="1" i="0" u="none" strike="noStrike" kern="1200" cap="none" spc="0" normalizeH="0" baseline="0" noProof="0" dirty="0" smtClean="0">
              <a:ln>
                <a:noFill/>
              </a:ln>
              <a:solidFill>
                <a:srgbClr val="0D03D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54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0D03D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Прямая соединительная линия 57"/>
          <p:cNvCxnSpPr>
            <a:stCxn id="53" idx="6"/>
            <a:endCxn id="93" idx="1"/>
          </p:cNvCxnSpPr>
          <p:nvPr/>
        </p:nvCxnSpPr>
        <p:spPr>
          <a:xfrm flipV="1">
            <a:off x="9374582" y="5433062"/>
            <a:ext cx="258032" cy="5184"/>
          </a:xfrm>
          <a:prstGeom prst="line">
            <a:avLst/>
          </a:prstGeom>
          <a:ln w="381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Блок-схема: знак завершения 92"/>
          <p:cNvSpPr/>
          <p:nvPr/>
        </p:nvSpPr>
        <p:spPr>
          <a:xfrm>
            <a:off x="9632614" y="4833991"/>
            <a:ext cx="4346623" cy="1198141"/>
          </a:xfrm>
          <a:prstGeom prst="flowChartTerminator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Ins="0" rtlCol="0" anchor="ctr"/>
          <a:lstStyle/>
          <a:p>
            <a:pPr marL="217454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marL="217454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ru-RU" sz="2300" b="1" i="0" u="none" strike="noStrike" kern="1200" cap="none" spc="0" normalizeH="0" baseline="0" noProof="0" smtClean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региональных </a:t>
            </a:r>
            <a:endParaRPr kumimoji="0" lang="ru-RU" sz="2300" b="1" i="0" u="none" strike="noStrike" kern="1200" cap="none" spc="0" normalizeH="0" baseline="0" noProof="0" dirty="0" smtClean="0">
              <a:ln>
                <a:noFill/>
              </a:ln>
              <a:solidFill>
                <a:srgbClr val="0D03D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54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0D03D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Блок-схема: знак завершения 89"/>
          <p:cNvSpPr/>
          <p:nvPr/>
        </p:nvSpPr>
        <p:spPr>
          <a:xfrm>
            <a:off x="9290293" y="3194234"/>
            <a:ext cx="4299812" cy="1198141"/>
          </a:xfrm>
          <a:prstGeom prst="flowChartTerminator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0" rtlCol="0" anchor="ctr"/>
          <a:lstStyle/>
          <a:p>
            <a:pPr marL="217454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Демография</a:t>
            </a:r>
          </a:p>
          <a:p>
            <a:pPr marL="217454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региональных </a:t>
            </a:r>
            <a:endParaRPr kumimoji="0" lang="ru-RU" sz="2300" b="1" i="0" u="none" strike="noStrike" kern="1200" cap="none" spc="0" normalizeH="0" baseline="0" noProof="0" dirty="0" smtClean="0">
              <a:ln>
                <a:noFill/>
              </a:ln>
              <a:solidFill>
                <a:srgbClr val="0D03D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54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0D03D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Блок-схема: знак завершения 85"/>
          <p:cNvSpPr/>
          <p:nvPr/>
        </p:nvSpPr>
        <p:spPr>
          <a:xfrm>
            <a:off x="775855" y="6375170"/>
            <a:ext cx="4697358" cy="1499254"/>
          </a:xfrm>
          <a:prstGeom prst="flowChartTerminator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332000" rtlCol="0" anchor="ctr"/>
          <a:lstStyle/>
          <a:p>
            <a:pPr marL="217454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экономика</a:t>
            </a:r>
          </a:p>
          <a:p>
            <a:pPr marL="217454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</a:t>
            </a:r>
          </a:p>
        </p:txBody>
      </p:sp>
      <p:sp>
        <p:nvSpPr>
          <p:cNvPr id="85" name="Блок-схема: знак завершения 84"/>
          <p:cNvSpPr/>
          <p:nvPr/>
        </p:nvSpPr>
        <p:spPr>
          <a:xfrm>
            <a:off x="775855" y="4823088"/>
            <a:ext cx="4270090" cy="1198141"/>
          </a:xfrm>
          <a:prstGeom prst="flowChartTerminator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332000" rtlCol="0" anchor="ctr"/>
          <a:lstStyle/>
          <a:p>
            <a:pPr marL="217454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</a:p>
          <a:p>
            <a:pPr marL="217454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региональных проекта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0113" y="341247"/>
            <a:ext cx="13500100" cy="58477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all" spc="0" normalizeH="0" baseline="0" noProof="0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Национальные проекты</a:t>
            </a:r>
          </a:p>
        </p:txBody>
      </p:sp>
      <p:sp>
        <p:nvSpPr>
          <p:cNvPr id="31" name="Блок-схема: знак завершения 30"/>
          <p:cNvSpPr/>
          <p:nvPr/>
        </p:nvSpPr>
        <p:spPr>
          <a:xfrm>
            <a:off x="3312160" y="8291982"/>
            <a:ext cx="8310880" cy="1388474"/>
          </a:xfrm>
          <a:prstGeom prst="flowChartTermina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5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Малое и среднее предпринимательство и поддержка индивидуальной предпринимательской </a:t>
            </a:r>
            <a:r>
              <a:rPr kumimoji="0" lang="ru-RU" sz="2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инициативы </a:t>
            </a:r>
          </a:p>
          <a:p>
            <a:pPr marL="0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ru-RU" sz="205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региональных </a:t>
            </a:r>
            <a:r>
              <a:rPr kumimoji="0" lang="ru-RU" sz="2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проекта</a:t>
            </a:r>
            <a:endParaRPr kumimoji="0" lang="ru-RU" sz="2050" b="1" i="0" u="none" strike="noStrike" kern="1200" cap="none" spc="0" normalizeH="0" baseline="0" noProof="0" dirty="0">
              <a:ln>
                <a:noFill/>
              </a:ln>
              <a:solidFill>
                <a:srgbClr val="0D03D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Блок-схема: знак завершения 48"/>
          <p:cNvSpPr/>
          <p:nvPr/>
        </p:nvSpPr>
        <p:spPr>
          <a:xfrm>
            <a:off x="543339" y="3214338"/>
            <a:ext cx="5261394" cy="1198141"/>
          </a:xfrm>
          <a:prstGeom prst="flowChartTerminator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332000" rtlCol="0" anchor="ctr"/>
          <a:lstStyle/>
          <a:p>
            <a:pPr marL="217454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Жилье и городская 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D03D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54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проекта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D03D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5534520" y="3585893"/>
            <a:ext cx="3840062" cy="3704706"/>
            <a:chOff x="4490964" y="1974625"/>
            <a:chExt cx="3167808" cy="3056148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4952234" y="2385417"/>
              <a:ext cx="2245268" cy="2234565"/>
              <a:chOff x="4481454" y="2530273"/>
              <a:chExt cx="2245268" cy="2234565"/>
            </a:xfrm>
          </p:grpSpPr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3401" y="2808201"/>
                <a:ext cx="1648548" cy="1577111"/>
              </a:xfrm>
              <a:prstGeom prst="rect">
                <a:avLst/>
              </a:prstGeom>
            </p:spPr>
          </p:pic>
          <p:sp>
            <p:nvSpPr>
              <p:cNvPr id="55" name="Кольцо 54"/>
              <p:cNvSpPr/>
              <p:nvPr/>
            </p:nvSpPr>
            <p:spPr>
              <a:xfrm>
                <a:off x="4481454" y="2530273"/>
                <a:ext cx="2245268" cy="2234565"/>
              </a:xfrm>
              <a:prstGeom prst="donut">
                <a:avLst>
                  <a:gd name="adj" fmla="val 1056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Блок-схема: узел 52"/>
            <p:cNvSpPr/>
            <p:nvPr/>
          </p:nvSpPr>
          <p:spPr>
            <a:xfrm>
              <a:off x="4490964" y="1974625"/>
              <a:ext cx="3167808" cy="3056148"/>
            </a:xfrm>
            <a:prstGeom prst="flowChartConnector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Скругленный прямоугольник 55"/>
          <p:cNvSpPr/>
          <p:nvPr/>
        </p:nvSpPr>
        <p:spPr>
          <a:xfrm>
            <a:off x="747258" y="1374527"/>
            <a:ext cx="12905688" cy="1600438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Приоритетом в деятельности органов администрации стала работа в рамках реализации национальных проектов, определенных Указом Президента Российской Федерации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07.05.2018 №204. </a:t>
            </a:r>
          </a:p>
          <a:p>
            <a:pPr marL="0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 Мегион принимает участие в реализации национальных проектов по 7 направлениям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9" name="Прямая соединительная линия 58"/>
          <p:cNvCxnSpPr>
            <a:stCxn id="53" idx="1"/>
            <a:endCxn id="49" idx="3"/>
          </p:cNvCxnSpPr>
          <p:nvPr/>
        </p:nvCxnSpPr>
        <p:spPr>
          <a:xfrm flipH="1" flipV="1">
            <a:off x="5804733" y="3813409"/>
            <a:ext cx="292151" cy="315026"/>
          </a:xfrm>
          <a:prstGeom prst="line">
            <a:avLst/>
          </a:prstGeom>
          <a:ln w="381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53" idx="2"/>
            <a:endCxn id="85" idx="3"/>
          </p:cNvCxnSpPr>
          <p:nvPr/>
        </p:nvCxnSpPr>
        <p:spPr>
          <a:xfrm flipH="1" flipV="1">
            <a:off x="5045945" y="5422159"/>
            <a:ext cx="488575" cy="16087"/>
          </a:xfrm>
          <a:prstGeom prst="line">
            <a:avLst/>
          </a:prstGeom>
          <a:ln w="381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53" idx="3"/>
            <a:endCxn id="86" idx="3"/>
          </p:cNvCxnSpPr>
          <p:nvPr/>
        </p:nvCxnSpPr>
        <p:spPr>
          <a:xfrm flipH="1">
            <a:off x="5473213" y="6748057"/>
            <a:ext cx="623671" cy="376740"/>
          </a:xfrm>
          <a:prstGeom prst="line">
            <a:avLst/>
          </a:prstGeom>
          <a:ln w="381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53" idx="4"/>
          </p:cNvCxnSpPr>
          <p:nvPr/>
        </p:nvCxnSpPr>
        <p:spPr>
          <a:xfrm>
            <a:off x="7454551" y="7290599"/>
            <a:ext cx="6122" cy="767269"/>
          </a:xfrm>
          <a:prstGeom prst="line">
            <a:avLst/>
          </a:prstGeom>
          <a:ln w="381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2288" y="7556377"/>
            <a:ext cx="732217" cy="67534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2914" y="6535294"/>
            <a:ext cx="971761" cy="882549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65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6737" y="3247101"/>
            <a:ext cx="911417" cy="84153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821" y="4882613"/>
            <a:ext cx="896728" cy="896728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4371265" y="3359060"/>
            <a:ext cx="1123368" cy="893937"/>
            <a:chOff x="4506297" y="2280608"/>
            <a:chExt cx="3158306" cy="2638095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805" b="96029" l="5316" r="9667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06297" y="2280608"/>
              <a:ext cx="2866667" cy="2638095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74643" y="3403335"/>
              <a:ext cx="1057143" cy="1361905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8323" y="3426912"/>
              <a:ext cx="971429" cy="419048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93174" y="3425643"/>
              <a:ext cx="971429" cy="419048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896776" y="5051254"/>
            <a:ext cx="773961" cy="745115"/>
            <a:chOff x="4746423" y="2437090"/>
            <a:chExt cx="2466667" cy="2446366"/>
          </a:xfrm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99219" l="3089" r="9729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46423" y="2445361"/>
              <a:ext cx="2466667" cy="2438095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58" y="2437090"/>
              <a:ext cx="1076190" cy="1047619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66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48" y="6591320"/>
            <a:ext cx="845656" cy="818173"/>
          </a:xfrm>
          <a:prstGeom prst="rect">
            <a:avLst/>
          </a:prstGeom>
        </p:spPr>
      </p:pic>
      <p:sp>
        <p:nvSpPr>
          <p:cNvPr id="77" name="Блок-схема: узел 76"/>
          <p:cNvSpPr/>
          <p:nvPr/>
        </p:nvSpPr>
        <p:spPr>
          <a:xfrm>
            <a:off x="5413569" y="5339243"/>
            <a:ext cx="202619" cy="2145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8" name="Блок-схема: узел 77"/>
          <p:cNvSpPr/>
          <p:nvPr/>
        </p:nvSpPr>
        <p:spPr>
          <a:xfrm>
            <a:off x="5975850" y="6633271"/>
            <a:ext cx="202619" cy="2145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8737214" y="4014830"/>
            <a:ext cx="202619" cy="2145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9263788" y="5330977"/>
            <a:ext cx="202619" cy="2145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" name="Блок-схема: узел 80"/>
          <p:cNvSpPr/>
          <p:nvPr/>
        </p:nvSpPr>
        <p:spPr>
          <a:xfrm>
            <a:off x="8735776" y="6641607"/>
            <a:ext cx="202619" cy="2145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2" name="Блок-схема: узел 81"/>
          <p:cNvSpPr/>
          <p:nvPr/>
        </p:nvSpPr>
        <p:spPr>
          <a:xfrm>
            <a:off x="7360943" y="7194954"/>
            <a:ext cx="202619" cy="2145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3" name="Блок-схема: узел 82"/>
          <p:cNvSpPr/>
          <p:nvPr/>
        </p:nvSpPr>
        <p:spPr>
          <a:xfrm>
            <a:off x="5984562" y="4012453"/>
            <a:ext cx="202619" cy="2145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3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рямоугольник 128"/>
          <p:cNvSpPr/>
          <p:nvPr/>
        </p:nvSpPr>
        <p:spPr>
          <a:xfrm>
            <a:off x="287338" y="6443702"/>
            <a:ext cx="648000" cy="648000"/>
          </a:xfrm>
          <a:prstGeom prst="rect">
            <a:avLst/>
          </a:prstGeom>
          <a:solidFill>
            <a:srgbClr val="FF97CB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98">
              <a:defRPr/>
            </a:pPr>
            <a:r>
              <a:rPr lang="en-US" sz="4000" b="1" dirty="0" smtClean="0">
                <a:solidFill>
                  <a:prstClr val="black"/>
                </a:solidFill>
              </a:rPr>
              <a:t>I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17043" y="2591989"/>
            <a:ext cx="648000" cy="648000"/>
          </a:xfrm>
          <a:prstGeom prst="rect">
            <a:avLst/>
          </a:prstGeom>
          <a:solidFill>
            <a:srgbClr val="FFFF05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98">
              <a:defRPr/>
            </a:pPr>
            <a:r>
              <a:rPr lang="en-US" sz="4000" b="1" dirty="0" smtClean="0">
                <a:solidFill>
                  <a:prstClr val="black"/>
                </a:solidFill>
              </a:rPr>
              <a:t>F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306007" y="2453982"/>
            <a:ext cx="2251139" cy="92401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98">
              <a:defRPr/>
            </a:pP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669 984,1 </a:t>
            </a:r>
            <a:b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тыс. </a:t>
            </a:r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рублей</a:t>
            </a:r>
            <a:endParaRPr lang="ru-RU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306007" y="6315773"/>
            <a:ext cx="2251139" cy="903858"/>
          </a:xfrm>
          <a:prstGeom prst="rect">
            <a:avLst/>
          </a:prstGeom>
          <a:solidFill>
            <a:srgbClr val="FF97CB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98">
              <a:defRPr/>
            </a:pPr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3 094,1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тыс. </a:t>
            </a:r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рублей</a:t>
            </a:r>
            <a:endParaRPr lang="ru-RU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2" name="Стрелка вправо 91"/>
          <p:cNvSpPr/>
          <p:nvPr/>
        </p:nvSpPr>
        <p:spPr>
          <a:xfrm>
            <a:off x="1089833" y="2067629"/>
            <a:ext cx="5091383" cy="1696721"/>
          </a:xfrm>
          <a:prstGeom prst="rightArrow">
            <a:avLst>
              <a:gd name="adj1" fmla="val 67696"/>
              <a:gd name="adj2" fmla="val 62870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9998">
              <a:defRPr/>
            </a:pP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НП «Жилье и городская</a:t>
            </a:r>
          </a:p>
          <a:p>
            <a:pPr defTabSz="809998">
              <a:defRPr/>
            </a:pP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среда</a:t>
            </a:r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1" name="Прямоугольная выноска 110"/>
          <p:cNvSpPr/>
          <p:nvPr/>
        </p:nvSpPr>
        <p:spPr>
          <a:xfrm>
            <a:off x="9185984" y="1581683"/>
            <a:ext cx="4890379" cy="1359883"/>
          </a:xfrm>
          <a:prstGeom prst="wedgeRectCallout">
            <a:avLst>
              <a:gd name="adj1" fmla="val -62067"/>
              <a:gd name="adj2" fmla="val 36097"/>
            </a:avLst>
          </a:prstGeom>
          <a:solidFill>
            <a:srgbClr val="FFF05A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98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15" name="Прямоугольная выноска 114"/>
          <p:cNvSpPr/>
          <p:nvPr/>
        </p:nvSpPr>
        <p:spPr>
          <a:xfrm>
            <a:off x="9241308" y="7095987"/>
            <a:ext cx="4871567" cy="1734113"/>
          </a:xfrm>
          <a:prstGeom prst="wedgeRectCallout">
            <a:avLst>
              <a:gd name="adj1" fmla="val -64195"/>
              <a:gd name="adj2" fmla="val -54829"/>
            </a:avLst>
          </a:prstGeom>
          <a:solidFill>
            <a:srgbClr val="FF4AAB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98">
              <a:defRPr/>
            </a:pPr>
            <a:endParaRPr lang="ru-RU" sz="2126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9284549" y="1605724"/>
            <a:ext cx="4682540" cy="1220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98">
              <a:defRPr/>
            </a:pPr>
            <a:r>
              <a:rPr lang="ru-RU" sz="2400" b="1" dirty="0">
                <a:solidFill>
                  <a:schemeClr val="tx1"/>
                </a:solidFill>
              </a:rPr>
              <a:t>F2 Региональный проект «Формирование </a:t>
            </a:r>
          </a:p>
          <a:p>
            <a:pPr algn="ctr" defTabSz="1079998">
              <a:defRPr/>
            </a:pPr>
            <a:r>
              <a:rPr lang="ru-RU" sz="2400" b="1" dirty="0">
                <a:solidFill>
                  <a:schemeClr val="tx1"/>
                </a:solidFill>
              </a:rPr>
              <a:t>комфортной городской среды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9350206" y="7209078"/>
            <a:ext cx="4677754" cy="1484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98">
              <a:defRPr/>
            </a:pPr>
            <a:r>
              <a:rPr lang="en-US" sz="2400" b="1" dirty="0">
                <a:solidFill>
                  <a:srgbClr val="002060"/>
                </a:solidFill>
              </a:rPr>
              <a:t>I5 </a:t>
            </a:r>
            <a:r>
              <a:rPr lang="ru-RU" sz="2400" b="1" dirty="0">
                <a:solidFill>
                  <a:srgbClr val="002060"/>
                </a:solidFill>
              </a:rPr>
              <a:t>Региональный проект </a:t>
            </a:r>
          </a:p>
          <a:p>
            <a:pPr algn="ctr" defTabSz="1079998">
              <a:defRPr/>
            </a:pPr>
            <a:r>
              <a:rPr lang="ru-RU" sz="2400" b="1" dirty="0">
                <a:solidFill>
                  <a:srgbClr val="002060"/>
                </a:solidFill>
              </a:rPr>
              <a:t>«Акселерация субъектов</a:t>
            </a:r>
          </a:p>
          <a:p>
            <a:pPr algn="ctr" defTabSz="1079998">
              <a:defRPr/>
            </a:pPr>
            <a:r>
              <a:rPr lang="ru-RU" sz="2400" b="1" dirty="0">
                <a:solidFill>
                  <a:srgbClr val="002060"/>
                </a:solidFill>
              </a:rPr>
              <a:t> малого и среднего предпринимательства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149721" y="9137382"/>
            <a:ext cx="6563710" cy="6652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307" b="1" dirty="0" smtClean="0">
                <a:solidFill>
                  <a:srgbClr val="002060"/>
                </a:solidFill>
                <a:ea typeface="Source Sans Pro Black" panose="020B0803030403020204" pitchFamily="34" charset="0"/>
                <a:cs typeface="Times New Roman" pitchFamily="18" charset="0"/>
              </a:rPr>
              <a:t>ИТОГО: 673 078,2 тыс. </a:t>
            </a:r>
            <a:r>
              <a:rPr lang="ru-RU" sz="3307" b="1" dirty="0">
                <a:solidFill>
                  <a:srgbClr val="002060"/>
                </a:solidFill>
                <a:ea typeface="Source Sans Pro Black" panose="020B0803030403020204" pitchFamily="34" charset="0"/>
                <a:cs typeface="Times New Roman" pitchFamily="18" charset="0"/>
              </a:rPr>
              <a:t>рублей </a:t>
            </a:r>
          </a:p>
        </p:txBody>
      </p:sp>
      <p:sp>
        <p:nvSpPr>
          <p:cNvPr id="68" name="Стрелка вправо 67"/>
          <p:cNvSpPr/>
          <p:nvPr/>
        </p:nvSpPr>
        <p:spPr>
          <a:xfrm>
            <a:off x="1074981" y="5147752"/>
            <a:ext cx="5091382" cy="3239901"/>
          </a:xfrm>
          <a:prstGeom prst="rightArrow">
            <a:avLst>
              <a:gd name="adj1" fmla="val 82489"/>
              <a:gd name="adj2" fmla="val 35339"/>
            </a:avLst>
          </a:prstGeom>
          <a:solidFill>
            <a:srgbClr val="FF97CB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9998">
              <a:defRPr/>
            </a:pP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НП «Малое и среднее предпринимательство </a:t>
            </a:r>
          </a:p>
          <a:p>
            <a:pPr algn="ctr" defTabSz="809998">
              <a:defRPr/>
            </a:pP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 поддержка индивидуальной 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 defTabSz="809998">
              <a:defRPr/>
            </a:pP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предпринимательской инициативы</a:t>
            </a:r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00113" y="341247"/>
            <a:ext cx="13500095" cy="58477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 defTabSz="554218">
              <a:defRPr/>
            </a:pPr>
            <a:r>
              <a:rPr lang="ru-RU" sz="32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ЗА 2021 </a:t>
            </a:r>
            <a:r>
              <a:rPr lang="ru-RU" sz="32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kumimoji="0" lang="ru-RU" sz="3200" b="1" i="1" u="none" strike="noStrike" kern="1200" cap="all" spc="0" normalizeH="0" baseline="0" noProof="0" dirty="0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5B9BD5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9185984" y="3227327"/>
            <a:ext cx="4890379" cy="1576672"/>
          </a:xfrm>
          <a:prstGeom prst="wedgeRectCallout">
            <a:avLst>
              <a:gd name="adj1" fmla="val -62347"/>
              <a:gd name="adj2" fmla="val -57682"/>
            </a:avLst>
          </a:prstGeom>
          <a:solidFill>
            <a:srgbClr val="FFF05A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98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284549" y="3285617"/>
            <a:ext cx="4682540" cy="1409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98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F3 </a:t>
            </a:r>
            <a:r>
              <a:rPr lang="ru-RU" sz="2400" b="1" dirty="0">
                <a:solidFill>
                  <a:schemeClr val="tx1"/>
                </a:solidFill>
              </a:rPr>
              <a:t>Региональный проект </a:t>
            </a:r>
            <a:r>
              <a:rPr lang="ru-RU" sz="2400" b="1" dirty="0" smtClean="0">
                <a:solidFill>
                  <a:schemeClr val="tx1"/>
                </a:solidFill>
              </a:rPr>
              <a:t>«Обеспечение устойчивого сокращения непригодного для проживания жилищного фонда»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9202658" y="5089759"/>
            <a:ext cx="4910217" cy="1801512"/>
          </a:xfrm>
          <a:prstGeom prst="wedgeRectCallout">
            <a:avLst>
              <a:gd name="adj1" fmla="val -62526"/>
              <a:gd name="adj2" fmla="val 34351"/>
            </a:avLst>
          </a:prstGeom>
          <a:solidFill>
            <a:srgbClr val="FF4AAB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98">
              <a:defRPr/>
            </a:pPr>
            <a:endParaRPr lang="ru-RU" sz="2126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311556" y="5215992"/>
            <a:ext cx="4677754" cy="1525999"/>
          </a:xfrm>
          <a:prstGeom prst="rect">
            <a:avLst/>
          </a:prstGeom>
          <a:solidFill>
            <a:schemeClr val="bg1"/>
          </a:solidFill>
          <a:ln>
            <a:solidFill>
              <a:srgbClr val="FF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98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</a:rPr>
              <a:t>4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Региональный проект </a:t>
            </a:r>
          </a:p>
          <a:p>
            <a:pPr algn="ctr" defTabSz="1079998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«Создание условий для лёгкого старта и комфортного ведения бизнеса»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5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ая прямоугольная выноска 41"/>
          <p:cNvSpPr/>
          <p:nvPr/>
        </p:nvSpPr>
        <p:spPr>
          <a:xfrm>
            <a:off x="287337" y="1574742"/>
            <a:ext cx="8088925" cy="648032"/>
          </a:xfrm>
          <a:prstGeom prst="wedgeRoundRectCallout">
            <a:avLst>
              <a:gd name="adj1" fmla="val -3437"/>
              <a:gd name="adj2" fmla="val -49693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ource Sans Pro Black" panose="020B0803030403020204" pitchFamily="34" charset="0"/>
                <a:cs typeface="Times New Roman" panose="02020603050405020304" pitchFamily="18" charset="0"/>
              </a:rPr>
              <a:t>Источники финансирования дефицита</a:t>
            </a: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8940670" y="4232059"/>
            <a:ext cx="5135694" cy="648032"/>
          </a:xfrm>
          <a:prstGeom prst="wedgeRoundRectCallout">
            <a:avLst>
              <a:gd name="adj1" fmla="val -3437"/>
              <a:gd name="adj2" fmla="val -49693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ource Sans Pro Black" panose="020B0803030403020204" pitchFamily="34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sp>
        <p:nvSpPr>
          <p:cNvPr id="35" name="Прямоугольник 34"/>
          <p:cNvSpPr/>
          <p:nvPr/>
        </p:nvSpPr>
        <p:spPr>
          <a:xfrm rot="10800000" flipV="1">
            <a:off x="6858387" y="4382630"/>
            <a:ext cx="1558215" cy="346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79998">
              <a:defRPr/>
            </a:pPr>
            <a:r>
              <a:rPr lang="ru-RU" sz="1654" b="1" dirty="0" smtClean="0">
                <a:solidFill>
                  <a:srgbClr val="212745"/>
                </a:solidFill>
                <a:cs typeface="Times New Roman" panose="02020603050405020304" pitchFamily="18" charset="0"/>
              </a:rPr>
              <a:t>тыс. </a:t>
            </a:r>
            <a:r>
              <a:rPr lang="ru-RU" sz="1654" b="1" dirty="0">
                <a:solidFill>
                  <a:srgbClr val="212745"/>
                </a:solidFill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186878292"/>
              </p:ext>
            </p:extLst>
          </p:nvPr>
        </p:nvGraphicFramePr>
        <p:xfrm>
          <a:off x="287338" y="2312153"/>
          <a:ext cx="8088924" cy="513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Скругленная прямоугольная выноска 49"/>
          <p:cNvSpPr/>
          <p:nvPr/>
        </p:nvSpPr>
        <p:spPr>
          <a:xfrm>
            <a:off x="11158359" y="5404181"/>
            <a:ext cx="2913571" cy="798958"/>
          </a:xfrm>
          <a:prstGeom prst="wedgeRoundRectCallout">
            <a:avLst>
              <a:gd name="adj1" fmla="val 8962"/>
              <a:gd name="adj2" fmla="val 12780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На 1 января 2022 года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120 000 тыс. </a:t>
            </a:r>
            <a:r>
              <a:rPr lang="ru-RU" sz="2000" b="1" dirty="0">
                <a:solidFill>
                  <a:srgbClr val="002060"/>
                </a:solidFill>
              </a:rPr>
              <a:t>рублей</a:t>
            </a:r>
          </a:p>
        </p:txBody>
      </p:sp>
      <p:sp>
        <p:nvSpPr>
          <p:cNvPr id="51" name="Скругленная прямоугольная выноска 50"/>
          <p:cNvSpPr/>
          <p:nvPr/>
        </p:nvSpPr>
        <p:spPr>
          <a:xfrm>
            <a:off x="9101300" y="6791025"/>
            <a:ext cx="2901295" cy="786529"/>
          </a:xfrm>
          <a:prstGeom prst="wedgeRoundRectCallout">
            <a:avLst>
              <a:gd name="adj1" fmla="val -8333"/>
              <a:gd name="adj2" fmla="val 13365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На 1 января 2021 года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50 000 тыс. </a:t>
            </a:r>
            <a:r>
              <a:rPr lang="ru-RU" sz="2000" b="1" dirty="0">
                <a:solidFill>
                  <a:srgbClr val="002060"/>
                </a:solidFill>
              </a:rPr>
              <a:t>рублей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444" y1="39450" x2="34444" y2="39450"/>
                        <a14:foregroundMark x1="64667" y1="71009" x2="64667" y2="71009"/>
                        <a14:foregroundMark x1="90222" y1="85688" x2="90222" y2="85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167" y="1945017"/>
            <a:ext cx="4687641" cy="1968810"/>
          </a:xfrm>
          <a:prstGeom prst="rect">
            <a:avLst/>
          </a:prstGeom>
        </p:spPr>
      </p:pic>
      <p:sp>
        <p:nvSpPr>
          <p:cNvPr id="5" name="Цилиндр 4"/>
          <p:cNvSpPr/>
          <p:nvPr/>
        </p:nvSpPr>
        <p:spPr>
          <a:xfrm>
            <a:off x="10084173" y="8257584"/>
            <a:ext cx="935551" cy="1157878"/>
          </a:xfrm>
          <a:prstGeom prst="can">
            <a:avLst/>
          </a:prstGeom>
          <a:solidFill>
            <a:srgbClr val="6A8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348"/>
          </a:p>
        </p:txBody>
      </p:sp>
      <p:sp>
        <p:nvSpPr>
          <p:cNvPr id="57" name="Цилиндр 56"/>
          <p:cNvSpPr/>
          <p:nvPr/>
        </p:nvSpPr>
        <p:spPr>
          <a:xfrm>
            <a:off x="12188312" y="6787462"/>
            <a:ext cx="935551" cy="2628000"/>
          </a:xfrm>
          <a:prstGeom prst="can">
            <a:avLst/>
          </a:prstGeom>
          <a:solidFill>
            <a:srgbClr val="6A8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348"/>
          </a:p>
        </p:txBody>
      </p:sp>
      <p:sp>
        <p:nvSpPr>
          <p:cNvPr id="33" name="Прямоугольник 32"/>
          <p:cNvSpPr/>
          <p:nvPr/>
        </p:nvSpPr>
        <p:spPr>
          <a:xfrm>
            <a:off x="900113" y="184806"/>
            <a:ext cx="13500100" cy="89255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 defTabSz="554218">
              <a:defRPr/>
            </a:pP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ИСТОЧНИКАХ ФИНАНСИРОВАНИЯ ДЕФИЦИТА </a:t>
            </a:r>
          </a:p>
          <a:p>
            <a:pPr lvl="0" algn="ctr" defTabSz="554218">
              <a:defRPr/>
            </a:pP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И СОСТОЯНИИ МУНИЦИПАЛЬНОГО </a:t>
            </a: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ДОЛГА за 2021 год</a:t>
            </a:r>
            <a:endParaRPr lang="ru-RU" sz="2600" b="1" i="1" cap="all" dirty="0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5B9BD5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4824"/>
              </p:ext>
            </p:extLst>
          </p:nvPr>
        </p:nvGraphicFramePr>
        <p:xfrm>
          <a:off x="287336" y="7258473"/>
          <a:ext cx="8088925" cy="1998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340">
                  <a:extLst>
                    <a:ext uri="{9D8B030D-6E8A-4147-A177-3AD203B41FA5}">
                      <a16:colId xmlns:a16="http://schemas.microsoft.com/office/drawing/2014/main" val="1316225478"/>
                    </a:ext>
                  </a:extLst>
                </a:gridCol>
                <a:gridCol w="2838734">
                  <a:extLst>
                    <a:ext uri="{9D8B030D-6E8A-4147-A177-3AD203B41FA5}">
                      <a16:colId xmlns:a16="http://schemas.microsoft.com/office/drawing/2014/main" val="3503803634"/>
                    </a:ext>
                  </a:extLst>
                </a:gridCol>
                <a:gridCol w="2657851">
                  <a:extLst>
                    <a:ext uri="{9D8B030D-6E8A-4147-A177-3AD203B41FA5}">
                      <a16:colId xmlns:a16="http://schemas.microsoft.com/office/drawing/2014/main" val="1004240665"/>
                    </a:ext>
                  </a:extLst>
                </a:gridCol>
              </a:tblGrid>
              <a:tr h="809502">
                <a:tc>
                  <a:txBody>
                    <a:bodyPr/>
                    <a:lstStyle/>
                    <a:p>
                      <a:pPr marL="0" marR="0" lvl="0" indent="0" algn="ctr" defTabSz="1439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cs typeface="Times New Roman" panose="02020603050405020304" pitchFamily="18" charset="0"/>
                        </a:rPr>
                        <a:t>Утвержденный план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9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cs typeface="Times New Roman" panose="02020603050405020304" pitchFamily="18" charset="0"/>
                        </a:rPr>
                        <a:t>Уточненный план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9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60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125 045,9</a:t>
                      </a:r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9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125 045,9</a:t>
                      </a:r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9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70 000,0</a:t>
                      </a:r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9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679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0,0</a:t>
                      </a:r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136 208,9</a:t>
                      </a:r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116 527,2</a:t>
                      </a:r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48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0,0</a:t>
                      </a:r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B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95 682,8</a:t>
                      </a:r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B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95 682,8</a:t>
                      </a:r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B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483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66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95"/>
          <a:stretch/>
        </p:blipFill>
        <p:spPr>
          <a:xfrm>
            <a:off x="12256806" y="7828600"/>
            <a:ext cx="2183094" cy="29521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5"/>
          <a:stretch/>
        </p:blipFill>
        <p:spPr>
          <a:xfrm>
            <a:off x="-19050" y="7847650"/>
            <a:ext cx="2217456" cy="29521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06" y="7826136"/>
            <a:ext cx="10058400" cy="2952113"/>
          </a:xfrm>
          <a:prstGeom prst="rect">
            <a:avLst/>
          </a:prstGeom>
        </p:spPr>
      </p:pic>
      <p:sp>
        <p:nvSpPr>
          <p:cNvPr id="59394" name="Line 2"/>
          <p:cNvSpPr>
            <a:spLocks noChangeShapeType="1"/>
          </p:cNvSpPr>
          <p:nvPr/>
        </p:nvSpPr>
        <p:spPr bwMode="auto">
          <a:xfrm>
            <a:off x="339909" y="1970565"/>
            <a:ext cx="1388969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pPr algn="l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ru-RU" noProof="0" normalizeH="0" spc="0" strike="noStrike" sz="3622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731319" y="1889919"/>
            <a:ext cx="874315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l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ru-RU" b="1" baseline="0" cap="none" dirty="0" i="0" kern="1200" kumimoji="0" lang="ru-RU" noProof="0" normalizeH="0" smtClean="0" spc="0" strike="noStrike" sz="3600" u="none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ДЕПАРТАМЕНТ </a:t>
            </a:r>
            <a:r>
              <a:rPr altLang="ru-RU" b="1" baseline="0" cap="none" dirty="0" i="0" kern="1200" kumimoji="0" lang="ru-RU" noProof="0" normalizeH="0" spc="0" strike="noStrike" sz="3600" u="none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ФИНАНСОВ </a:t>
            </a:r>
          </a:p>
          <a:p>
            <a:pPr algn="l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ru-RU" b="1" baseline="0" cap="none" dirty="0" i="0" kern="1200" kumimoji="0" lang="ru-RU" noProof="0" normalizeH="0" spc="0" strike="noStrike" sz="3600" u="none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АДМИНИСТРАЦИИ ГОРОДА </a:t>
            </a:r>
            <a:r>
              <a:rPr altLang="ru-RU" b="1" baseline="0" cap="none" dirty="0" i="0" kern="1200" kumimoji="0" lang="ru-RU" noProof="0" normalizeH="0" smtClean="0" spc="0" strike="noStrike" sz="3600" u="none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МЕГИОНА</a:t>
            </a:r>
            <a:br>
              <a:rPr altLang="ru-RU" b="1" baseline="0" cap="none" dirty="0" i="0" kern="1200" kumimoji="0" lang="ru-RU" noProof="0" normalizeH="0" smtClean="0" spc="0" strike="noStrike" sz="3600" u="none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</a:br>
            <a:endParaRPr altLang="ru-RU" b="0" baseline="0" cap="none" dirty="0" i="0" kern="1200" kumimoji="0" lang="ru-RU" noProof="0" normalizeH="0" spc="0" strike="noStrike" sz="3600" u="none">
              <a:ln>
                <a:noFill/>
              </a:ln>
              <a:solidFill>
                <a:srgbClr val="0D03DB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  <a:p>
            <a:pPr algn="l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ru-RU" b="1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ул. Нефтяников, дом 8, </a:t>
            </a:r>
            <a:endParaRPr altLang="ru-RU" b="1" baseline="0" cap="none" dirty="0" i="0" kern="1200" kumimoji="0" lang="ru-RU" noProof="0" normalizeH="0" smtClean="0" spc="0" strike="noStrike" sz="2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  <a:p>
            <a:pPr algn="l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ru-RU" b="1" baseline="0" cap="none" dirty="0" i="0" kern="1200" kumimoji="0" lang="ru-RU" noProof="0" normalizeH="0" smtClean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г. Мегион, Ханты-Мансийский автономный </a:t>
            </a:r>
            <a:br>
              <a:rPr altLang="ru-RU" b="1" baseline="0" cap="none" dirty="0" i="0" kern="1200" kumimoji="0" lang="ru-RU" noProof="0" normalizeH="0" smtClean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</a:br>
            <a:r>
              <a:rPr altLang="ru-RU" b="1" baseline="0" cap="none" dirty="0" i="0" kern="1200" kumimoji="0" lang="ru-RU" noProof="0" normalizeH="0" smtClean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округ – Югра</a:t>
            </a:r>
            <a:r>
              <a:rPr altLang="ru-RU" b="1" baseline="0" cap="none" dirty="0" i="0" kern="1200" kumimoji="0" lang="en-US" noProof="0" normalizeH="0" smtClean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</a:t>
            </a:r>
            <a:r>
              <a:rPr altLang="ru-RU" b="1" baseline="0" cap="none" dirty="0" i="0" kern="1200" kumimoji="0" lang="ru-RU" noProof="0" normalizeH="0" smtClean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(Тюменская область), 628680</a:t>
            </a:r>
          </a:p>
          <a:p>
            <a:pPr algn="l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ru-RU" b="1" baseline="0" cap="none" dirty="0" i="0" kern="1200" kumimoji="0" lang="ru-RU" noProof="0" normalizeH="0" smtClean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Телефон: 8</a:t>
            </a:r>
            <a:r>
              <a:rPr altLang="ru-RU" b="1" baseline="0" cap="none" dirty="0" i="0" kern="1200" kumimoji="0" lang="en-US" noProof="0" normalizeH="0" smtClean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</a:t>
            </a:r>
            <a:r>
              <a:rPr altLang="ru-RU" b="1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(34643) </a:t>
            </a:r>
            <a:r>
              <a:rPr altLang="ru-RU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9-63-35</a:t>
            </a:r>
            <a:endParaRPr altLang="ru-RU" b="1" baseline="0" cap="none" dirty="0" i="0" kern="1200" kumimoji="0" lang="ru-RU" noProof="0" normalizeH="0" spc="0" strike="noStrike" sz="2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  <a:p>
            <a:pPr algn="l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ru-RU" b="1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Факс</a:t>
            </a:r>
            <a:r>
              <a:rPr altLang="ru-RU" b="1" baseline="0" cap="none" dirty="0" i="0" kern="1200" kumimoji="0" lang="ru-RU" noProof="0" normalizeH="0" smtClean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: 8</a:t>
            </a:r>
            <a:r>
              <a:rPr altLang="ru-RU" b="1" baseline="0" cap="none" dirty="0" i="0" kern="1200" kumimoji="0" lang="en-US" noProof="0" normalizeH="0" smtClean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</a:t>
            </a:r>
            <a:r>
              <a:rPr altLang="ru-RU" b="1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(34643) </a:t>
            </a:r>
            <a:r>
              <a:rPr altLang="ru-RU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9-63-35</a:t>
            </a:r>
            <a:endParaRPr altLang="ru-RU" b="1" baseline="0" cap="none" dirty="0" i="0" kern="1200" kumimoji="0" lang="ru-RU" noProof="0" normalizeH="0" spc="0" strike="noStrike" sz="2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  <a:p>
            <a:pPr algn="l" defTabSz="1077739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ru-RU" b="1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Электронный адрес: </a:t>
            </a:r>
            <a:r>
              <a:rPr altLang="ru-RU" b="1" baseline="0" cap="none" dirty="0" i="0" kern="1200" kumimoji="0" lang="en-US" noProof="0" normalizeH="0" spc="0" strike="noStrike" sz="2800" u="sng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komfin@admmegion.ru</a:t>
            </a:r>
            <a:endParaRPr altLang="ru-RU" b="1" baseline="0" cap="none" dirty="0" i="0" kern="1200" kumimoji="0" lang="ru-RU" noProof="0" normalizeH="0" spc="0" strike="noStrike" sz="2800" u="sng">
              <a:ln>
                <a:noFill/>
              </a:ln>
              <a:solidFill>
                <a:srgbClr val="0070C0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594" y="1722327"/>
            <a:ext cx="4479874" cy="53668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flipH="1">
            <a:off x="0" y="74081"/>
            <a:ext cx="14400213" cy="1078858"/>
          </a:xfrm>
          <a:prstGeom prst="rect">
            <a:avLst/>
          </a:prstGeom>
          <a:gradFill>
            <a:gsLst>
              <a:gs pos="40000">
                <a:srgbClr val="006C95"/>
              </a:gs>
              <a:gs pos="100000">
                <a:srgbClr val="00A97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554218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ru-RU" noProof="0" normalizeH="0" spc="0" strike="noStrike" sz="3054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1319" y="288000"/>
            <a:ext cx="13498285" cy="64633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all" dirty="0" i="1" kern="1200" kumimoji="0" lang="ru-RU" noProof="0" normalizeH="0" spc="0" strike="noStrike" sz="3600" u="none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Благодарим за внимание! </a:t>
            </a:r>
          </a:p>
        </p:txBody>
      </p:sp>
      <p:pic>
        <p:nvPicPr>
          <p:cNvPr id="11" name="Объект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253" y="52310"/>
            <a:ext cx="977859" cy="1233037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25233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0114" y="141193"/>
            <a:ext cx="13500096" cy="89255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/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показателей доходной части бюджета </a:t>
            </a: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Мегион ХМАО-Югры за </a:t>
            </a: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годы, 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5976" y="2221608"/>
            <a:ext cx="1791152" cy="637596"/>
          </a:xfrm>
          <a:prstGeom prst="rect">
            <a:avLst/>
          </a:prstGeom>
          <a:noFill/>
        </p:spPr>
        <p:txBody>
          <a:bodyPr wrap="none" lIns="143742" tIns="71875" rIns="143742" bIns="71875">
            <a:spAutoFit/>
          </a:bodyPr>
          <a:lstStyle/>
          <a:p>
            <a:pPr marL="0" marR="0" lvl="0" indent="0" algn="l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2019 год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4769" y="2221608"/>
            <a:ext cx="1791152" cy="637596"/>
          </a:xfrm>
          <a:prstGeom prst="rect">
            <a:avLst/>
          </a:prstGeom>
          <a:noFill/>
        </p:spPr>
        <p:txBody>
          <a:bodyPr wrap="none" lIns="143742" tIns="71875" rIns="143742" bIns="71875">
            <a:spAutoFit/>
          </a:bodyPr>
          <a:lstStyle/>
          <a:p>
            <a:pPr marL="0" marR="0" lvl="0" indent="0" algn="l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93562" y="2221608"/>
            <a:ext cx="1791152" cy="637596"/>
          </a:xfrm>
          <a:prstGeom prst="rect">
            <a:avLst/>
          </a:prstGeom>
          <a:noFill/>
        </p:spPr>
        <p:txBody>
          <a:bodyPr wrap="none" lIns="143742" tIns="71875" rIns="143742" bIns="71875">
            <a:spAutoFit/>
          </a:bodyPr>
          <a:lstStyle/>
          <a:p>
            <a:pPr marL="0" marR="0" lvl="0" indent="0" algn="l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484203744"/>
              </p:ext>
            </p:extLst>
          </p:nvPr>
        </p:nvGraphicFramePr>
        <p:xfrm>
          <a:off x="169602" y="2925076"/>
          <a:ext cx="4523897" cy="343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416054575"/>
              </p:ext>
            </p:extLst>
          </p:nvPr>
        </p:nvGraphicFramePr>
        <p:xfrm>
          <a:off x="4898397" y="2925076"/>
          <a:ext cx="4523897" cy="343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441628288"/>
              </p:ext>
            </p:extLst>
          </p:nvPr>
        </p:nvGraphicFramePr>
        <p:xfrm>
          <a:off x="9627192" y="2925076"/>
          <a:ext cx="4523897" cy="343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02543" y="6974325"/>
            <a:ext cx="7995118" cy="529875"/>
          </a:xfrm>
          <a:prstGeom prst="rect">
            <a:avLst/>
          </a:prstGeom>
          <a:solidFill>
            <a:srgbClr val="00FF00"/>
          </a:solidFill>
          <a:effectLst>
            <a:outerShdw blurRad="88900" sx="102000" sy="102000" algn="ctr" rotWithShape="0">
              <a:schemeClr val="tx1">
                <a:alpha val="1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43742" tIns="71875" rIns="143742" bIns="71875">
            <a:spAutoFit/>
          </a:bodyPr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Безвозмездные перечисления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2543" y="7825656"/>
            <a:ext cx="7995118" cy="529875"/>
          </a:xfrm>
          <a:prstGeom prst="rect">
            <a:avLst/>
          </a:prstGeom>
          <a:solidFill>
            <a:srgbClr val="3399FF"/>
          </a:solidFill>
          <a:effectLst>
            <a:outerShdw blurRad="88900" sx="102000" sy="102000" algn="ctr" rotWithShape="0">
              <a:schemeClr val="tx1">
                <a:alpha val="1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3742" tIns="71875" rIns="143742" bIns="71875">
            <a:spAutoFit/>
          </a:bodyPr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2543" y="8676987"/>
            <a:ext cx="7995118" cy="529875"/>
          </a:xfrm>
          <a:prstGeom prst="rect">
            <a:avLst/>
          </a:prstGeom>
          <a:solidFill>
            <a:srgbClr val="FFFF00"/>
          </a:solidFill>
          <a:effectLst>
            <a:outerShdw blurRad="88900" sx="102000" sy="102000" algn="ctr" rotWithShape="0">
              <a:schemeClr val="tx1">
                <a:alpha val="1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43742" tIns="71875" rIns="143742" bIns="71875">
            <a:spAutoFit/>
          </a:bodyPr>
          <a:lstStyle/>
          <a:p>
            <a:pPr marL="0" marR="0" lvl="0" indent="0" algn="ctr" defTabSz="1077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Неналоговые доходы</a:t>
            </a:r>
          </a:p>
        </p:txBody>
      </p:sp>
    </p:spTree>
    <p:extLst>
      <p:ext uri="{BB962C8B-B14F-4D97-AF65-F5344CB8AC3E}">
        <p14:creationId xmlns:p14="http://schemas.microsoft.com/office/powerpoint/2010/main" val="10644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0113" y="141193"/>
            <a:ext cx="13500096" cy="89255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/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</a:t>
            </a:r>
            <a:endParaRPr lang="ru-RU" sz="2600" b="1" i="1" cap="all" dirty="0" smtClean="0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5B9BD5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54218"/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Мегион ХМАО-Югры за </a:t>
            </a: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</a:t>
            </a: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545022" y="4214923"/>
            <a:ext cx="184731" cy="36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2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4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517373" y="4528774"/>
            <a:ext cx="288465" cy="36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2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4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V="1">
            <a:off x="2369589" y="3441011"/>
            <a:ext cx="4421604" cy="366236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marL="0" marR="0" lvl="0" indent="0" algn="l" defTabSz="132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815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2369589" y="3441011"/>
            <a:ext cx="4421604" cy="366236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marL="0" marR="0" lvl="0" indent="0" algn="l" defTabSz="132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815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7" name="Picture 23" descr="C:\Users\OstaninaMN\Desktop\Презент годовая\картинки к годовой презентации\02defc562f0ae91d2449229c21a27f4a.jpg"/>
          <p:cNvPicPr>
            <a:picLocks noChangeAspect="1" noChangeArrowheads="1"/>
          </p:cNvPicPr>
          <p:nvPr/>
        </p:nvPicPr>
        <p:blipFill>
          <a:blip r:embed="rId3" cstate="print">
            <a:lum bright="16000"/>
          </a:blip>
          <a:srcRect/>
          <a:stretch>
            <a:fillRect/>
          </a:stretch>
        </p:blipFill>
        <p:spPr bwMode="auto">
          <a:xfrm>
            <a:off x="3884821" y="3600985"/>
            <a:ext cx="4776549" cy="2783887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  <p:sp>
        <p:nvSpPr>
          <p:cNvPr id="18" name="Двойная стрелка влево/вправо 17"/>
          <p:cNvSpPr/>
          <p:nvPr/>
        </p:nvSpPr>
        <p:spPr>
          <a:xfrm>
            <a:off x="3740822" y="2875349"/>
            <a:ext cx="5085784" cy="1031431"/>
          </a:xfrm>
          <a:prstGeom prst="leftRightArrow">
            <a:avLst/>
          </a:prstGeom>
          <a:solidFill>
            <a:srgbClr val="9900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132926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81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3678291" y="1507024"/>
            <a:ext cx="4901611" cy="8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 marL="0" marR="0" lvl="0" indent="0" algn="ctr" defTabSz="132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1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Безвозмездные поступления из бюджета  автономного округа</a:t>
            </a:r>
          </a:p>
        </p:txBody>
      </p:sp>
      <p:sp>
        <p:nvSpPr>
          <p:cNvPr id="20" name="Прямоугольник 24"/>
          <p:cNvSpPr>
            <a:spLocks noChangeArrowheads="1"/>
          </p:cNvSpPr>
          <p:nvPr/>
        </p:nvSpPr>
        <p:spPr bwMode="auto">
          <a:xfrm>
            <a:off x="4553524" y="2291504"/>
            <a:ext cx="3460380" cy="8976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2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233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3 987 875,8</a:t>
            </a:r>
            <a:endParaRPr kumimoji="0" lang="ru-RU" altLang="ru-RU" sz="5233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9057314" y="1361749"/>
            <a:ext cx="4928093" cy="5180846"/>
          </a:xfrm>
          <a:prstGeom prst="triangle">
            <a:avLst>
              <a:gd name="adj" fmla="val 5092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132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81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11609408" y="1750276"/>
            <a:ext cx="2376000" cy="2232000"/>
          </a:xfrm>
          <a:prstGeom prst="roundRect">
            <a:avLst>
              <a:gd name="adj" fmla="val 16667"/>
            </a:avLst>
          </a:prstGeom>
          <a:solidFill>
            <a:srgbClr val="FFFFAB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 lvl="0" algn="ctr" defTabSz="132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Субвенции</a:t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</a:rPr>
              <a:t>2 072 326,3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9089408" y="4090276"/>
            <a:ext cx="2376000" cy="2232000"/>
          </a:xfrm>
          <a:prstGeom prst="roundRect">
            <a:avLst>
              <a:gd name="adj" fmla="val 16667"/>
            </a:avLst>
          </a:prstGeom>
          <a:solidFill>
            <a:srgbClr val="396FD8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 lvl="0" algn="ctr" defTabSz="132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Субсидии</a:t>
            </a:r>
            <a:r>
              <a:rPr lang="ru-RU" altLang="ru-RU" sz="2400" b="1" dirty="0">
                <a:latin typeface="Times New Roman" panose="02020603050405020304" pitchFamily="18" charset="0"/>
              </a:rPr>
              <a:t/>
            </a:r>
            <a:br>
              <a:rPr lang="ru-RU" altLang="ru-RU" sz="2400" b="1" dirty="0">
                <a:latin typeface="Times New Roman" panose="02020603050405020304" pitchFamily="18" charset="0"/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</a:rPr>
              <a:t>783 409,8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11609408" y="4090276"/>
            <a:ext cx="2376000" cy="2232000"/>
          </a:xfrm>
          <a:prstGeom prst="roundRect">
            <a:avLst>
              <a:gd name="adj" fmla="val 16667"/>
            </a:avLst>
          </a:prstGeom>
          <a:solidFill>
            <a:srgbClr val="F754E1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 lvl="0" algn="ctr" defTabSz="132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Иные межбюджетные трансферты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/>
            </a:r>
            <a:b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554 280,1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9089408" y="1748661"/>
            <a:ext cx="2376000" cy="22320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 lvl="0" algn="ctr" defTabSz="132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Дотации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584 592,8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4322815" y="6676512"/>
            <a:ext cx="96625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132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Прочие безвозмездные поступления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от негосударственных организаций – 5 000,0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3870028" y="7337944"/>
            <a:ext cx="10115378" cy="876222"/>
          </a:xfrm>
          <a:prstGeom prst="rightArrow">
            <a:avLst/>
          </a:prstGeom>
          <a:solidFill>
            <a:srgbClr val="3399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132926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81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2518111" y="1479314"/>
            <a:ext cx="756934" cy="8378715"/>
          </a:xfrm>
          <a:prstGeom prst="rightBrace">
            <a:avLst>
              <a:gd name="adj1" fmla="val 8333"/>
              <a:gd name="adj2" fmla="val 50742"/>
            </a:avLst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l" defTabSz="132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4322815" y="8338186"/>
            <a:ext cx="96625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lvl="0" algn="ctr" defTabSz="132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Прочие безвозмездные поступления от государственных (муниципальных) организаций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–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3 228,1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0800000">
            <a:off x="3832328" y="9009516"/>
            <a:ext cx="10153077" cy="876222"/>
          </a:xfrm>
          <a:prstGeom prst="rightArrow">
            <a:avLst/>
          </a:prstGeom>
          <a:solidFill>
            <a:srgbClr val="F48F7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132926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81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1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23678"/>
              </p:ext>
            </p:extLst>
          </p:nvPr>
        </p:nvGraphicFramePr>
        <p:xfrm>
          <a:off x="-1822912" y="932456"/>
          <a:ext cx="6838303" cy="923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99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435459384"/>
              </p:ext>
            </p:extLst>
          </p:nvPr>
        </p:nvGraphicFramePr>
        <p:xfrm>
          <a:off x="397524" y="5305800"/>
          <a:ext cx="7094411" cy="540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411926040"/>
              </p:ext>
            </p:extLst>
          </p:nvPr>
        </p:nvGraphicFramePr>
        <p:xfrm>
          <a:off x="4126842" y="1827103"/>
          <a:ext cx="5744549" cy="564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Скругленная прямоугольная выноска 36"/>
          <p:cNvSpPr/>
          <p:nvPr/>
        </p:nvSpPr>
        <p:spPr>
          <a:xfrm>
            <a:off x="287338" y="4256100"/>
            <a:ext cx="3475278" cy="1378326"/>
          </a:xfrm>
          <a:prstGeom prst="wedgeRoundRectCallout">
            <a:avLst>
              <a:gd fmla="val 69306" name="adj1"/>
              <a:gd fmla="val -16475" name="adj2"/>
              <a:gd fmla="val 16667" name="adj3"/>
            </a:avLst>
          </a:prstGeom>
          <a:solidFill>
            <a:srgbClr val="FFC000">
              <a:alpha val="75000"/>
            </a:srgb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r>
              <a:rPr b="1" dirty="0" lang="ru-RU" sz="2800">
                <a:solidFill>
                  <a:prstClr val="black"/>
                </a:solidFill>
              </a:rPr>
              <a:t>Налоговые доходы</a:t>
            </a:r>
          </a:p>
          <a:p>
            <a:pPr algn="ctr">
              <a:defRPr/>
            </a:pPr>
            <a:r>
              <a:rPr b="1" dirty="0" lang="ru-RU" sz="2800">
                <a:solidFill>
                  <a:prstClr val="black"/>
                </a:solidFill>
              </a:rPr>
              <a:t> </a:t>
            </a:r>
            <a:r>
              <a:rPr b="1" dirty="0" lang="ru-RU" smtClean="0" sz="2800">
                <a:solidFill>
                  <a:prstClr val="black"/>
                </a:solidFill>
              </a:rPr>
              <a:t>1 202 956,9 </a:t>
            </a:r>
            <a:br>
              <a:rPr b="1" dirty="0" lang="ru-RU" smtClean="0" sz="2800">
                <a:solidFill>
                  <a:prstClr val="black"/>
                </a:solidFill>
              </a:rPr>
            </a:br>
            <a:r>
              <a:rPr b="1" dirty="0" lang="ru-RU" smtClean="0" sz="2800">
                <a:solidFill>
                  <a:prstClr val="black"/>
                </a:solidFill>
              </a:rPr>
              <a:t>тыс. руб.</a:t>
            </a:r>
            <a:endParaRPr b="1" dirty="0" lang="ru-RU" sz="2800">
              <a:solidFill>
                <a:prstClr val="black"/>
              </a:solidFill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10235617" y="3850603"/>
            <a:ext cx="3550801" cy="1783822"/>
          </a:xfrm>
          <a:prstGeom prst="wedgeRoundRectCallout">
            <a:avLst>
              <a:gd fmla="val -66476" name="adj1"/>
              <a:gd fmla="val -8260" name="adj2"/>
              <a:gd fmla="val 16667" name="adj3"/>
            </a:avLst>
          </a:prstGeom>
          <a:solidFill>
            <a:srgbClr val="FFFFCC">
              <a:alpha val="75000"/>
            </a:srgb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r>
              <a:rPr b="1" dirty="0" lang="ru-RU" sz="2800">
                <a:solidFill>
                  <a:prstClr val="black"/>
                </a:solidFill>
              </a:rPr>
              <a:t>Неналоговые доходы</a:t>
            </a:r>
          </a:p>
          <a:p>
            <a:pPr algn="ctr">
              <a:defRPr/>
            </a:pPr>
            <a:r>
              <a:rPr b="1" dirty="0" lang="ru-RU" sz="2800">
                <a:solidFill>
                  <a:prstClr val="black"/>
                </a:solidFill>
              </a:rPr>
              <a:t> </a:t>
            </a:r>
            <a:r>
              <a:rPr b="1" dirty="0" lang="ru-RU" smtClean="0" sz="2800">
                <a:solidFill>
                  <a:prstClr val="black"/>
                </a:solidFill>
              </a:rPr>
              <a:t>279 246,4 тыс. руб.</a:t>
            </a:r>
            <a:endParaRPr b="1" dirty="0" lang="ru-RU" sz="2800">
              <a:solidFill>
                <a:prstClr val="black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10785" y="1446935"/>
            <a:ext cx="6159857" cy="7603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49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algn="br" blurRad="76200" dir="8100000" dist="12700" kx="800400" rotWithShape="0" sy="-23000">
              <a:prstClr val="black">
                <a:alpha val="20000"/>
              </a:prstClr>
            </a:outerShdw>
          </a:effectLst>
          <a:scene3d>
            <a:camera prst="orthographicFront"/>
            <a:lightRig dir="t" rig="threePt"/>
          </a:scene3d>
          <a:sp3d>
            <a:bevelT/>
          </a:sp3d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r>
              <a:rPr b="1" dirty="0" lang="ru-RU" sz="3780">
                <a:solidFill>
                  <a:prstClr val="black"/>
                </a:solidFill>
                <a:ea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lang="ru-RU" smtClean="0" sz="3780">
                <a:solidFill>
                  <a:prstClr val="black"/>
                </a:solidFill>
                <a:ea charset="0" panose="02020603050405020304" pitchFamily="18" typeface="Times New Roman"/>
                <a:cs charset="0" panose="02020603050405020304" pitchFamily="18" typeface="Times New Roman"/>
              </a:rPr>
              <a:t>1 482 203,3 тыс. рублей</a:t>
            </a:r>
            <a:endParaRPr b="1" dirty="0" lang="ru-RU" sz="3780">
              <a:solidFill>
                <a:prstClr val="black"/>
              </a:solidFill>
              <a:cs charset="0" panose="02020603050405020304" pitchFamily="18" typeface="Times New Roman"/>
            </a:endParaRPr>
          </a:p>
        </p:txBody>
      </p:sp>
      <p:graphicFrame>
        <p:nvGraphicFramePr>
          <p:cNvPr id="48" name="Диаграмма 47"/>
          <p:cNvGraphicFramePr/>
          <p:nvPr>
            <p:extLst>
              <p:ext uri="{D42A27DB-BD31-4B8C-83A1-F6EECF244321}">
                <p14:modId xmlns:p14="http://schemas.microsoft.com/office/powerpoint/2010/main" val="2976031933"/>
              </p:ext>
            </p:extLst>
          </p:nvPr>
        </p:nvGraphicFramePr>
        <p:xfrm>
          <a:off x="7237320" y="4875964"/>
          <a:ext cx="7067840" cy="583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descr="https://thumbs.dreamstime.com/b/%D0%BF%D0%B5%D1%80-%D1%82%D0%B5%D1%82%D1%80%D0%B0%D0%B4%D0%B8-%D1%87%D0%B0%D0%BB%D1%8C%D0%BA%D1%83%D0%BB%D1%8F%D1%82%D0%BE%D1%80%D0%B0-23337871.jpg" id="1028" name="Picture 4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/>
          <a:stretch/>
        </p:blipFill>
        <p:spPr bwMode="auto">
          <a:xfrm>
            <a:off x="774152" y="2036488"/>
            <a:ext cx="2452841" cy="201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xn--80aahqcqybgko.xn--p1ai/uploads/2020/08/j5jrqevbgp2pggujyqroiyy_dai.jpeg" id="1030" name="Picture 6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204" y="1791910"/>
            <a:ext cx="2446815" cy="16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900113" y="184806"/>
            <a:ext cx="13500100" cy="89255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 lvl="0">
              <a:defRPr/>
            </a:pPr>
            <a:r>
              <a:rPr b="1" cap="all" dirty="0" i="1" lang="ru-RU" sz="2600">
                <a:ln w="9525">
                  <a:noFill/>
                  <a:prstDash val="solid"/>
                </a:ln>
                <a:solidFill>
                  <a:srgbClr val="FFD85B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cap="all" dirty="0" i="1" lang="ru-RU" sz="26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Налоговые и неналоговые Доходы </a:t>
            </a:r>
            <a:r>
              <a:rPr b="1" cap="all" dirty="0" i="1" lang="ru-RU" smtClean="0" sz="26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бюджета</a:t>
            </a:r>
          </a:p>
          <a:p>
            <a:pPr algn="ctr" defTabSz="554218" lvl="0">
              <a:defRPr/>
            </a:pPr>
            <a:r>
              <a:rPr b="1" cap="all" dirty="0" i="1" lang="ru-RU" smtClean="0" sz="260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algn="tl" blurRad="12700" dir="2700000" dist="38100" rotWithShape="0">
                    <a:srgbClr val="5B9BD5">
                      <a:lumMod val="50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за 2021 год, тыс. рублей</a:t>
            </a:r>
            <a:endParaRPr b="1" cap="all" dirty="0" i="1" lang="ru-RU" sz="2600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algn="tl" blurRad="12700" dir="2700000" dist="38100" rotWithShape="0">
                  <a:srgbClr val="5B9BD5">
                    <a:lumMod val="50000"/>
                  </a:srgbClr>
                </a:outerShd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43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0114" y="180681"/>
            <a:ext cx="13500100" cy="89255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1" u="none" strike="noStrike" kern="1200" cap="all" spc="0" normalizeH="0" baseline="0" noProof="0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поступлений налоговых доходов бюджета </a:t>
            </a:r>
            <a:r>
              <a:rPr kumimoji="0" lang="ru-RU" sz="2600" b="1" i="1" u="none" strike="noStrike" kern="1200" cap="all" spc="0" normalizeH="0" baseline="0" noProof="0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600" b="1" i="1" u="none" strike="noStrike" kern="1200" cap="all" spc="0" normalizeH="0" baseline="0" noProof="0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600" b="1" i="1" u="none" strike="noStrike" kern="1200" cap="all" spc="0" normalizeH="0" baseline="0" noProof="0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городского </a:t>
            </a:r>
            <a:r>
              <a:rPr kumimoji="0" lang="ru-RU" sz="2600" b="1" i="1" u="none" strike="noStrike" kern="1200" cap="all" spc="0" normalizeH="0" baseline="0" noProof="0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округа Мегион ХМАО-Югры за </a:t>
            </a:r>
            <a:r>
              <a:rPr kumimoji="0" lang="ru-RU" sz="2600" b="1" i="1" u="none" strike="noStrike" kern="1200" cap="all" spc="0" normalizeH="0" baseline="0" noProof="0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2021 </a:t>
            </a:r>
            <a:r>
              <a:rPr kumimoji="0" lang="ru-RU" sz="2600" b="1" i="1" u="none" strike="noStrike" kern="1200" cap="all" spc="0" normalizeH="0" baseline="0" noProof="0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год, тыс. руб</a:t>
            </a:r>
            <a:r>
              <a:rPr kumimoji="0" lang="ru-RU" sz="2600" b="1" i="1" u="none" strike="noStrike" kern="1200" cap="all" spc="0" normalizeH="0" baseline="0" noProof="0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2600" b="1" i="1" u="none" strike="noStrike" kern="1200" cap="all" spc="0" normalizeH="0" baseline="0" noProof="0" dirty="0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5B9BD5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902691"/>
              </p:ext>
            </p:extLst>
          </p:nvPr>
        </p:nvGraphicFramePr>
        <p:xfrm>
          <a:off x="480539" y="1458519"/>
          <a:ext cx="13439125" cy="840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1094525" y="8573252"/>
            <a:ext cx="5911011" cy="101065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68464" tIns="34234" rIns="68464" bIns="34234" rtlCol="0" anchor="ctr">
            <a:noAutofit/>
          </a:bodyPr>
          <a:lstStyle>
            <a:lvl1pPr algn="l" defTabSz="143999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43999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Итого поступлений: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143999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1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02 956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9 тыс. руб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3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0114" y="154640"/>
            <a:ext cx="13500096" cy="89255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554218"/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поступления неналоговых доходов бюджета </a:t>
            </a: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Мегион ХМАО-Югры за </a:t>
            </a: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</a:t>
            </a:r>
            <a:r>
              <a:rPr lang="ru-RU" sz="2600" b="1" i="1" cap="all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600" b="1" i="1" cap="all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984019"/>
              </p:ext>
            </p:extLst>
          </p:nvPr>
        </p:nvGraphicFramePr>
        <p:xfrm>
          <a:off x="479420" y="1371227"/>
          <a:ext cx="13573463" cy="828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2135214" y="8292141"/>
            <a:ext cx="5064888" cy="1138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68464" tIns="34234" rIns="68464" bIns="34234" rtlCol="0" anchor="ctr">
            <a:noAutofit/>
          </a:bodyPr>
          <a:lstStyle>
            <a:lvl1pPr algn="l" defTabSz="143999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43999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Итого поступлений: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279 246,4 тыс. руб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D03DB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02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Савон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1.xml><?xml version="1.0" encoding="utf-8"?>
<a:theme xmlns:a="http://schemas.openxmlformats.org/drawingml/2006/main" name="10_Савон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2.xml><?xml version="1.0" encoding="utf-8"?>
<a:theme xmlns:a="http://schemas.openxmlformats.org/drawingml/2006/main" name="11_Савон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3.xml><?xml version="1.0" encoding="utf-8"?>
<a:theme xmlns:a="http://schemas.openxmlformats.org/drawingml/2006/main" name="12_Савон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4.xml><?xml version="1.0" encoding="utf-8"?>
<a:theme xmlns:a="http://schemas.openxmlformats.org/drawingml/2006/main" name="13_Савон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5.xml><?xml version="1.0" encoding="utf-8"?>
<a:theme xmlns:a="http://schemas.openxmlformats.org/drawingml/2006/main" name="1_Савон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6.xml><?xml version="1.0" encoding="utf-8"?>
<a:theme xmlns:a="http://schemas.openxmlformats.org/drawingml/2006/main" name="14_Савон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7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02-colored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FC000"/>
      </a:accent1>
      <a:accent2>
        <a:srgbClr val="FF3F5F"/>
      </a:accent2>
      <a:accent3>
        <a:srgbClr val="2AC2AC"/>
      </a:accent3>
      <a:accent4>
        <a:srgbClr val="3BC7E2"/>
      </a:accent4>
      <a:accent5>
        <a:srgbClr val="2993FF"/>
      </a:accent5>
      <a:accent6>
        <a:srgbClr val="7F739A"/>
      </a:accent6>
      <a:hlink>
        <a:srgbClr val="FFFFFF"/>
      </a:hlink>
      <a:folHlink>
        <a:srgbClr val="595959"/>
      </a:folHlink>
    </a:clrScheme>
    <a:fontScheme name="Custom 1">
      <a:majorFont>
        <a:latin typeface="Roboto Medium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Савон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4_Савон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5.xml><?xml version="1.0" encoding="utf-8"?>
<a:theme xmlns:a="http://schemas.openxmlformats.org/drawingml/2006/main" name="3_Савон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6.xml><?xml version="1.0" encoding="utf-8"?>
<a:theme xmlns:a="http://schemas.openxmlformats.org/drawingml/2006/main" name="5_Савон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7.xml><?xml version="1.0" encoding="utf-8"?>
<a:theme xmlns:a="http://schemas.openxmlformats.org/drawingml/2006/main" name="6_Савон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8.xml><?xml version="1.0" encoding="utf-8"?>
<a:theme xmlns:a="http://schemas.openxmlformats.org/drawingml/2006/main" name="7_Савон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9.xml><?xml version="1.0" encoding="utf-8"?>
<a:theme xmlns:a="http://schemas.openxmlformats.org/drawingml/2006/main" name="8_Савон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18948</TotalTime>
  <Words>3873</Words>
  <Application>Microsoft Office PowerPoint</Application>
  <PresentationFormat>Произвольный</PresentationFormat>
  <Paragraphs>645</Paragraphs>
  <Slides>40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72" baseType="lpstr">
      <vt:lpstr>맑은 고딕</vt:lpstr>
      <vt:lpstr>微软雅黑</vt:lpstr>
      <vt:lpstr>Arial</vt:lpstr>
      <vt:lpstr>Calibri</vt:lpstr>
      <vt:lpstr>Century Gothic</vt:lpstr>
      <vt:lpstr>돋움</vt:lpstr>
      <vt:lpstr>Garamond</vt:lpstr>
      <vt:lpstr>Roboto Condensed</vt:lpstr>
      <vt:lpstr>Roboto Medium</vt:lpstr>
      <vt:lpstr>Source Code Pro Black</vt:lpstr>
      <vt:lpstr>Source Sans Pro Black</vt:lpstr>
      <vt:lpstr>Times New Roman</vt:lpstr>
      <vt:lpstr>Trebuchet MS</vt:lpstr>
      <vt:lpstr>Wingdings</vt:lpstr>
      <vt:lpstr>Тема Office</vt:lpstr>
      <vt:lpstr>Office Theme</vt:lpstr>
      <vt:lpstr>2_Савон</vt:lpstr>
      <vt:lpstr>4_Савон</vt:lpstr>
      <vt:lpstr>3_Савон</vt:lpstr>
      <vt:lpstr>5_Савон</vt:lpstr>
      <vt:lpstr>6_Савон</vt:lpstr>
      <vt:lpstr>7_Савон</vt:lpstr>
      <vt:lpstr>8_Савон</vt:lpstr>
      <vt:lpstr>9_Савон</vt:lpstr>
      <vt:lpstr>10_Савон</vt:lpstr>
      <vt:lpstr>11_Савон</vt:lpstr>
      <vt:lpstr>12_Савон</vt:lpstr>
      <vt:lpstr>13_Савон</vt:lpstr>
      <vt:lpstr>1_Савон</vt:lpstr>
      <vt:lpstr>14_Савон</vt:lpstr>
      <vt:lpstr>1_Тема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за 2020 год - доклад</dc:title>
  <dc:creator>Рянская Елена</dc:creator>
  <cp:lastModifiedBy>Мартынюк Наталья Александровна</cp:lastModifiedBy>
  <cp:revision>632</cp:revision>
  <cp:lastPrinted>2022-04-25T07:04:53Z</cp:lastPrinted>
  <dcterms:created xsi:type="dcterms:W3CDTF">2021-03-12T15:32:03Z</dcterms:created>
  <dcterms:modified xsi:type="dcterms:W3CDTF">2022-04-25T12:06:53Z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9321450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