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4" r:id="rId4"/>
    <p:sldId id="296" r:id="rId5"/>
    <p:sldId id="297" r:id="rId6"/>
    <p:sldId id="260" r:id="rId7"/>
    <p:sldId id="261" r:id="rId8"/>
    <p:sldId id="262" r:id="rId9"/>
    <p:sldId id="291" r:id="rId10"/>
    <p:sldId id="293" r:id="rId11"/>
    <p:sldId id="292" r:id="rId12"/>
    <p:sldId id="258" r:id="rId13"/>
    <p:sldId id="259" r:id="rId14"/>
    <p:sldId id="263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4" r:id="rId24"/>
    <p:sldId id="275" r:id="rId25"/>
    <p:sldId id="294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95" r:id="rId36"/>
    <p:sldId id="285" r:id="rId37"/>
    <p:sldId id="286" r:id="rId38"/>
    <p:sldId id="287" r:id="rId39"/>
    <p:sldId id="288" r:id="rId40"/>
    <p:sldId id="289" r:id="rId41"/>
    <p:sldId id="290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43" autoAdjust="0"/>
    <p:restoredTop sz="94629" autoAdjust="0"/>
  </p:normalViewPr>
  <p:slideViewPr>
    <p:cSldViewPr>
      <p:cViewPr>
        <p:scale>
          <a:sx n="100" d="100"/>
          <a:sy n="100" d="100"/>
        </p:scale>
        <p:origin x="-896" y="5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11.08.2022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 ?><Relationships xmlns="http://schemas.openxmlformats.org/package/2006/relationships"><Relationship Id="rId3" Target="../media/image14.jpe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3" Target="../media/image14.jpe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3" Target="../media/image40.jpe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8" Target="../media/image40.jpeg" Type="http://schemas.openxmlformats.org/officeDocument/2006/relationships/image"/><Relationship Id="rId3" Target="../media/image41.jpeg" Type="http://schemas.openxmlformats.org/officeDocument/2006/relationships/image"/><Relationship Id="rId7" Target="../media/image45.jpe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44.jpeg" Type="http://schemas.openxmlformats.org/officeDocument/2006/relationships/image"/><Relationship Id="rId5" Target="../media/image43.jpeg" Type="http://schemas.openxmlformats.org/officeDocument/2006/relationships/image"/><Relationship Id="rId4" Target="../media/image42.jpeg" Type="http://schemas.openxmlformats.org/officeDocument/2006/relationships/image"/></Relationships>
</file>

<file path=ppt/slides/_rels/slide14.xml.rels><?xml version="1.0" encoding="UTF-8" standalone="yes" ?><Relationships xmlns="http://schemas.openxmlformats.org/package/2006/relationships"><Relationship Id="rId3" Target="../media/image46.pn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40.jpeg" Type="http://schemas.openxmlformats.org/officeDocument/2006/relationships/image"/></Relationships>
</file>

<file path=ppt/slides/_rels/slide15.xml.rels><?xml version="1.0" encoding="UTF-8" standalone="yes" ?><Relationships xmlns="http://schemas.openxmlformats.org/package/2006/relationships"><Relationship Id="rId3" Target="../media/image47.jpe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50.jpeg" Type="http://schemas.openxmlformats.org/officeDocument/2006/relationships/image"/><Relationship Id="rId5" Target="../media/image49.jpeg" Type="http://schemas.openxmlformats.org/officeDocument/2006/relationships/image"/><Relationship Id="rId4" Target="../media/image48.jpeg" Type="http://schemas.openxmlformats.org/officeDocument/2006/relationships/image"/></Relationships>
</file>

<file path=ppt/slides/_rels/slide16.xml.rels><?xml version="1.0" encoding="UTF-8" standalone="yes" ?><Relationships xmlns="http://schemas.openxmlformats.org/package/2006/relationships"><Relationship Id="rId3" Target="../media/image51.jpe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40.jpeg" Type="http://schemas.openxmlformats.org/officeDocument/2006/relationships/image"/></Relationships>
</file>

<file path=ppt/slides/_rels/slide17.xml.rels><?xml version="1.0" encoding="UTF-8" standalone="yes" ?><Relationships xmlns="http://schemas.openxmlformats.org/package/2006/relationships"><Relationship Id="rId3" Target="../media/image52.jpe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40.jpeg" Type="http://schemas.openxmlformats.org/officeDocument/2006/relationships/image"/></Relationships>
</file>

<file path=ppt/slides/_rels/slide18.xml.rels><?xml version="1.0" encoding="UTF-8" standalone="yes" ?><Relationships xmlns="http://schemas.openxmlformats.org/package/2006/relationships"><Relationship Id="rId3" Target="../media/image53.jpe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40.jpeg" Type="http://schemas.openxmlformats.org/officeDocument/2006/relationships/image"/></Relationships>
</file>

<file path=ppt/slides/_rels/slide19.xml.rels><?xml version="1.0" encoding="UTF-8" standalone="yes" ?><Relationships xmlns="http://schemas.openxmlformats.org/package/2006/relationships"><Relationship Id="rId3" Target="../media/image54.jpe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40.jpeg" Type="http://schemas.openxmlformats.org/officeDocument/2006/relationships/image"/></Relationships>
</file>

<file path=ppt/slides/_rels/slide2.xml.rels><?xml version="1.0" encoding="UTF-8" standalone="yes" ?><Relationships xmlns="http://schemas.openxmlformats.org/package/2006/relationships"><Relationship Id="rId8" Target="../media/image10.png" Type="http://schemas.openxmlformats.org/officeDocument/2006/relationships/image"/><Relationship Id="rId3" Target="../media/image5.jpeg" Type="http://schemas.openxmlformats.org/officeDocument/2006/relationships/image"/><Relationship Id="rId7" Target="../media/image9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8.jpeg" Type="http://schemas.openxmlformats.org/officeDocument/2006/relationships/image"/><Relationship Id="rId5" Target="../media/image7.jpeg" Type="http://schemas.openxmlformats.org/officeDocument/2006/relationships/image"/><Relationship Id="rId10" Target="../media/image12.jpeg" Type="http://schemas.openxmlformats.org/officeDocument/2006/relationships/image"/><Relationship Id="rId4" Target="../media/image6.jpeg" Type="http://schemas.openxmlformats.org/officeDocument/2006/relationships/image"/><Relationship Id="rId9" Target="../media/image11.jpeg" Type="http://schemas.openxmlformats.org/officeDocument/2006/relationships/image"/></Relationships>
</file>

<file path=ppt/slides/_rels/slide20.xml.rels><?xml version="1.0" encoding="UTF-8" standalone="yes" ?><Relationships xmlns="http://schemas.openxmlformats.org/package/2006/relationships"><Relationship Id="rId3" Target="../media/image40.jpe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55.png" Type="http://schemas.openxmlformats.org/officeDocument/2006/relationships/image"/></Relationships>
</file>

<file path=ppt/slides/_rels/slide21.xml.rels><?xml version="1.0" encoding="UTF-8" standalone="yes" ?><Relationships xmlns="http://schemas.openxmlformats.org/package/2006/relationships"><Relationship Id="rId3" Target="../media/image40.jpe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56.jpeg" Type="http://schemas.openxmlformats.org/officeDocument/2006/relationships/image"/><Relationship Id="rId4" Target="../media/image55.png" Type="http://schemas.openxmlformats.org/officeDocument/2006/relationships/image"/></Relationships>
</file>

<file path=ppt/slides/_rels/slide22.xml.rels><?xml version="1.0" encoding="UTF-8" standalone="yes" ?><Relationships xmlns="http://schemas.openxmlformats.org/package/2006/relationships"><Relationship Id="rId3" Target="../media/image40.jpe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57.jpeg" Type="http://schemas.openxmlformats.org/officeDocument/2006/relationships/image"/><Relationship Id="rId4" Target="../media/image55.png" Type="http://schemas.openxmlformats.org/officeDocument/2006/relationships/image"/></Relationships>
</file>

<file path=ppt/slides/_rels/slide23.xml.rels><?xml version="1.0" encoding="UTF-8" standalone="yes" ?><Relationships xmlns="http://schemas.openxmlformats.org/package/2006/relationships"><Relationship Id="rId3" Target="../media/image40.jpe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58.png" Type="http://schemas.openxmlformats.org/officeDocument/2006/relationships/image"/></Relationships>
</file>

<file path=ppt/slides/_rels/slide24.xml.rels><?xml version="1.0" encoding="UTF-8" standalone="yes" ?><Relationships xmlns="http://schemas.openxmlformats.org/package/2006/relationships"><Relationship Id="rId3" Target="../media/image40.jpe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59.jpeg" Type="http://schemas.openxmlformats.org/officeDocument/2006/relationships/image"/><Relationship Id="rId4" Target="../media/image58.png" Type="http://schemas.openxmlformats.org/officeDocument/2006/relationships/image"/></Relationships>
</file>

<file path=ppt/slides/_rels/slide25.xml.rels><?xml version="1.0" encoding="UTF-8" standalone="yes" ?><Relationships xmlns="http://schemas.openxmlformats.org/package/2006/relationships"><Relationship Id="rId3" Target="../media/image40.jpe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61.jpeg" Type="http://schemas.openxmlformats.org/officeDocument/2006/relationships/image"/><Relationship Id="rId5" Target="../media/image60.jpeg" Type="http://schemas.openxmlformats.org/officeDocument/2006/relationships/image"/><Relationship Id="rId4" Target="../media/image58.png" Type="http://schemas.openxmlformats.org/officeDocument/2006/relationships/image"/></Relationships>
</file>

<file path=ppt/slides/_rels/slide26.xml.rels><?xml version="1.0" encoding="UTF-8" standalone="yes" ?><Relationships xmlns="http://schemas.openxmlformats.org/package/2006/relationships"><Relationship Id="rId3" Target="../media/image40.jpe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62.png" Type="http://schemas.openxmlformats.org/officeDocument/2006/relationships/image"/></Relationships>
</file>

<file path=ppt/slides/_rels/slide27.xml.rels><?xml version="1.0" encoding="UTF-8" standalone="yes" ?><Relationships xmlns="http://schemas.openxmlformats.org/package/2006/relationships"><Relationship Id="rId3" Target="../media/image40.jpe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63.jpeg" Type="http://schemas.openxmlformats.org/officeDocument/2006/relationships/image"/><Relationship Id="rId4" Target="../media/image62.png" Type="http://schemas.openxmlformats.org/officeDocument/2006/relationships/image"/></Relationships>
</file>

<file path=ppt/slides/_rels/slide28.xml.rels><?xml version="1.0" encoding="UTF-8" standalone="yes" ?><Relationships xmlns="http://schemas.openxmlformats.org/package/2006/relationships"><Relationship Id="rId3" Target="../media/image50.jpe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65.jpeg" Type="http://schemas.openxmlformats.org/officeDocument/2006/relationships/image"/><Relationship Id="rId4" Target="../media/image64.jpeg" Type="http://schemas.openxmlformats.org/officeDocument/2006/relationships/image"/></Relationships>
</file>

<file path=ppt/slides/_rels/slide29.xml.rels><?xml version="1.0" encoding="UTF-8" standalone="yes" ?><Relationships xmlns="http://schemas.openxmlformats.org/package/2006/relationships"><Relationship Id="rId3" Target="../media/image40.jpe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66.jpeg" Type="http://schemas.openxmlformats.org/officeDocument/2006/relationships/image"/></Relationships>
</file>

<file path=ppt/slides/_rels/slide3.xml.rels><?xml version="1.0" encoding="UTF-8" standalone="yes" ?><Relationships xmlns="http://schemas.openxmlformats.org/package/2006/relationships"><Relationship Id="rId3" Target="../media/image14.jpe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0.xml.rels><?xml version="1.0" encoding="UTF-8" standalone="yes" ?><Relationships xmlns="http://schemas.openxmlformats.org/package/2006/relationships"><Relationship Id="rId3" Target="../media/image40.jpe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67.jpeg" Type="http://schemas.openxmlformats.org/officeDocument/2006/relationships/image"/></Relationships>
</file>

<file path=ppt/slides/_rels/slide31.xml.rels><?xml version="1.0" encoding="UTF-8" standalone="yes" ?><Relationships xmlns="http://schemas.openxmlformats.org/package/2006/relationships"><Relationship Id="rId3" Target="../media/image40.jpe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68.jpeg" Type="http://schemas.openxmlformats.org/officeDocument/2006/relationships/image"/></Relationships>
</file>

<file path=ppt/slides/_rels/slide32.xml.rels><?xml version="1.0" encoding="UTF-8" standalone="yes" ?><Relationships xmlns="http://schemas.openxmlformats.org/package/2006/relationships"><Relationship Id="rId3" Target="../media/image40.jpe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69.jpeg" Type="http://schemas.openxmlformats.org/officeDocument/2006/relationships/image"/></Relationships>
</file>

<file path=ppt/slides/_rels/slide33.xml.rels><?xml version="1.0" encoding="UTF-8" standalone="yes" ?><Relationships xmlns="http://schemas.openxmlformats.org/package/2006/relationships"><Relationship Id="rId3" Target="../media/image40.jpe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70.jpeg" Type="http://schemas.openxmlformats.org/officeDocument/2006/relationships/image"/></Relationships>
</file>

<file path=ppt/slides/_rels/slide34.xml.rels><?xml version="1.0" encoding="UTF-8" standalone="yes" ?><Relationships xmlns="http://schemas.openxmlformats.org/package/2006/relationships"><Relationship Id="rId3" Target="../media/image40.jpe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71.jpeg" Type="http://schemas.openxmlformats.org/officeDocument/2006/relationships/image"/><Relationship Id="rId4" Target="../media/image70.jpeg" Type="http://schemas.openxmlformats.org/officeDocument/2006/relationships/image"/></Relationships>
</file>

<file path=ppt/slides/_rels/slide35.xml.rels><?xml version="1.0" encoding="UTF-8" standalone="yes" ?><Relationships xmlns="http://schemas.openxmlformats.org/package/2006/relationships"><Relationship Id="rId3" Target="../media/image40.jpe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72.jpeg" Type="http://schemas.openxmlformats.org/officeDocument/2006/relationships/image"/><Relationship Id="rId4" Target="../media/image70.jpeg" Type="http://schemas.openxmlformats.org/officeDocument/2006/relationships/image"/></Relationships>
</file>

<file path=ppt/slides/_rels/slide36.xml.rels><?xml version="1.0" encoding="UTF-8" standalone="yes" ?><Relationships xmlns="http://schemas.openxmlformats.org/package/2006/relationships"><Relationship Id="rId3" Target="../media/image40.jpe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73.jpeg" Type="http://schemas.openxmlformats.org/officeDocument/2006/relationships/image"/></Relationships>
</file>

<file path=ppt/slides/_rels/slide37.xml.rels><?xml version="1.0" encoding="UTF-8" standalone="yes" ?><Relationships xmlns="http://schemas.openxmlformats.org/package/2006/relationships"><Relationship Id="rId3" Target="../media/image40.jpe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74.jpeg" Type="http://schemas.openxmlformats.org/officeDocument/2006/relationships/image"/><Relationship Id="rId4" Target="../media/image73.jpeg" Type="http://schemas.openxmlformats.org/officeDocument/2006/relationships/image"/></Relationships>
</file>

<file path=ppt/slides/_rels/slide38.xml.rels><?xml version="1.0" encoding="UTF-8" standalone="yes" ?><Relationships xmlns="http://schemas.openxmlformats.org/package/2006/relationships"><Relationship Id="rId3" Target="../media/image50.jpe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75.jpeg" Type="http://schemas.openxmlformats.org/officeDocument/2006/relationships/image"/></Relationships>
</file>

<file path=ppt/slides/_rels/slide39.xml.rels><?xml version="1.0" encoding="UTF-8" standalone="yes" ?><Relationships xmlns="http://schemas.openxmlformats.org/package/2006/relationships"><Relationship Id="rId3" Target="../media/image50.jpe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8" Target="../media/image20.jpeg" Type="http://schemas.openxmlformats.org/officeDocument/2006/relationships/image"/><Relationship Id="rId3" Target="../media/image15.png" Type="http://schemas.openxmlformats.org/officeDocument/2006/relationships/image"/><Relationship Id="rId7" Target="../media/image19.jpeg" Type="http://schemas.openxmlformats.org/officeDocument/2006/relationships/image"/><Relationship Id="rId12" Target="../media/image23.jpe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18.jpeg" Type="http://schemas.openxmlformats.org/officeDocument/2006/relationships/image"/><Relationship Id="rId11" Target="../media/image22.jpeg" Type="http://schemas.openxmlformats.org/officeDocument/2006/relationships/image"/><Relationship Id="rId5" Target="../media/image17.png" Type="http://schemas.openxmlformats.org/officeDocument/2006/relationships/image"/><Relationship Id="rId10" Target="../media/image21.jpeg" Type="http://schemas.openxmlformats.org/officeDocument/2006/relationships/image"/><Relationship Id="rId4" Target="../media/image16.jpeg" Type="http://schemas.openxmlformats.org/officeDocument/2006/relationships/image"/><Relationship Id="rId9" Target="../media/image12.jpeg" Type="http://schemas.openxmlformats.org/officeDocument/2006/relationships/image"/></Relationships>
</file>

<file path=ppt/slides/_rels/slide40.xml.rels><?xml version="1.0" encoding="UTF-8" standalone="yes" ?><Relationships xmlns="http://schemas.openxmlformats.org/package/2006/relationships"><Relationship Id="rId3" Target="../media/image50.jpe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76.jpeg" Type="http://schemas.openxmlformats.org/officeDocument/2006/relationships/image"/></Relationships>
</file>

<file path=ppt/slides/_rels/slide41.xml.rels><?xml version="1.0" encoding="UTF-8" standalone="yes" ?><Relationships xmlns="http://schemas.openxmlformats.org/package/2006/relationships"><Relationship Id="rId3" Target="../media/image50.jpe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8" Target="../media/image29.jpeg" Type="http://schemas.openxmlformats.org/officeDocument/2006/relationships/image"/><Relationship Id="rId13" Target="../media/image33.jpeg" Type="http://schemas.openxmlformats.org/officeDocument/2006/relationships/image"/><Relationship Id="rId3" Target="../media/image24.jpeg" Type="http://schemas.openxmlformats.org/officeDocument/2006/relationships/image"/><Relationship Id="rId7" Target="../media/image28.jpeg" Type="http://schemas.openxmlformats.org/officeDocument/2006/relationships/image"/><Relationship Id="rId12" Target="../media/image32.jpe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27.jpeg" Type="http://schemas.openxmlformats.org/officeDocument/2006/relationships/image"/><Relationship Id="rId11" Target="../media/image31.jpeg" Type="http://schemas.openxmlformats.org/officeDocument/2006/relationships/image"/><Relationship Id="rId5" Target="../media/image26.jpeg" Type="http://schemas.openxmlformats.org/officeDocument/2006/relationships/image"/><Relationship Id="rId15" Target="../media/image35.jpeg" Type="http://schemas.openxmlformats.org/officeDocument/2006/relationships/image"/><Relationship Id="rId10" Target="../media/image14.jpeg" Type="http://schemas.openxmlformats.org/officeDocument/2006/relationships/image"/><Relationship Id="rId4" Target="../media/image25.jpeg" Type="http://schemas.openxmlformats.org/officeDocument/2006/relationships/image"/><Relationship Id="rId9" Target="../media/image30.jpeg" Type="http://schemas.openxmlformats.org/officeDocument/2006/relationships/image"/><Relationship Id="rId14" Target="../media/image34.jpe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3" Target="../media/image36.jpe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37.jpe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3" Target="../media/image38.jpe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4.jpe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3" Target="../media/image39.jpe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2.jpe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3" Target="../media/image14.jpe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МАСШТАБНЫЙ ИНВЕСТИЦИОННЫЙ ПРОЕКТ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3129422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dirty="0"/>
          </a:p>
          <a:p>
            <a:pPr algn="ctr"/>
            <a:r>
              <a:rPr lang="ru-RU" dirty="0"/>
              <a:t>СОЗДАНИЕ И РАЗВИТИЕ ИНДУСТРИАЛЬНОГО ПАРКА «ЮГРА» В ГОРОДЕ СУРГУТЕ</a:t>
            </a:r>
          </a:p>
          <a:p>
            <a:pPr algn="ctr"/>
            <a:endParaRPr lang="ru-RU" dirty="0"/>
          </a:p>
          <a:p>
            <a:pPr algn="l"/>
            <a:endParaRPr lang="ru-RU" sz="2000" dirty="0"/>
          </a:p>
          <a:p>
            <a:pPr algn="l"/>
            <a:r>
              <a:rPr lang="ru-RU" sz="2000" dirty="0"/>
              <a:t>ИНИЦИАТОР ПРОЕКТА: </a:t>
            </a:r>
          </a:p>
          <a:p>
            <a:pPr algn="l"/>
            <a:endParaRPr lang="ru-RU" sz="2000" dirty="0"/>
          </a:p>
          <a:p>
            <a:pPr algn="l"/>
            <a:r>
              <a:rPr lang="ru-RU" sz="2000" dirty="0"/>
              <a:t>ООО «УПРАВЛЯЮЩАЯ КОМПАНИЯ</a:t>
            </a:r>
          </a:p>
          <a:p>
            <a:pPr algn="l"/>
            <a:r>
              <a:rPr lang="ru-RU" sz="2000" dirty="0"/>
              <a:t>«ИНДУСТРИАЛЬНЫЙ ПАРК-ЮГРА»</a:t>
            </a:r>
          </a:p>
          <a:p>
            <a:pPr algn="ctr"/>
            <a:endParaRPr lang="ru-RU" dirty="0"/>
          </a:p>
          <a:p>
            <a:pPr algn="just"/>
            <a:endParaRPr lang="ru-RU" sz="2000" dirty="0"/>
          </a:p>
        </p:txBody>
      </p:sp>
      <p:pic>
        <p:nvPicPr>
          <p:cNvPr id="4" name="Рисунок 3" descr="Нацпроект МСП новый прав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0892" y="1000108"/>
            <a:ext cx="1714491" cy="1289191"/>
          </a:xfrm>
          <a:prstGeom prst="rect">
            <a:avLst/>
          </a:prstGeom>
        </p:spPr>
      </p:pic>
      <p:pic>
        <p:nvPicPr>
          <p:cNvPr id="5" name="Рисунок 4" descr="LOGO_IPU (вертикальный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928670"/>
            <a:ext cx="1440858" cy="14673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00108"/>
            <a:ext cx="9143999" cy="58578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5716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      </a:t>
            </a:r>
            <a:br>
              <a:rPr lang="ru-RU" dirty="0"/>
            </a:br>
            <a:r>
              <a:rPr lang="ru-RU" sz="3600" b="1" dirty="0"/>
              <a:t>ПОКАЗАТЕЛИ</a:t>
            </a:r>
            <a:br>
              <a:rPr lang="ru-RU" sz="3600" dirty="0"/>
            </a:br>
            <a:r>
              <a:rPr lang="ru-RU" sz="3600" b="1" dirty="0"/>
              <a:t>ИНДУСТРИАЛЬНОГО ПАРКА «ЮГРА»</a:t>
            </a:r>
            <a:br>
              <a:rPr lang="ru-RU" sz="3600" dirty="0"/>
            </a:br>
            <a:endParaRPr lang="ru-RU" sz="3600" b="1" dirty="0"/>
          </a:p>
        </p:txBody>
      </p:sp>
      <p:pic>
        <p:nvPicPr>
          <p:cNvPr id="4" name="Рисунок 3" descr="LOGO_IPU (вертикальный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000108"/>
            <a:ext cx="571472" cy="581977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600746"/>
              </p:ext>
            </p:extLst>
          </p:nvPr>
        </p:nvGraphicFramePr>
        <p:xfrm>
          <a:off x="428596" y="2000240"/>
          <a:ext cx="8358247" cy="4063999"/>
        </p:xfrm>
        <a:graphic>
          <a:graphicData uri="http://schemas.openxmlformats.org/drawingml/2006/table">
            <a:tbl>
              <a:tblPr/>
              <a:tblGrid>
                <a:gridCol w="498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5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0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84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37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19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6286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Times New Roman"/>
                          <a:cs typeface="Arial"/>
                        </a:rPr>
                        <a:t>№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latin typeface="Calibri"/>
                          <a:ea typeface="Times New Roman"/>
                          <a:cs typeface="Arial"/>
                        </a:rPr>
                        <a:t>п</a:t>
                      </a:r>
                      <a:r>
                        <a:rPr lang="ru-RU" sz="1600" b="1" dirty="0">
                          <a:latin typeface="Calibri"/>
                          <a:ea typeface="Times New Roman"/>
                          <a:cs typeface="Arial"/>
                        </a:rPr>
                        <a:t>/</a:t>
                      </a:r>
                      <a:r>
                        <a:rPr lang="ru-RU" sz="1600" b="1" dirty="0" err="1">
                          <a:latin typeface="Calibri"/>
                          <a:ea typeface="Times New Roman"/>
                          <a:cs typeface="Arial"/>
                        </a:rPr>
                        <a:t>п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60" marR="59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Наименование показателя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60" marR="59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Единица измерения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60" marR="59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Times New Roman"/>
                          <a:cs typeface="Arial"/>
                        </a:rPr>
                        <a:t>Плановое значение показателя на 2021 год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60" marR="59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Достигнутое значение показателя за 2021 год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60" marR="59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Процент выполнения плана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60" marR="59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60" marR="59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Times New Roman"/>
                          <a:cs typeface="Arial"/>
                        </a:rPr>
                        <a:t>Количество резидентов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60" marR="59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Times New Roman"/>
                          <a:cs typeface="Arial"/>
                        </a:rPr>
                        <a:t>ед.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60" marR="59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Times New Roman"/>
                          <a:cs typeface="Arial"/>
                        </a:rPr>
                        <a:t>9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60" marR="59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Times New Roman"/>
                          <a:cs typeface="Arial"/>
                        </a:rPr>
                        <a:t>9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60" marR="59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Times New Roman"/>
                          <a:cs typeface="Arial"/>
                        </a:rPr>
                        <a:t>100%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60" marR="59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60" marR="59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Times New Roman"/>
                          <a:cs typeface="Arial"/>
                        </a:rPr>
                        <a:t>Годовой оборот резидентов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60" marR="59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Times New Roman"/>
                          <a:cs typeface="Arial"/>
                        </a:rPr>
                        <a:t>млн. рублей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60" marR="59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Times New Roman"/>
                          <a:cs typeface="Arial"/>
                        </a:rPr>
                        <a:t>480,00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60" marR="59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Times New Roman"/>
                          <a:cs typeface="Arial"/>
                        </a:rPr>
                        <a:t>440,63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60" marR="59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Times New Roman"/>
                          <a:cs typeface="Arial"/>
                        </a:rPr>
                        <a:t>91,8%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60" marR="59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Times New Roman"/>
                          <a:cs typeface="Arial"/>
                        </a:rPr>
                        <a:t>3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60" marR="59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Times New Roman"/>
                          <a:cs typeface="Arial"/>
                        </a:rPr>
                        <a:t>Объем налоговых отчислений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60" marR="59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Times New Roman"/>
                          <a:cs typeface="Arial"/>
                        </a:rPr>
                        <a:t>млн. рублей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60" marR="59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Times New Roman"/>
                          <a:cs typeface="Arial"/>
                        </a:rPr>
                        <a:t>45,09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60" marR="59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Times New Roman"/>
                          <a:cs typeface="Arial"/>
                        </a:rPr>
                        <a:t>40,46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60" marR="59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Times New Roman"/>
                          <a:cs typeface="Arial"/>
                        </a:rPr>
                        <a:t>89,73%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60" marR="59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Times New Roman"/>
                          <a:cs typeface="Arial"/>
                        </a:rPr>
                        <a:t>4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60" marR="59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Times New Roman"/>
                          <a:cs typeface="Arial"/>
                        </a:rPr>
                        <a:t>Количество рабочих мест 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60" marR="59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Times New Roman"/>
                          <a:cs typeface="Arial"/>
                        </a:rPr>
                        <a:t>ед.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60" marR="59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Times New Roman"/>
                          <a:cs typeface="Arial"/>
                        </a:rPr>
                        <a:t>300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60" marR="59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Times New Roman"/>
                          <a:cs typeface="Arial"/>
                        </a:rPr>
                        <a:t>306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60" marR="59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Times New Roman"/>
                          <a:cs typeface="Arial"/>
                        </a:rPr>
                        <a:t>102,0%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60" marR="59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Times New Roman"/>
                          <a:cs typeface="Arial"/>
                        </a:rPr>
                        <a:t>5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60" marR="59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Times New Roman"/>
                          <a:cs typeface="Arial"/>
                        </a:rPr>
                        <a:t>Объем частных инвестиций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60" marR="59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Times New Roman"/>
                          <a:cs typeface="Arial"/>
                        </a:rPr>
                        <a:t>млн. рублей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60" marR="59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Times New Roman"/>
                          <a:cs typeface="Arial"/>
                        </a:rPr>
                        <a:t>131,00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60" marR="59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Times New Roman"/>
                          <a:cs typeface="Arial"/>
                        </a:rPr>
                        <a:t>232,0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60" marR="59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Times New Roman"/>
                          <a:cs typeface="Arial"/>
                        </a:rPr>
                        <a:t>177%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60" marR="59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19400" algn="l"/>
                <a:tab pos="4203700" algn="l"/>
                <a:tab pos="4765675" algn="l"/>
              </a:tabLst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00108"/>
            <a:ext cx="9143999" cy="58578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5716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      </a:t>
            </a:r>
            <a:br>
              <a:rPr lang="ru-RU" dirty="0"/>
            </a:br>
            <a:r>
              <a:rPr lang="ru-RU" sz="3600" b="1" dirty="0"/>
              <a:t>РЕЗИДЕНТЫ</a:t>
            </a:r>
            <a:br>
              <a:rPr lang="ru-RU" sz="3600" dirty="0"/>
            </a:br>
            <a:r>
              <a:rPr lang="ru-RU" sz="3600" b="1" dirty="0"/>
              <a:t>ИНДУСТРИАЛЬНОГО ПАРКА «ЮГРА»</a:t>
            </a:r>
            <a:br>
              <a:rPr lang="ru-RU" sz="3600" dirty="0"/>
            </a:br>
            <a:endParaRPr lang="ru-RU" sz="3600" b="1" dirty="0"/>
          </a:p>
        </p:txBody>
      </p:sp>
      <p:pic>
        <p:nvPicPr>
          <p:cNvPr id="4" name="Рисунок 3" descr="LOGO_IPU (вертикальный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000108"/>
            <a:ext cx="571472" cy="581977"/>
          </a:xfrm>
          <a:prstGeom prst="rect">
            <a:avLst/>
          </a:prstGeom>
        </p:spPr>
      </p:pic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1000100" y="1857364"/>
            <a:ext cx="7620000" cy="4357718"/>
          </a:xfrm>
          <a:prstGeom prst="rect">
            <a:avLst/>
          </a:prstGeom>
          <a:solidFill>
            <a:srgbClr val="FFFFFF">
              <a:alpha val="0"/>
            </a:srgbClr>
          </a:solidFill>
          <a:ln w="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1. ООО «</a:t>
            </a: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Вэлбор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Интегрити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Сервис»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2. ООО «ЛЕКС - Западная Сибирь»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>
                <a:latin typeface="Calibri" pitchFamily="34" charset="0"/>
                <a:cs typeface="Arial" pitchFamily="34" charset="0"/>
              </a:rPr>
              <a:t>3. ООО «</a:t>
            </a:r>
            <a:r>
              <a:rPr lang="ru-RU" sz="2800" b="1" dirty="0" err="1">
                <a:latin typeface="Calibri" pitchFamily="34" charset="0"/>
                <a:cs typeface="Arial" pitchFamily="34" charset="0"/>
              </a:rPr>
              <a:t>Вейнстрим</a:t>
            </a:r>
            <a:r>
              <a:rPr lang="ru-RU" sz="2800" b="1" dirty="0">
                <a:latin typeface="Calibri" pitchFamily="34" charset="0"/>
                <a:cs typeface="Arial" pitchFamily="34" charset="0"/>
              </a:rPr>
              <a:t> Сибирь»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4. ООО «Лидер-М»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>
                <a:latin typeface="Calibri" pitchFamily="34" charset="0"/>
                <a:cs typeface="Arial" pitchFamily="34" charset="0"/>
              </a:rPr>
              <a:t>5. АО «</a:t>
            </a:r>
            <a:r>
              <a:rPr lang="ru-RU" sz="2800" b="1" dirty="0" err="1">
                <a:latin typeface="Calibri" pitchFamily="34" charset="0"/>
                <a:cs typeface="Arial" pitchFamily="34" charset="0"/>
              </a:rPr>
              <a:t>СЛСи-Рус</a:t>
            </a:r>
            <a:r>
              <a:rPr lang="ru-RU" sz="2800" b="1" dirty="0">
                <a:latin typeface="Calibri" pitchFamily="34" charset="0"/>
                <a:cs typeface="Arial" pitchFamily="34" charset="0"/>
              </a:rPr>
              <a:t>»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6. ООО «СЭЗ </a:t>
            </a: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Интек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»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7. ООО «</a:t>
            </a: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Велл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Эксперт Сервис»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8. ООО «</a:t>
            </a: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Промгражданнефтегазстрой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»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9. ООО «</a:t>
            </a: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Смарт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Терминал»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00108"/>
            <a:ext cx="9143999" cy="58578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</a:t>
            </a:r>
            <a:r>
              <a:rPr lang="ru-RU" b="1" dirty="0"/>
              <a:t>Предыстория проекта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2400" b="1" dirty="0"/>
              <a:t>            Реализация проекта началась в 2017г. В качестве производственной площадки для создания Индустриального парка инициаторами  была выбрана территория, которая с 1976 года использовалась в качестве </a:t>
            </a:r>
            <a:r>
              <a:rPr lang="ru-RU" sz="2400" b="1" dirty="0" err="1"/>
              <a:t>Сургутской</a:t>
            </a:r>
            <a:r>
              <a:rPr lang="ru-RU" sz="2400" b="1" dirty="0"/>
              <a:t> базы комплектации объединения «</a:t>
            </a:r>
            <a:r>
              <a:rPr lang="ru-RU" sz="2400" b="1" dirty="0" err="1"/>
              <a:t>Сибкомплектмонтаж</a:t>
            </a:r>
            <a:r>
              <a:rPr lang="ru-RU" sz="2400" b="1" dirty="0"/>
              <a:t>», входившего в трест «</a:t>
            </a:r>
            <a:r>
              <a:rPr lang="ru-RU" sz="2400" b="1" dirty="0" err="1"/>
              <a:t>Тюменнефтегазкомплектмонтаж</a:t>
            </a:r>
            <a:r>
              <a:rPr lang="ru-RU" sz="2400" b="1" dirty="0"/>
              <a:t>» Министерства строительства предприятий нефтяной и газовой промышленности СССР. </a:t>
            </a:r>
            <a:endParaRPr lang="ru-RU" sz="2400" dirty="0"/>
          </a:p>
          <a:p>
            <a:pPr algn="just"/>
            <a:r>
              <a:rPr lang="ru-RU" sz="2400" b="1" dirty="0"/>
              <a:t>	На старте проекта площадка находилась в непригодном к эксплуатации состоянии.</a:t>
            </a:r>
          </a:p>
          <a:p>
            <a:pPr algn="just"/>
            <a:endParaRPr lang="ru-RU" sz="1700" dirty="0"/>
          </a:p>
          <a:p>
            <a:endParaRPr lang="ru-RU" dirty="0"/>
          </a:p>
        </p:txBody>
      </p:sp>
      <p:pic>
        <p:nvPicPr>
          <p:cNvPr id="9" name="Рисунок 8" descr="LOGO_IPU (вертикальный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928670"/>
            <a:ext cx="879670" cy="89584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/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00108"/>
            <a:ext cx="9143999" cy="58578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dirty="0" lang="ru-RU"/>
              <a:t>   </a:t>
            </a:r>
            <a:r>
              <a:rPr b="1" dirty="0" lang="ru-RU" sz="4400"/>
              <a:t>Первоначальное состояние</a:t>
            </a:r>
          </a:p>
        </p:txBody>
      </p:sp>
      <p:pic>
        <p:nvPicPr>
          <p:cNvPr descr="E:\Документы\База (ул.Базовая, 34)\Фото\5,6 этапы\Фото до начала стр-ва Цех 5й этап\20200303_123617.jpg" id="4" name="Содержимое 3"/>
          <p:cNvPicPr>
            <a:picLocks noGrp="1"/>
          </p:cNvPicPr>
          <p:nvPr>
            <p:ph idx="1"/>
          </p:nvPr>
        </p:nvPicPr>
        <p:blipFill>
          <a:blip cstate="print" r:embed="rId3"/>
          <a:srcRect r="107"/>
          <a:stretch>
            <a:fillRect/>
          </a:stretch>
        </p:blipFill>
        <p:spPr bwMode="auto">
          <a:xfrm>
            <a:off x="4929190" y="2000240"/>
            <a:ext cx="3500462" cy="257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cstate="print" r:embed="rId4"/>
          <a:srcRect/>
          <a:stretch>
            <a:fillRect/>
          </a:stretch>
        </p:blipFill>
        <p:spPr bwMode="auto">
          <a:xfrm>
            <a:off x="714348" y="2000240"/>
            <a:ext cx="385765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E:\Документы\База (ул.Базовая, 34)\Фото\5,6 этапы\20г.04.11\20200411_112201.jpg" id="7" name="Рисунок 6"/>
          <p:cNvPicPr/>
          <p:nvPr/>
        </p:nvPicPr>
        <p:blipFill>
          <a:blip cstate="print" r:embed="rId5"/>
          <a:srcRect/>
          <a:stretch>
            <a:fillRect/>
          </a:stretch>
        </p:blipFill>
        <p:spPr bwMode="auto">
          <a:xfrm>
            <a:off x="714348" y="4857760"/>
            <a:ext cx="2286016" cy="173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E:\Документы\База (ул.Базовая, 34)\Фото\5,6 этапы\Фото до начала стр-ва Склад 6й этап\20200303_123329.jpg" id="8" name="Рисунок 7"/>
          <p:cNvPicPr/>
          <p:nvPr/>
        </p:nvPicPr>
        <p:blipFill>
          <a:blip cstate="print" r:embed="rId6"/>
          <a:srcRect/>
          <a:stretch>
            <a:fillRect/>
          </a:stretch>
        </p:blipFill>
        <p:spPr bwMode="auto">
          <a:xfrm>
            <a:off x="6143636" y="4857760"/>
            <a:ext cx="2286016" cy="170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E:\Документы\База (ул.Базовая, 34)\Фото\5,6 этапы\20г.04.11\20200411_112526.jpg" id="9" name="Рисунок 8"/>
          <p:cNvPicPr/>
          <p:nvPr/>
        </p:nvPicPr>
        <p:blipFill>
          <a:blip cstate="print" r:embed="rId7"/>
          <a:srcRect/>
          <a:stretch>
            <a:fillRect/>
          </a:stretch>
        </p:blipFill>
        <p:spPr bwMode="auto">
          <a:xfrm>
            <a:off x="3500430" y="4857760"/>
            <a:ext cx="2214578" cy="1715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LOGO_IPU (вертикальный).png" id="10" name="Рисунок 9"/>
          <p:cNvPicPr>
            <a:picLocks noChangeAspect="1"/>
          </p:cNvPicPr>
          <p:nvPr/>
        </p:nvPicPr>
        <p:blipFill>
          <a:blip cstate="print" r:embed="rId8"/>
          <a:stretch>
            <a:fillRect/>
          </a:stretch>
        </p:blipFill>
        <p:spPr>
          <a:xfrm>
            <a:off x="357158" y="1000108"/>
            <a:ext cx="879670" cy="8958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71546"/>
            <a:ext cx="9143999" cy="57864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Очереди строительства Индустриального парка «</a:t>
            </a:r>
            <a:r>
              <a:rPr lang="ru-RU" b="1" dirty="0" err="1"/>
              <a:t>Югра</a:t>
            </a:r>
            <a:r>
              <a:rPr lang="ru-RU" b="1" dirty="0"/>
              <a:t>»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928802"/>
            <a:ext cx="628654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71604" y="4500570"/>
          <a:ext cx="6096000" cy="2152904"/>
        </p:xfrm>
        <a:graphic>
          <a:graphicData uri="http://schemas.openxmlformats.org/drawingml/2006/table">
            <a:tbl>
              <a:tblPr/>
              <a:tblGrid>
                <a:gridCol w="1709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9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3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34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80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Times New Roman"/>
                          <a:cs typeface="Times New Roman"/>
                        </a:rPr>
                        <a:t>Очередь строительства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671" marR="48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Times New Roman"/>
                          <a:cs typeface="Times New Roman"/>
                        </a:rPr>
                        <a:t>Объекты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671" marR="48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Times New Roman"/>
                          <a:cs typeface="Times New Roman"/>
                        </a:rPr>
                        <a:t>Сроки реализации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671" marR="48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Times New Roman"/>
                          <a:cs typeface="Times New Roman"/>
                        </a:rPr>
                        <a:t>Текущее состояние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671" marR="48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0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highlight>
                            <a:srgbClr val="00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1100" b="1">
                          <a:highlight>
                            <a:srgbClr val="00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 очередь строительства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671" marR="48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Times New Roman"/>
                          <a:cs typeface="Times New Roman"/>
                        </a:rPr>
                        <a:t>производственный цех, котельная , КПП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671" marR="48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Times New Roman"/>
                          <a:cs typeface="Times New Roman"/>
                        </a:rPr>
                        <a:t>2018-2020гг.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671" marR="48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Times New Roman"/>
                          <a:cs typeface="Times New Roman"/>
                        </a:rPr>
                        <a:t>Введена в эксплуатацию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671" marR="48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7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ru-RU" sz="1100" b="1">
                          <a:latin typeface="Calibri"/>
                          <a:ea typeface="Times New Roman"/>
                          <a:cs typeface="Times New Roman"/>
                        </a:rPr>
                        <a:t> очередь строительства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671" marR="48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Times New Roman"/>
                          <a:cs typeface="Times New Roman"/>
                        </a:rPr>
                        <a:t>производственный цех, склад закрытого хранения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671" marR="48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Times New Roman"/>
                          <a:cs typeface="Times New Roman"/>
                        </a:rPr>
                        <a:t>2019-2021гг.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671" marR="48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Times New Roman"/>
                          <a:cs typeface="Times New Roman"/>
                        </a:rPr>
                        <a:t>Введена в эксплуатацию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671" marR="48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7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Times New Roman"/>
                          <a:cs typeface="Times New Roman"/>
                        </a:rPr>
                        <a:t>III</a:t>
                      </a:r>
                      <a:r>
                        <a:rPr lang="ru-RU" sz="1100" b="1" dirty="0">
                          <a:latin typeface="Calibri"/>
                          <a:ea typeface="Times New Roman"/>
                          <a:cs typeface="Times New Roman"/>
                        </a:rPr>
                        <a:t> очередь строительства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671" marR="48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Times New Roman"/>
                          <a:cs typeface="Times New Roman"/>
                        </a:rPr>
                        <a:t>Административный корпус, производственные цеха, склады,  КТПН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671" marR="48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Times New Roman"/>
                          <a:cs typeface="Times New Roman"/>
                        </a:rPr>
                        <a:t>2021-2024гг.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671" marR="48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Times New Roman"/>
                          <a:cs typeface="Times New Roman"/>
                        </a:rPr>
                        <a:t>КТПН введена</a:t>
                      </a:r>
                      <a:r>
                        <a:rPr lang="ru-RU" sz="1100" b="1" baseline="0" dirty="0">
                          <a:latin typeface="Calibri"/>
                          <a:ea typeface="Times New Roman"/>
                          <a:cs typeface="Times New Roman"/>
                        </a:rPr>
                        <a:t> в эксплуатацию,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Times New Roman"/>
                          <a:cs typeface="Times New Roman"/>
                        </a:rPr>
                        <a:t>проектирование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671" marR="48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Рисунок 5" descr="LOGO_IPU (вертикальный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857364"/>
            <a:ext cx="879670" cy="8958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71546"/>
            <a:ext cx="9143999" cy="57864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sz="4000" b="1" dirty="0"/>
              <a:t>Реализация проекта. </a:t>
            </a:r>
            <a:br>
              <a:rPr lang="ru-RU" sz="4000" b="1" dirty="0"/>
            </a:br>
            <a:r>
              <a:rPr lang="en-US" sz="4000" b="1" dirty="0"/>
              <a:t>I </a:t>
            </a:r>
            <a:r>
              <a:rPr lang="ru-RU" sz="4000" b="1" dirty="0"/>
              <a:t>очередь строительства.</a:t>
            </a:r>
            <a:br>
              <a:rPr lang="ru-RU" sz="4000" dirty="0"/>
            </a:br>
            <a:r>
              <a:rPr lang="ru-RU" sz="4000" b="1" dirty="0"/>
              <a:t>Производственный цех, котельная, КПП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/>
              <a:t>Первая очередь строительства в составе: реконструированного  производственного цеха площадью 3 900 кв.м, газовой котельной, наружных инженерных сетей и контрольно-пропускного пункта была введена в эксплуатацию в июне 2020 года.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429132"/>
            <a:ext cx="28829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4500570"/>
            <a:ext cx="33909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4429132"/>
            <a:ext cx="22796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LOGO_IPU (вертикальный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7224" y="785794"/>
            <a:ext cx="528927" cy="5386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00108"/>
            <a:ext cx="9143999" cy="58578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en-US" dirty="0"/>
              <a:t>                                  </a:t>
            </a:r>
            <a:r>
              <a:rPr lang="en-US" sz="3100" b="1" dirty="0"/>
              <a:t>I </a:t>
            </a:r>
            <a:r>
              <a:rPr lang="ru-RU" sz="3100" b="1" dirty="0"/>
              <a:t>очередь строительства </a:t>
            </a:r>
            <a:br>
              <a:rPr lang="ru-RU" dirty="0"/>
            </a:br>
            <a:r>
              <a:rPr lang="ru-RU" dirty="0"/>
              <a:t>           </a:t>
            </a:r>
            <a:r>
              <a:rPr lang="ru-RU" b="1" dirty="0"/>
              <a:t>Производственный цех</a:t>
            </a:r>
          </a:p>
        </p:txBody>
      </p:sp>
      <p:pic>
        <p:nvPicPr>
          <p:cNvPr id="4" name="Содержимое 3" descr="20220515_08393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278221"/>
            <a:ext cx="8229600" cy="3703320"/>
          </a:xfrm>
        </p:spPr>
      </p:pic>
      <p:pic>
        <p:nvPicPr>
          <p:cNvPr id="5" name="Рисунок 4" descr="LOGO_IPU (вертикальный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1000108"/>
            <a:ext cx="879670" cy="89584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71546"/>
            <a:ext cx="9143999" cy="57864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dirty="0"/>
              <a:t> </a:t>
            </a:r>
            <a:r>
              <a:rPr lang="en-US" sz="2700" dirty="0"/>
              <a:t>                                                          </a:t>
            </a:r>
            <a:r>
              <a:rPr lang="en-US" sz="3100" b="1" dirty="0"/>
              <a:t>I </a:t>
            </a:r>
            <a:r>
              <a:rPr lang="ru-RU" sz="3100" b="1" dirty="0"/>
              <a:t>очередь строительства </a:t>
            </a:r>
            <a:br>
              <a:rPr lang="en-US" sz="2700" b="1" dirty="0"/>
            </a:br>
            <a:r>
              <a:rPr lang="ru-RU" sz="4500" b="1" dirty="0"/>
              <a:t>Производственный цех</a:t>
            </a:r>
          </a:p>
        </p:txBody>
      </p:sp>
      <p:pic>
        <p:nvPicPr>
          <p:cNvPr id="4" name="Содержимое 3" descr="Фото 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70278" y="1935163"/>
            <a:ext cx="7803444" cy="4389437"/>
          </a:xfrm>
        </p:spPr>
      </p:pic>
      <p:pic>
        <p:nvPicPr>
          <p:cNvPr id="5" name="Рисунок 4" descr="LOGO_IPU (вертикальный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928670"/>
            <a:ext cx="879670" cy="89584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71546"/>
            <a:ext cx="9143999" cy="57864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en-US" dirty="0"/>
              <a:t>                                 </a:t>
            </a:r>
            <a:r>
              <a:rPr lang="en-US" sz="3100" b="1" dirty="0"/>
              <a:t>I </a:t>
            </a:r>
            <a:r>
              <a:rPr lang="ru-RU" sz="3100" b="1" dirty="0"/>
              <a:t>очередь строительства</a:t>
            </a:r>
            <a:r>
              <a:rPr lang="ru-RU" sz="5400" b="1" dirty="0"/>
              <a:t> </a:t>
            </a:r>
            <a:br>
              <a:rPr lang="en-US" sz="5400" b="1" dirty="0"/>
            </a:br>
            <a:r>
              <a:rPr lang="en-US" sz="5400" b="1" dirty="0"/>
              <a:t>    </a:t>
            </a:r>
            <a:r>
              <a:rPr lang="ru-RU" b="1" dirty="0"/>
              <a:t>Газовая котельная 2,08 МВт</a:t>
            </a:r>
          </a:p>
        </p:txBody>
      </p:sp>
      <p:pic>
        <p:nvPicPr>
          <p:cNvPr id="5" name="Содержимое 4" descr="20220515_08434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278221"/>
            <a:ext cx="8229600" cy="3703320"/>
          </a:xfrm>
        </p:spPr>
      </p:pic>
      <p:pic>
        <p:nvPicPr>
          <p:cNvPr id="4" name="Рисунок 3" descr="LOGO_IPU (вертикальный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000108"/>
            <a:ext cx="879670" cy="89584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71546"/>
            <a:ext cx="9143999" cy="57864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en-US" dirty="0"/>
              <a:t>                                 </a:t>
            </a:r>
            <a:r>
              <a:rPr lang="en-US" sz="3100" b="1" dirty="0"/>
              <a:t>I </a:t>
            </a:r>
            <a:r>
              <a:rPr lang="ru-RU" sz="3100" b="1" dirty="0"/>
              <a:t>очередь строительства</a:t>
            </a:r>
            <a:r>
              <a:rPr lang="ru-RU" sz="3100" dirty="0"/>
              <a:t> </a:t>
            </a:r>
            <a:br>
              <a:rPr lang="en-US" sz="3100" dirty="0"/>
            </a:br>
            <a:r>
              <a:rPr lang="en-US" sz="3100" dirty="0"/>
              <a:t>         </a:t>
            </a:r>
            <a:r>
              <a:rPr lang="ru-RU" sz="4400" b="1" dirty="0"/>
              <a:t>Контрольно-пропускной пункт</a:t>
            </a:r>
          </a:p>
        </p:txBody>
      </p:sp>
      <p:pic>
        <p:nvPicPr>
          <p:cNvPr id="7" name="Содержимое 6" descr="20200608_10501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278221"/>
            <a:ext cx="8229600" cy="3703320"/>
          </a:xfrm>
        </p:spPr>
      </p:pic>
      <p:pic>
        <p:nvPicPr>
          <p:cNvPr id="4" name="Рисунок 3" descr="LOGO_IPU (вертикальный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857232"/>
            <a:ext cx="879670" cy="8958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Пр-во ХМАО надпись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3357562"/>
            <a:ext cx="1785950" cy="15010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          </a:t>
            </a:r>
            <a:r>
              <a:rPr lang="ru-RU" b="1" dirty="0"/>
              <a:t>ПРОЕКТ РЕАЛИЗУЕТСЯ </a:t>
            </a:r>
            <a:br>
              <a:rPr lang="ru-RU" b="1" dirty="0"/>
            </a:br>
            <a:r>
              <a:rPr lang="ru-RU" b="1" dirty="0"/>
              <a:t>              ПРИ ПОДДЕРЖКЕ:</a:t>
            </a:r>
          </a:p>
        </p:txBody>
      </p:sp>
      <p:pic>
        <p:nvPicPr>
          <p:cNvPr id="4" name="Содержимое 3" descr="minpromtorglo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43636" y="3000372"/>
            <a:ext cx="2645823" cy="623879"/>
          </a:xfrm>
        </p:spPr>
      </p:pic>
      <p:pic>
        <p:nvPicPr>
          <p:cNvPr id="7" name="Рисунок 6" descr="content-img(49) Фонд развития Югры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2" y="2857496"/>
            <a:ext cx="3021018" cy="875409"/>
          </a:xfrm>
          <a:prstGeom prst="rect">
            <a:avLst/>
          </a:prstGeom>
        </p:spPr>
      </p:pic>
      <p:pic>
        <p:nvPicPr>
          <p:cNvPr id="8" name="Рисунок 7" descr="АИП Росси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72198" y="4857760"/>
            <a:ext cx="2000264" cy="1325555"/>
          </a:xfrm>
          <a:prstGeom prst="rect">
            <a:avLst/>
          </a:prstGeom>
        </p:spPr>
      </p:pic>
      <p:pic>
        <p:nvPicPr>
          <p:cNvPr id="10" name="Рисунок 9" descr="Нацпроект МСП новый прав.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15206" y="785794"/>
            <a:ext cx="1691660" cy="1272024"/>
          </a:xfrm>
          <a:prstGeom prst="rect">
            <a:avLst/>
          </a:prstGeom>
        </p:spPr>
      </p:pic>
      <p:pic>
        <p:nvPicPr>
          <p:cNvPr id="12" name="Рисунок 11" descr="МЭР надпись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8728" y="4714884"/>
            <a:ext cx="3949640" cy="1842137"/>
          </a:xfrm>
          <a:prstGeom prst="rect">
            <a:avLst/>
          </a:prstGeom>
        </p:spPr>
      </p:pic>
      <p:pic>
        <p:nvPicPr>
          <p:cNvPr id="13" name="Рисунок 12" descr="gerb Минэкономразвития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28662" y="5072074"/>
            <a:ext cx="1115000" cy="1115000"/>
          </a:xfrm>
          <a:prstGeom prst="rect">
            <a:avLst/>
          </a:prstGeom>
        </p:spPr>
      </p:pic>
      <p:pic>
        <p:nvPicPr>
          <p:cNvPr id="6" name="Рисунок 5" descr="Герб ХМАО новый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8596" y="2285992"/>
            <a:ext cx="1921732" cy="1346808"/>
          </a:xfrm>
          <a:prstGeom prst="rect">
            <a:avLst/>
          </a:prstGeom>
        </p:spPr>
      </p:pic>
      <p:pic>
        <p:nvPicPr>
          <p:cNvPr id="15" name="Рисунок 14" descr="LOGO_IPU (вертикальный)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2910" y="857232"/>
            <a:ext cx="642910" cy="65472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71546"/>
            <a:ext cx="9143999" cy="57864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/>
              <a:t>Основные резиденты </a:t>
            </a:r>
            <a:br>
              <a:rPr lang="ru-RU" sz="4800" b="1" dirty="0"/>
            </a:br>
            <a:r>
              <a:rPr lang="ru-RU" sz="4800" b="1" dirty="0"/>
              <a:t>на объектах </a:t>
            </a:r>
            <a:r>
              <a:rPr lang="en-US" sz="4800" b="1" dirty="0"/>
              <a:t>I </a:t>
            </a:r>
            <a:r>
              <a:rPr lang="ru-RU" sz="4800" b="1" dirty="0"/>
              <a:t>очереди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1.                         ООО «</a:t>
            </a:r>
            <a:r>
              <a:rPr lang="ru-RU" b="1" dirty="0" err="1"/>
              <a:t>Вэлбор</a:t>
            </a:r>
            <a:r>
              <a:rPr lang="ru-RU" b="1" dirty="0"/>
              <a:t> </a:t>
            </a:r>
            <a:r>
              <a:rPr lang="ru-RU" b="1" dirty="0" err="1"/>
              <a:t>Интегрити</a:t>
            </a:r>
            <a:r>
              <a:rPr lang="ru-RU" b="1" dirty="0"/>
              <a:t> Сервис»</a:t>
            </a:r>
          </a:p>
          <a:p>
            <a:endParaRPr lang="ru-RU" b="1" dirty="0"/>
          </a:p>
          <a:p>
            <a:r>
              <a:rPr lang="ru-RU" b="1" dirty="0"/>
              <a:t>Инспекция и обслуживание немагнитных </a:t>
            </a:r>
            <a:r>
              <a:rPr lang="ru-RU" b="1" dirty="0" err="1"/>
              <a:t>погружных</a:t>
            </a:r>
            <a:r>
              <a:rPr lang="ru-RU" b="1" dirty="0"/>
              <a:t> труб, </a:t>
            </a:r>
            <a:r>
              <a:rPr lang="ru-RU" b="1" dirty="0" err="1"/>
              <a:t>ловильный</a:t>
            </a:r>
            <a:r>
              <a:rPr lang="ru-RU" b="1" dirty="0"/>
              <a:t> сервис</a:t>
            </a:r>
          </a:p>
          <a:p>
            <a:endParaRPr lang="ru-RU" b="1" dirty="0"/>
          </a:p>
          <a:p>
            <a:r>
              <a:rPr lang="ru-RU" b="1" dirty="0"/>
              <a:t>Резидент                                              -     с 2020 года</a:t>
            </a:r>
          </a:p>
          <a:p>
            <a:r>
              <a:rPr lang="ru-RU" b="1" dirty="0"/>
              <a:t>Производство                                    -     с 2020 года</a:t>
            </a:r>
            <a:endParaRPr lang="ru-RU" dirty="0"/>
          </a:p>
          <a:p>
            <a:r>
              <a:rPr lang="ru-RU" b="1" dirty="0"/>
              <a:t>Инвестиции в проект                     -    44,3 млн.руб.  </a:t>
            </a:r>
            <a:endParaRPr lang="ru-RU" dirty="0"/>
          </a:p>
          <a:p>
            <a:r>
              <a:rPr lang="ru-RU" b="1" dirty="0"/>
              <a:t> Количество рабочих мест            -    53 чел.</a:t>
            </a:r>
          </a:p>
          <a:p>
            <a:r>
              <a:rPr lang="ru-RU" b="1" dirty="0"/>
              <a:t>Налоговые отчисления                 -    27,9 </a:t>
            </a:r>
            <a:r>
              <a:rPr lang="ru-RU" b="1" dirty="0" err="1"/>
              <a:t>млн.руб</a:t>
            </a:r>
            <a:r>
              <a:rPr lang="ru-RU" b="1" dirty="0"/>
              <a:t>.</a:t>
            </a:r>
            <a:endParaRPr lang="ru-RU" dirty="0"/>
          </a:p>
          <a:p>
            <a:pPr>
              <a:buNone/>
            </a:pPr>
            <a:endParaRPr lang="ru-RU" dirty="0"/>
          </a:p>
          <a:p>
            <a:endParaRPr lang="ru-RU" b="1" dirty="0"/>
          </a:p>
        </p:txBody>
      </p:sp>
      <p:pic>
        <p:nvPicPr>
          <p:cNvPr id="4" name="Рисунок 3" descr="LOGO_IPU (вертикальный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928670"/>
            <a:ext cx="879670" cy="895840"/>
          </a:xfrm>
          <a:prstGeom prst="rect">
            <a:avLst/>
          </a:prstGeom>
        </p:spPr>
      </p:pic>
      <p:pic>
        <p:nvPicPr>
          <p:cNvPr id="6" name="Рисунок 5" descr="Wellbore Integrity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9" y="1928802"/>
            <a:ext cx="185738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00108"/>
            <a:ext cx="9143999" cy="58578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/>
              <a:t>Основные резиденты </a:t>
            </a:r>
            <a:br>
              <a:rPr lang="ru-RU" sz="4800" b="1" dirty="0"/>
            </a:br>
            <a:r>
              <a:rPr lang="ru-RU" sz="4800" b="1" dirty="0"/>
              <a:t>на объектах </a:t>
            </a:r>
            <a:r>
              <a:rPr lang="en-US" sz="4800" b="1" dirty="0"/>
              <a:t>I </a:t>
            </a:r>
            <a:r>
              <a:rPr lang="ru-RU" sz="4800" b="1" dirty="0"/>
              <a:t>очереди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                            ООО «</a:t>
            </a:r>
            <a:r>
              <a:rPr lang="ru-RU" b="1" dirty="0" err="1"/>
              <a:t>Вэлбор</a:t>
            </a:r>
            <a:r>
              <a:rPr lang="ru-RU" b="1" dirty="0"/>
              <a:t> </a:t>
            </a:r>
            <a:r>
              <a:rPr lang="ru-RU" b="1" dirty="0" err="1"/>
              <a:t>Интегрити</a:t>
            </a:r>
            <a:r>
              <a:rPr lang="ru-RU" b="1" dirty="0"/>
              <a:t> Сервис»</a:t>
            </a:r>
          </a:p>
          <a:p>
            <a:endParaRPr lang="ru-RU" b="1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endParaRPr lang="ru-RU" b="1" dirty="0"/>
          </a:p>
        </p:txBody>
      </p:sp>
      <p:pic>
        <p:nvPicPr>
          <p:cNvPr id="4" name="Рисунок 3" descr="LOGO_IPU (вертикальный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928670"/>
            <a:ext cx="879670" cy="895840"/>
          </a:xfrm>
          <a:prstGeom prst="rect">
            <a:avLst/>
          </a:prstGeom>
        </p:spPr>
      </p:pic>
      <p:pic>
        <p:nvPicPr>
          <p:cNvPr id="6" name="Рисунок 5" descr="Wellbore Integrity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9" y="1928802"/>
            <a:ext cx="185738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20220515_0851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86" y="2714620"/>
            <a:ext cx="7778804" cy="350046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71546"/>
            <a:ext cx="9143999" cy="57864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/>
              <a:t>Основные резиденты </a:t>
            </a:r>
            <a:br>
              <a:rPr lang="ru-RU" sz="4800" b="1" dirty="0"/>
            </a:br>
            <a:r>
              <a:rPr lang="ru-RU" sz="4800" b="1" dirty="0"/>
              <a:t>на объектах </a:t>
            </a:r>
            <a:r>
              <a:rPr lang="en-US" sz="4800" b="1" dirty="0"/>
              <a:t>I </a:t>
            </a:r>
            <a:r>
              <a:rPr lang="ru-RU" sz="4800" b="1" dirty="0"/>
              <a:t>очереди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                            ООО «</a:t>
            </a:r>
            <a:r>
              <a:rPr lang="ru-RU" b="1" dirty="0" err="1"/>
              <a:t>Вэлбор</a:t>
            </a:r>
            <a:r>
              <a:rPr lang="ru-RU" b="1" dirty="0"/>
              <a:t> </a:t>
            </a:r>
            <a:r>
              <a:rPr lang="ru-RU" b="1" dirty="0" err="1"/>
              <a:t>Интегрити</a:t>
            </a:r>
            <a:r>
              <a:rPr lang="ru-RU" b="1" dirty="0"/>
              <a:t> Сервис»</a:t>
            </a:r>
          </a:p>
          <a:p>
            <a:endParaRPr lang="ru-RU" b="1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endParaRPr lang="ru-RU" b="1" dirty="0"/>
          </a:p>
        </p:txBody>
      </p:sp>
      <p:pic>
        <p:nvPicPr>
          <p:cNvPr id="4" name="Рисунок 3" descr="LOGO_IPU (вертикальный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928670"/>
            <a:ext cx="879670" cy="895840"/>
          </a:xfrm>
          <a:prstGeom prst="rect">
            <a:avLst/>
          </a:prstGeom>
        </p:spPr>
      </p:pic>
      <p:pic>
        <p:nvPicPr>
          <p:cNvPr id="6" name="Рисунок 5" descr="Wellbore Integrity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9" y="1928802"/>
            <a:ext cx="185738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IMG_086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71604" y="2500306"/>
            <a:ext cx="6286544" cy="419102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00108"/>
            <a:ext cx="9143999" cy="58578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/>
              <a:t>Основные резиденты </a:t>
            </a:r>
            <a:br>
              <a:rPr lang="ru-RU" sz="4800" b="1" dirty="0"/>
            </a:br>
            <a:r>
              <a:rPr lang="ru-RU" sz="4800" b="1" dirty="0"/>
              <a:t>на объектах </a:t>
            </a:r>
            <a:r>
              <a:rPr lang="en-US" sz="4800" b="1" dirty="0"/>
              <a:t>I </a:t>
            </a:r>
            <a:r>
              <a:rPr lang="ru-RU" sz="4800" b="1" dirty="0"/>
              <a:t>очереди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2.                            ООО «</a:t>
            </a:r>
            <a:r>
              <a:rPr lang="ru-RU" b="1" dirty="0" err="1"/>
              <a:t>Лекс</a:t>
            </a:r>
            <a:r>
              <a:rPr lang="ru-RU" b="1" dirty="0"/>
              <a:t> Западная Сибирь»</a:t>
            </a:r>
          </a:p>
          <a:p>
            <a:endParaRPr lang="ru-RU" b="1" dirty="0"/>
          </a:p>
          <a:p>
            <a:pPr algn="just"/>
            <a:r>
              <a:rPr lang="ru-RU" b="1" dirty="0"/>
              <a:t>Изготовление запасных  частей и ремонт элементов </a:t>
            </a:r>
            <a:r>
              <a:rPr lang="ru-RU" b="1" dirty="0" err="1"/>
              <a:t>погружных</a:t>
            </a:r>
            <a:r>
              <a:rPr lang="ru-RU" b="1" dirty="0"/>
              <a:t> электроцентробежных насосов</a:t>
            </a:r>
          </a:p>
          <a:p>
            <a:pPr>
              <a:buNone/>
            </a:pPr>
            <a:endParaRPr lang="ru-RU" b="1" dirty="0"/>
          </a:p>
          <a:p>
            <a:r>
              <a:rPr lang="ru-RU" b="1" dirty="0"/>
              <a:t>Резидент                                              -     с 2020 года </a:t>
            </a:r>
          </a:p>
          <a:p>
            <a:r>
              <a:rPr lang="ru-RU" b="1" dirty="0"/>
              <a:t>Производство                                    -     с 2021 года</a:t>
            </a:r>
            <a:endParaRPr lang="ru-RU" dirty="0"/>
          </a:p>
          <a:p>
            <a:r>
              <a:rPr lang="ru-RU" b="1" dirty="0"/>
              <a:t>Инвестиции в проект                     -    53 млн.руб.  </a:t>
            </a:r>
            <a:endParaRPr lang="ru-RU" dirty="0"/>
          </a:p>
          <a:p>
            <a:r>
              <a:rPr lang="ru-RU" b="1" dirty="0"/>
              <a:t> Количество рабочих мест            -    5 чел.</a:t>
            </a:r>
          </a:p>
          <a:p>
            <a:r>
              <a:rPr lang="ru-RU" b="1" dirty="0"/>
              <a:t>Налоговые отчисления                 -    0,5 </a:t>
            </a:r>
            <a:r>
              <a:rPr lang="ru-RU" b="1" dirty="0" err="1"/>
              <a:t>млн.руб</a:t>
            </a:r>
            <a:r>
              <a:rPr lang="ru-RU" b="1" dirty="0"/>
              <a:t>.</a:t>
            </a:r>
            <a:endParaRPr lang="ru-RU" dirty="0"/>
          </a:p>
          <a:p>
            <a:pPr>
              <a:buNone/>
            </a:pPr>
            <a:endParaRPr lang="ru-RU" dirty="0"/>
          </a:p>
          <a:p>
            <a:endParaRPr lang="ru-RU" b="1" dirty="0"/>
          </a:p>
        </p:txBody>
      </p:sp>
      <p:pic>
        <p:nvPicPr>
          <p:cNvPr id="4" name="Рисунок 3" descr="LOGO_IPU (вертикальный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928670"/>
            <a:ext cx="879670" cy="895840"/>
          </a:xfrm>
          <a:prstGeom prst="rect">
            <a:avLst/>
          </a:prstGeom>
        </p:spPr>
      </p:pic>
      <p:pic>
        <p:nvPicPr>
          <p:cNvPr id="7" name="Рисунок 6" descr="Лого ЛЕКС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1142976" y="1857364"/>
            <a:ext cx="1643073" cy="42862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7232"/>
            <a:ext cx="9143999" cy="60007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/>
              <a:t>Основные резиденты </a:t>
            </a:r>
            <a:br>
              <a:rPr lang="ru-RU" sz="4800" b="1" dirty="0"/>
            </a:br>
            <a:r>
              <a:rPr lang="ru-RU" sz="4800" b="1" dirty="0"/>
              <a:t>на объектах </a:t>
            </a:r>
            <a:r>
              <a:rPr lang="en-US" sz="4800" b="1" dirty="0"/>
              <a:t>I </a:t>
            </a:r>
            <a:r>
              <a:rPr lang="ru-RU" sz="4800" b="1" dirty="0"/>
              <a:t>очереди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                                ООО «</a:t>
            </a:r>
            <a:r>
              <a:rPr lang="ru-RU" b="1" dirty="0" err="1"/>
              <a:t>Лекс</a:t>
            </a:r>
            <a:r>
              <a:rPr lang="ru-RU" b="1" dirty="0"/>
              <a:t> Западная Сибирь»</a:t>
            </a:r>
          </a:p>
          <a:p>
            <a:pPr algn="just"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endParaRPr lang="ru-RU" b="1" dirty="0"/>
          </a:p>
        </p:txBody>
      </p:sp>
      <p:pic>
        <p:nvPicPr>
          <p:cNvPr id="4" name="Рисунок 3" descr="LOGO_IPU (вертикальный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928670"/>
            <a:ext cx="879670" cy="895840"/>
          </a:xfrm>
          <a:prstGeom prst="rect">
            <a:avLst/>
          </a:prstGeom>
        </p:spPr>
      </p:pic>
      <p:pic>
        <p:nvPicPr>
          <p:cNvPr id="7" name="Рисунок 6" descr="Лого ЛЕКС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1142976" y="1857364"/>
            <a:ext cx="1643073" cy="428627"/>
          </a:xfrm>
          <a:prstGeom prst="rect">
            <a:avLst/>
          </a:prstGeom>
        </p:spPr>
      </p:pic>
      <p:pic>
        <p:nvPicPr>
          <p:cNvPr id="8" name="Рисунок 7" descr="20220515_0852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2643182"/>
            <a:ext cx="8001024" cy="360046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7232"/>
            <a:ext cx="9143999" cy="60007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/>
              <a:t>Основные резиденты </a:t>
            </a:r>
            <a:br>
              <a:rPr lang="ru-RU" sz="4800" b="1" dirty="0"/>
            </a:br>
            <a:r>
              <a:rPr lang="ru-RU" sz="4800" b="1" dirty="0"/>
              <a:t>на объектах </a:t>
            </a:r>
            <a:r>
              <a:rPr lang="en-US" sz="4800" b="1" dirty="0"/>
              <a:t>I </a:t>
            </a:r>
            <a:r>
              <a:rPr lang="ru-RU" sz="4800" b="1" dirty="0"/>
              <a:t>очереди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                                 ООО «</a:t>
            </a:r>
            <a:r>
              <a:rPr lang="ru-RU" b="1" dirty="0" err="1"/>
              <a:t>Лекс</a:t>
            </a:r>
            <a:r>
              <a:rPr lang="ru-RU" b="1" dirty="0"/>
              <a:t> Западная Сибирь»</a:t>
            </a:r>
          </a:p>
          <a:p>
            <a:pPr algn="just"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endParaRPr lang="ru-RU" b="1" dirty="0"/>
          </a:p>
        </p:txBody>
      </p:sp>
      <p:pic>
        <p:nvPicPr>
          <p:cNvPr id="4" name="Рисунок 3" descr="LOGO_IPU (вертикальный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928670"/>
            <a:ext cx="879670" cy="895840"/>
          </a:xfrm>
          <a:prstGeom prst="rect">
            <a:avLst/>
          </a:prstGeom>
        </p:spPr>
      </p:pic>
      <p:pic>
        <p:nvPicPr>
          <p:cNvPr id="7" name="Рисунок 6" descr="Лого ЛЕКС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1142976" y="1857364"/>
            <a:ext cx="1643073" cy="428627"/>
          </a:xfrm>
          <a:prstGeom prst="rect">
            <a:avLst/>
          </a:prstGeom>
        </p:spPr>
      </p:pic>
      <p:pic>
        <p:nvPicPr>
          <p:cNvPr id="2050" name="Picture 2" descr="C:\Users\Нина\Desktop\Фото Индустриальный парк - Югра\Делегация 25 марта 2022 Индустриальный парк - Югра\IMG_127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38" y="3077268"/>
            <a:ext cx="410445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Нина\Desktop\Фото Индустриальный парк - Югра\Делегация 25 марта 2022 Индустриальный парк - Югра\IMG_129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082638"/>
            <a:ext cx="3903288" cy="287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9690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00108"/>
            <a:ext cx="9143999" cy="58578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/>
              <a:t>Основные резиденты </a:t>
            </a:r>
            <a:br>
              <a:rPr lang="ru-RU" sz="4800" b="1" dirty="0"/>
            </a:br>
            <a:r>
              <a:rPr lang="ru-RU" sz="4800" b="1" dirty="0"/>
              <a:t>на объектах </a:t>
            </a:r>
            <a:r>
              <a:rPr lang="en-US" sz="4800" b="1" dirty="0"/>
              <a:t>I </a:t>
            </a:r>
            <a:r>
              <a:rPr lang="ru-RU" sz="4800" b="1" dirty="0"/>
              <a:t>очереди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/>
              <a:t>3.                                               ООО «</a:t>
            </a:r>
            <a:r>
              <a:rPr lang="ru-RU" b="1" dirty="0" err="1"/>
              <a:t>Вейнстрим</a:t>
            </a:r>
            <a:r>
              <a:rPr lang="ru-RU" b="1" dirty="0"/>
              <a:t> Сибирь»</a:t>
            </a:r>
          </a:p>
          <a:p>
            <a:endParaRPr lang="ru-RU" b="1" dirty="0"/>
          </a:p>
          <a:p>
            <a:pPr algn="just"/>
            <a:r>
              <a:rPr lang="ru-RU" b="1" dirty="0"/>
              <a:t>Восстановление элементов нефтепромыслового оборудования методом лазерной наплавки</a:t>
            </a:r>
          </a:p>
          <a:p>
            <a:pPr algn="just">
              <a:buNone/>
            </a:pPr>
            <a:endParaRPr lang="ru-RU" b="1" dirty="0"/>
          </a:p>
          <a:p>
            <a:r>
              <a:rPr lang="ru-RU" b="1" dirty="0"/>
              <a:t>Резидент                                              -     с 2021 года </a:t>
            </a:r>
          </a:p>
          <a:p>
            <a:r>
              <a:rPr lang="ru-RU" b="1" dirty="0"/>
              <a:t>Производство                                    -     с 2021 года</a:t>
            </a:r>
            <a:endParaRPr lang="ru-RU" dirty="0"/>
          </a:p>
          <a:p>
            <a:r>
              <a:rPr lang="ru-RU" b="1" dirty="0"/>
              <a:t>Инвестиции в проект                     -    22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/>
              <a:t>млн.руб</a:t>
            </a:r>
            <a:r>
              <a:rPr lang="ru-RU" b="1" dirty="0"/>
              <a:t>.  </a:t>
            </a:r>
            <a:endParaRPr lang="ru-RU" dirty="0"/>
          </a:p>
          <a:p>
            <a:r>
              <a:rPr lang="ru-RU" b="1" dirty="0"/>
              <a:t> Количество рабочих мест            -    4 чел.</a:t>
            </a:r>
          </a:p>
          <a:p>
            <a:pPr>
              <a:buNone/>
            </a:pPr>
            <a:endParaRPr lang="ru-RU" dirty="0"/>
          </a:p>
          <a:p>
            <a:endParaRPr lang="ru-RU" b="1" dirty="0"/>
          </a:p>
        </p:txBody>
      </p:sp>
      <p:pic>
        <p:nvPicPr>
          <p:cNvPr id="4" name="Рисунок 3" descr="LOGO_IPU (вертикальный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928670"/>
            <a:ext cx="879670" cy="895840"/>
          </a:xfrm>
          <a:prstGeom prst="rect">
            <a:avLst/>
          </a:prstGeom>
        </p:spPr>
      </p:pic>
      <p:pic>
        <p:nvPicPr>
          <p:cNvPr id="8" name="Рисунок 7" descr="Вейнстрим-Сибирь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1928802"/>
            <a:ext cx="2626260" cy="393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71546"/>
            <a:ext cx="9143999" cy="57864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/>
              <a:t>Основные резиденты </a:t>
            </a:r>
            <a:br>
              <a:rPr lang="ru-RU" sz="4800" b="1" dirty="0"/>
            </a:br>
            <a:r>
              <a:rPr lang="ru-RU" sz="4800" b="1" dirty="0"/>
              <a:t>на объектах </a:t>
            </a:r>
            <a:r>
              <a:rPr lang="en-US" sz="4800" b="1" dirty="0"/>
              <a:t>I </a:t>
            </a:r>
            <a:r>
              <a:rPr lang="ru-RU" sz="4800" b="1" dirty="0"/>
              <a:t>очереди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                                           ООО «</a:t>
            </a:r>
            <a:r>
              <a:rPr lang="ru-RU" b="1" dirty="0" err="1"/>
              <a:t>Вейнстрим</a:t>
            </a:r>
            <a:r>
              <a:rPr lang="ru-RU" b="1" dirty="0"/>
              <a:t> Сибирь»</a:t>
            </a:r>
          </a:p>
          <a:p>
            <a:endParaRPr lang="ru-RU" b="1" dirty="0"/>
          </a:p>
          <a:p>
            <a:pPr algn="just"/>
            <a:endParaRPr lang="ru-RU" dirty="0"/>
          </a:p>
          <a:p>
            <a:pPr>
              <a:buNone/>
            </a:pPr>
            <a:endParaRPr lang="ru-RU" dirty="0"/>
          </a:p>
          <a:p>
            <a:endParaRPr lang="ru-RU" b="1" dirty="0"/>
          </a:p>
        </p:txBody>
      </p:sp>
      <p:pic>
        <p:nvPicPr>
          <p:cNvPr id="4" name="Рисунок 3" descr="LOGO_IPU (вертикальный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928670"/>
            <a:ext cx="879670" cy="895840"/>
          </a:xfrm>
          <a:prstGeom prst="rect">
            <a:avLst/>
          </a:prstGeom>
        </p:spPr>
      </p:pic>
      <p:pic>
        <p:nvPicPr>
          <p:cNvPr id="8" name="Рисунок 7" descr="Вейнстрим-Сибирь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1928802"/>
            <a:ext cx="2626260" cy="393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Нина\Desktop\Фото Индустриальный парк - Югра\Делегация 25 марта 2022 Индустриальный парк - Югра\IMG_13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64904"/>
            <a:ext cx="6408712" cy="391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00108"/>
            <a:ext cx="9143999" cy="58578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sz="4000" b="1" dirty="0"/>
              <a:t>Реализация проекта. </a:t>
            </a:r>
            <a:br>
              <a:rPr lang="ru-RU" sz="4000" b="1" dirty="0"/>
            </a:br>
            <a:r>
              <a:rPr lang="en-US" sz="4000" b="1" dirty="0"/>
              <a:t>II </a:t>
            </a:r>
            <a:r>
              <a:rPr lang="ru-RU" sz="4000" b="1" dirty="0"/>
              <a:t>очередь строительства.</a:t>
            </a:r>
            <a:br>
              <a:rPr lang="ru-RU" sz="4000" dirty="0"/>
            </a:br>
            <a:r>
              <a:rPr lang="ru-RU" sz="4000" b="1" dirty="0"/>
              <a:t>Производственный цех, склад 5000 кв.м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/>
              <a:t>Вторая очередь строительства в составе: реконструированного  производственного цеха площадью 6 000 кв.м, склада закрытого хранения 5000 кв.м была введена в эксплуатацию в декабре 2021 года.</a:t>
            </a:r>
            <a:endParaRPr lang="ru-RU" dirty="0"/>
          </a:p>
          <a:p>
            <a:endParaRPr lang="ru-RU" dirty="0"/>
          </a:p>
        </p:txBody>
      </p:sp>
      <p:pic>
        <p:nvPicPr>
          <p:cNvPr id="7" name="Рисунок 6" descr="LOGO_IPU (вертикальный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785794"/>
            <a:ext cx="528927" cy="538650"/>
          </a:xfrm>
          <a:prstGeom prst="rect">
            <a:avLst/>
          </a:prstGeom>
        </p:spPr>
      </p:pic>
      <p:pic>
        <p:nvPicPr>
          <p:cNvPr id="10" name="Рисунок 9" descr="20220515_0845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4572008"/>
            <a:ext cx="3968777" cy="1785950"/>
          </a:xfrm>
          <a:prstGeom prst="rect">
            <a:avLst/>
          </a:prstGeom>
        </p:spPr>
      </p:pic>
      <p:pic>
        <p:nvPicPr>
          <p:cNvPr id="12" name="Рисунок 11" descr="20220515_0853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4572008"/>
            <a:ext cx="3968779" cy="178595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71546"/>
            <a:ext cx="9143999" cy="57864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en-US" dirty="0"/>
              <a:t>                                 </a:t>
            </a:r>
            <a:r>
              <a:rPr lang="en-US" sz="3100" b="1" dirty="0"/>
              <a:t>II </a:t>
            </a:r>
            <a:r>
              <a:rPr lang="ru-RU" sz="3100" b="1" dirty="0"/>
              <a:t>очередь строительства</a:t>
            </a:r>
            <a:r>
              <a:rPr lang="ru-RU" sz="3100" dirty="0"/>
              <a:t> </a:t>
            </a:r>
            <a:br>
              <a:rPr lang="ru-RU" dirty="0"/>
            </a:br>
            <a:r>
              <a:rPr lang="ru-RU" dirty="0"/>
              <a:t>           </a:t>
            </a:r>
            <a:r>
              <a:rPr lang="ru-RU" b="1" dirty="0"/>
              <a:t>Производственный цех</a:t>
            </a:r>
          </a:p>
        </p:txBody>
      </p:sp>
      <p:pic>
        <p:nvPicPr>
          <p:cNvPr id="5" name="Рисунок 4" descr="LOGO_IPU (вертикальный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000108"/>
            <a:ext cx="879670" cy="895840"/>
          </a:xfrm>
          <a:prstGeom prst="rect">
            <a:avLst/>
          </a:prstGeom>
        </p:spPr>
      </p:pic>
      <p:pic>
        <p:nvPicPr>
          <p:cNvPr id="8" name="Содержимое 7" descr="20220515_09103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85720" y="2428868"/>
            <a:ext cx="8589829" cy="386542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00108"/>
            <a:ext cx="9143999" cy="58578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/>
          <a:lstStyle/>
          <a:p>
            <a:r>
              <a:rPr lang="ru-RU" dirty="0"/>
              <a:t>               </a:t>
            </a:r>
            <a:r>
              <a:rPr lang="ru-RU" b="1" dirty="0"/>
              <a:t>Краткая справка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3679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b="1" dirty="0"/>
              <a:t>            Индустриальный парк «</a:t>
            </a:r>
            <a:r>
              <a:rPr lang="ru-RU" b="1" dirty="0" err="1"/>
              <a:t>Югра</a:t>
            </a:r>
            <a:r>
              <a:rPr lang="ru-RU" b="1" dirty="0"/>
              <a:t>» располагается по улице Базовой, 34 в Восточном промышленном районе г.Сургута Ханты-Мансийского автономного округа  - </a:t>
            </a:r>
            <a:r>
              <a:rPr lang="ru-RU" b="1" dirty="0" err="1"/>
              <a:t>Югры</a:t>
            </a:r>
            <a:r>
              <a:rPr lang="ru-RU" b="1" dirty="0"/>
              <a:t>.</a:t>
            </a:r>
            <a:endParaRPr lang="ru-RU" dirty="0"/>
          </a:p>
          <a:p>
            <a:pPr algn="just"/>
            <a:r>
              <a:rPr lang="ru-RU" b="1" dirty="0"/>
              <a:t>	Площадь земельного участка - 8,7 га. Имеется собственный железнодорожный тупик с козловым краном. Обеспеченность энергетическими ресурсами: электроснабжение – 2,6 МВт, газоснабжение - 500 куб.м/ч, водоснабжение - 50 куб.м/ч,  теплоснабжение - 1,72 Гкал/ч.</a:t>
            </a:r>
            <a:endParaRPr lang="ru-RU" dirty="0"/>
          </a:p>
          <a:p>
            <a:pPr algn="just"/>
            <a:r>
              <a:rPr lang="ru-RU" b="1" dirty="0"/>
              <a:t>	Расстояние до: междугородной автомобильной дороги - 15 км; аэропорта - 15,2 км; речного порта - 1,5 км; железнодорожной станции Сургут-Порт - 0,5 км.</a:t>
            </a:r>
            <a:endParaRPr lang="ru-RU" dirty="0"/>
          </a:p>
          <a:p>
            <a:pPr algn="just"/>
            <a:r>
              <a:rPr lang="ru-RU" b="1" dirty="0"/>
              <a:t>	Проект  по созданию парка реализуется по соглашению с Департаментом промышленности Ханты-Мансийского автономного округа - </a:t>
            </a:r>
            <a:r>
              <a:rPr lang="ru-RU" b="1" dirty="0" err="1"/>
              <a:t>Югрыпри</a:t>
            </a:r>
            <a:r>
              <a:rPr lang="ru-RU" b="1" dirty="0"/>
              <a:t> поддержке Правительства автономного округа, Фонда развития </a:t>
            </a:r>
            <a:r>
              <a:rPr lang="ru-RU" b="1" dirty="0" err="1"/>
              <a:t>Югры</a:t>
            </a:r>
            <a:r>
              <a:rPr lang="ru-RU" b="1" dirty="0"/>
              <a:t>, Министерства промышленности и торговли Российской Федерации, Министерства экономического развития Российской Федерации, в рамках федерального проекта «Акселерация субъектов малого и среднего предпринимательства» и государственной программы Ханты-Мансийского автономного округа - </a:t>
            </a:r>
            <a:r>
              <a:rPr lang="ru-RU" b="1" dirty="0" err="1"/>
              <a:t>Югры</a:t>
            </a:r>
            <a:r>
              <a:rPr lang="ru-RU" b="1" dirty="0"/>
              <a:t> «Развитие промышленности и туризма».</a:t>
            </a:r>
            <a:endParaRPr lang="ru-RU" dirty="0"/>
          </a:p>
          <a:p>
            <a:pPr algn="just"/>
            <a:r>
              <a:rPr lang="ru-RU" b="1" dirty="0"/>
              <a:t>	Индустриальный парк «</a:t>
            </a:r>
            <a:r>
              <a:rPr lang="ru-RU" b="1" dirty="0" err="1"/>
              <a:t>Югра</a:t>
            </a:r>
            <a:r>
              <a:rPr lang="ru-RU" b="1" dirty="0"/>
              <a:t>» аккредитован в Министерстве промышленности и торговли Российской Федерации, является членом Ассоциации Индустриальных парков России, Ассоциации кластеров, технопарков и ОЭЗ России.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LOGO_IPU (вертикальный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000108"/>
            <a:ext cx="571472" cy="581977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00108"/>
            <a:ext cx="9143999" cy="58578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en-US" dirty="0"/>
              <a:t>                                 </a:t>
            </a:r>
            <a:r>
              <a:rPr lang="en-US" sz="3100" b="1" dirty="0"/>
              <a:t>II </a:t>
            </a:r>
            <a:r>
              <a:rPr lang="ru-RU" sz="3100" b="1" dirty="0"/>
              <a:t>очередь строительства</a:t>
            </a:r>
            <a:r>
              <a:rPr lang="ru-RU" sz="3100" dirty="0"/>
              <a:t>  </a:t>
            </a:r>
            <a:br>
              <a:rPr lang="ru-RU" dirty="0"/>
            </a:br>
            <a:r>
              <a:rPr lang="ru-RU" dirty="0"/>
              <a:t>           </a:t>
            </a:r>
            <a:r>
              <a:rPr lang="ru-RU" b="1" dirty="0"/>
              <a:t>Производственный цех</a:t>
            </a:r>
          </a:p>
        </p:txBody>
      </p:sp>
      <p:pic>
        <p:nvPicPr>
          <p:cNvPr id="5" name="Рисунок 4" descr="LOGO_IPU (вертикальный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000108"/>
            <a:ext cx="879670" cy="895840"/>
          </a:xfrm>
          <a:prstGeom prst="rect">
            <a:avLst/>
          </a:prstGeom>
        </p:spPr>
      </p:pic>
      <p:pic>
        <p:nvPicPr>
          <p:cNvPr id="10" name="Рисунок 9" descr="20220515_0854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428868"/>
            <a:ext cx="8731310" cy="392909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00108"/>
            <a:ext cx="9143999" cy="58578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714512"/>
          </a:xfrm>
        </p:spPr>
        <p:txBody>
          <a:bodyPr>
            <a:normAutofit fontScale="90000"/>
          </a:bodyPr>
          <a:lstStyle/>
          <a:p>
            <a:r>
              <a:rPr lang="ru-RU" dirty="0"/>
              <a:t>               </a:t>
            </a:r>
            <a:br>
              <a:rPr lang="ru-RU" dirty="0"/>
            </a:br>
            <a:r>
              <a:rPr lang="ru-RU" dirty="0"/>
              <a:t> </a:t>
            </a:r>
            <a:r>
              <a:rPr lang="en-US" dirty="0"/>
              <a:t>                                 </a:t>
            </a:r>
            <a:r>
              <a:rPr lang="en-US" sz="3100" b="1" dirty="0"/>
              <a:t>II </a:t>
            </a:r>
            <a:r>
              <a:rPr lang="ru-RU" sz="3100" b="1" dirty="0"/>
              <a:t>очередь строительства</a:t>
            </a:r>
            <a:r>
              <a:rPr lang="ru-RU" dirty="0"/>
              <a:t> </a:t>
            </a:r>
            <a:br>
              <a:rPr lang="en-US" dirty="0"/>
            </a:br>
            <a:r>
              <a:rPr lang="en-US" dirty="0"/>
              <a:t>              </a:t>
            </a:r>
            <a:r>
              <a:rPr lang="ru-RU" sz="4000" b="1" dirty="0"/>
              <a:t>Склад закрытого хранения </a:t>
            </a:r>
            <a:br>
              <a:rPr lang="ru-RU" sz="4000" b="1" dirty="0"/>
            </a:br>
            <a:r>
              <a:rPr lang="ru-RU" sz="4000" b="1" dirty="0"/>
              <a:t>                              5000 кв.м</a:t>
            </a:r>
          </a:p>
        </p:txBody>
      </p:sp>
      <p:pic>
        <p:nvPicPr>
          <p:cNvPr id="5" name="Рисунок 4" descr="LOGO_IPU (вертикальный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000108"/>
            <a:ext cx="879670" cy="895840"/>
          </a:xfrm>
          <a:prstGeom prst="rect">
            <a:avLst/>
          </a:prstGeom>
        </p:spPr>
      </p:pic>
      <p:pic>
        <p:nvPicPr>
          <p:cNvPr id="7" name="Рисунок 6" descr="20220515_0901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571744"/>
            <a:ext cx="8715404" cy="392193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00108"/>
            <a:ext cx="9143999" cy="5857892"/>
          </a:xfrm>
          <a:prstGeom prst="rect">
            <a:avLst/>
          </a:prstGeom>
        </p:spPr>
      </p:pic>
      <p:pic>
        <p:nvPicPr>
          <p:cNvPr id="5" name="Рисунок 4" descr="LOGO_IPU (вертикальный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000108"/>
            <a:ext cx="879670" cy="895840"/>
          </a:xfrm>
          <a:prstGeom prst="rect">
            <a:avLst/>
          </a:prstGeom>
        </p:spPr>
      </p:pic>
      <p:pic>
        <p:nvPicPr>
          <p:cNvPr id="8" name="Рисунок 7" descr="20220515_0849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2643182"/>
            <a:ext cx="8572560" cy="3857652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632798"/>
          </a:xfrm>
        </p:spPr>
        <p:txBody>
          <a:bodyPr>
            <a:normAutofit fontScale="90000"/>
          </a:bodyPr>
          <a:lstStyle/>
          <a:p>
            <a:r>
              <a:rPr lang="ru-RU" dirty="0"/>
              <a:t>               </a:t>
            </a:r>
            <a:br>
              <a:rPr lang="ru-RU" dirty="0"/>
            </a:br>
            <a:r>
              <a:rPr lang="ru-RU" dirty="0"/>
              <a:t> </a:t>
            </a:r>
            <a:r>
              <a:rPr lang="en-US" dirty="0"/>
              <a:t>                                 </a:t>
            </a:r>
            <a:r>
              <a:rPr lang="en-US" sz="3100" b="1" dirty="0"/>
              <a:t>II </a:t>
            </a:r>
            <a:r>
              <a:rPr lang="ru-RU" sz="3100" b="1" dirty="0"/>
              <a:t>очередь строительства</a:t>
            </a:r>
            <a:r>
              <a:rPr lang="ru-RU" dirty="0"/>
              <a:t> </a:t>
            </a:r>
            <a:br>
              <a:rPr lang="en-US" dirty="0"/>
            </a:br>
            <a:r>
              <a:rPr lang="en-US" dirty="0"/>
              <a:t>              </a:t>
            </a:r>
            <a:r>
              <a:rPr lang="ru-RU" sz="4000" b="1" dirty="0"/>
              <a:t>Склад закрытого хранения </a:t>
            </a:r>
            <a:br>
              <a:rPr lang="ru-RU" sz="4000" b="1" dirty="0"/>
            </a:br>
            <a:r>
              <a:rPr lang="ru-RU" sz="4000" b="1" dirty="0"/>
              <a:t>                              5000 кв.м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71546"/>
            <a:ext cx="9143999" cy="57864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/>
              <a:t>Основные резиденты </a:t>
            </a:r>
            <a:br>
              <a:rPr lang="ru-RU" sz="4800" b="1" dirty="0"/>
            </a:br>
            <a:r>
              <a:rPr lang="ru-RU" sz="4800" b="1" dirty="0"/>
              <a:t>на объектах </a:t>
            </a:r>
            <a:r>
              <a:rPr lang="en-US" sz="4800" b="1" dirty="0"/>
              <a:t>II </a:t>
            </a:r>
            <a:r>
              <a:rPr lang="ru-RU" sz="4800" b="1" dirty="0"/>
              <a:t>очереди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1.                                                         ООО «Лидер-М»</a:t>
            </a:r>
          </a:p>
          <a:p>
            <a:endParaRPr lang="ru-RU" b="1" dirty="0"/>
          </a:p>
          <a:p>
            <a:pPr algn="just"/>
            <a:r>
              <a:rPr lang="ru-RU" b="1" dirty="0"/>
              <a:t>Изготовление и установка в насосно-компрессорные и линейные трубы тонкостенной вставки – </a:t>
            </a:r>
            <a:r>
              <a:rPr lang="ru-RU" b="1" dirty="0" err="1"/>
              <a:t>лейнера</a:t>
            </a:r>
            <a:r>
              <a:rPr lang="ru-RU" b="1" dirty="0"/>
              <a:t>.</a:t>
            </a:r>
          </a:p>
          <a:p>
            <a:pPr algn="just">
              <a:buNone/>
            </a:pPr>
            <a:endParaRPr lang="ru-RU" b="1" dirty="0"/>
          </a:p>
          <a:p>
            <a:r>
              <a:rPr lang="ru-RU" b="1" dirty="0"/>
              <a:t>Резидент                                              -     с 2021 года</a:t>
            </a:r>
          </a:p>
          <a:p>
            <a:r>
              <a:rPr lang="ru-RU" b="1" dirty="0"/>
              <a:t>Производство                                    -     с 2022 года</a:t>
            </a:r>
            <a:endParaRPr lang="ru-RU" dirty="0"/>
          </a:p>
          <a:p>
            <a:r>
              <a:rPr lang="ru-RU" b="1" dirty="0"/>
              <a:t>Инвестиции в проект                     -    40 млн.руб.  </a:t>
            </a:r>
            <a:endParaRPr lang="ru-RU" dirty="0"/>
          </a:p>
          <a:p>
            <a:r>
              <a:rPr lang="ru-RU" b="1" dirty="0"/>
              <a:t> Количество рабочих мест            -    9 чел.</a:t>
            </a:r>
          </a:p>
          <a:p>
            <a:r>
              <a:rPr lang="ru-RU" b="1" dirty="0"/>
              <a:t>Налоговые отчисления                 -    4,5 </a:t>
            </a:r>
            <a:r>
              <a:rPr lang="ru-RU" b="1" dirty="0" err="1"/>
              <a:t>млн.руб</a:t>
            </a:r>
            <a:r>
              <a:rPr lang="ru-RU" b="1" dirty="0"/>
              <a:t>.</a:t>
            </a:r>
            <a:endParaRPr lang="ru-RU" dirty="0"/>
          </a:p>
          <a:p>
            <a:pPr>
              <a:buNone/>
            </a:pPr>
            <a:endParaRPr lang="ru-RU" dirty="0"/>
          </a:p>
          <a:p>
            <a:endParaRPr lang="ru-RU" b="1" dirty="0"/>
          </a:p>
        </p:txBody>
      </p:sp>
      <p:pic>
        <p:nvPicPr>
          <p:cNvPr id="4" name="Рисунок 3" descr="LOGO_IPU (вертикальный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928670"/>
            <a:ext cx="879670" cy="895840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8728" y="1928802"/>
            <a:ext cx="3346873" cy="60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71546"/>
            <a:ext cx="9143999" cy="57864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/>
              <a:t>Основные резиденты </a:t>
            </a:r>
            <a:br>
              <a:rPr lang="ru-RU" sz="4800" b="1" dirty="0"/>
            </a:br>
            <a:r>
              <a:rPr lang="ru-RU" sz="4800" b="1" dirty="0"/>
              <a:t>на объектах </a:t>
            </a:r>
            <a:r>
              <a:rPr lang="en-US" sz="4800" b="1" dirty="0"/>
              <a:t>II </a:t>
            </a:r>
            <a:r>
              <a:rPr lang="ru-RU" sz="4800" b="1" dirty="0"/>
              <a:t>очереди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1.                                                    ООО «Лидер-М»</a:t>
            </a:r>
          </a:p>
          <a:p>
            <a:endParaRPr lang="ru-RU" b="1" dirty="0"/>
          </a:p>
          <a:p>
            <a:pPr>
              <a:buNone/>
            </a:pPr>
            <a:endParaRPr lang="ru-RU" dirty="0"/>
          </a:p>
          <a:p>
            <a:endParaRPr lang="ru-RU" b="1" dirty="0"/>
          </a:p>
        </p:txBody>
      </p:sp>
      <p:pic>
        <p:nvPicPr>
          <p:cNvPr id="4" name="Рисунок 3" descr="LOGO_IPU (вертикальный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928670"/>
            <a:ext cx="879670" cy="895840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8728" y="1928802"/>
            <a:ext cx="3346873" cy="609600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290" y="2643182"/>
            <a:ext cx="6429420" cy="4000528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71546"/>
            <a:ext cx="9143999" cy="57864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/>
              <a:t>Основные резиденты </a:t>
            </a:r>
            <a:br>
              <a:rPr lang="ru-RU" sz="4800" b="1" dirty="0"/>
            </a:br>
            <a:r>
              <a:rPr lang="ru-RU" sz="4800" b="1" dirty="0"/>
              <a:t>на объектах </a:t>
            </a:r>
            <a:r>
              <a:rPr lang="en-US" sz="4800" b="1" dirty="0"/>
              <a:t>II </a:t>
            </a:r>
            <a:r>
              <a:rPr lang="ru-RU" sz="4800" b="1" dirty="0"/>
              <a:t>очереди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                                                        ООО «Лидер-М»</a:t>
            </a:r>
          </a:p>
          <a:p>
            <a:endParaRPr lang="ru-RU" b="1" dirty="0"/>
          </a:p>
          <a:p>
            <a:pPr>
              <a:buNone/>
            </a:pPr>
            <a:endParaRPr lang="ru-RU" dirty="0"/>
          </a:p>
          <a:p>
            <a:endParaRPr lang="ru-RU" b="1" dirty="0"/>
          </a:p>
        </p:txBody>
      </p:sp>
      <p:pic>
        <p:nvPicPr>
          <p:cNvPr id="4" name="Рисунок 3" descr="LOGO_IPU (вертикальный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928670"/>
            <a:ext cx="879670" cy="895840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8728" y="1928802"/>
            <a:ext cx="3346873" cy="609600"/>
          </a:xfrm>
          <a:prstGeom prst="rect">
            <a:avLst/>
          </a:prstGeom>
          <a:noFill/>
        </p:spPr>
      </p:pic>
      <p:pic>
        <p:nvPicPr>
          <p:cNvPr id="4098" name="Picture 2" descr="C:\Users\Нина\Desktop\Фото Индустриальный парк - Югра\Делегация 25 марта 2022 Индустриальный парк - Югра\IMG_13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390" y="2805008"/>
            <a:ext cx="6790986" cy="367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2012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71546"/>
            <a:ext cx="9143999" cy="57864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/>
              <a:t>Основные резиденты </a:t>
            </a:r>
            <a:br>
              <a:rPr lang="ru-RU" sz="4800" b="1" dirty="0"/>
            </a:br>
            <a:r>
              <a:rPr lang="ru-RU" sz="4800" b="1" dirty="0"/>
              <a:t>на объектах </a:t>
            </a:r>
            <a:r>
              <a:rPr lang="en-US" sz="4800" b="1" dirty="0"/>
              <a:t>II </a:t>
            </a:r>
            <a:r>
              <a:rPr lang="ru-RU" sz="4800" b="1" dirty="0"/>
              <a:t>очереди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2.                                                            АО «</a:t>
            </a:r>
            <a:r>
              <a:rPr lang="ru-RU" b="1" dirty="0" err="1"/>
              <a:t>СЛСи-Рус</a:t>
            </a:r>
            <a:r>
              <a:rPr lang="ru-RU" b="1" dirty="0"/>
              <a:t>»</a:t>
            </a:r>
          </a:p>
          <a:p>
            <a:endParaRPr lang="ru-RU" b="1" dirty="0"/>
          </a:p>
          <a:p>
            <a:pPr algn="just"/>
            <a:r>
              <a:rPr lang="ru-RU" b="1" dirty="0"/>
              <a:t>Ремонт систем верхнего привода оборудования нефтяных скважин.</a:t>
            </a:r>
          </a:p>
          <a:p>
            <a:pPr algn="just">
              <a:buNone/>
            </a:pPr>
            <a:endParaRPr lang="ru-RU" b="1" dirty="0"/>
          </a:p>
          <a:p>
            <a:r>
              <a:rPr lang="ru-RU" b="1" dirty="0"/>
              <a:t>Резидент                                              -     с 2021 года</a:t>
            </a:r>
          </a:p>
          <a:p>
            <a:r>
              <a:rPr lang="ru-RU" b="1" dirty="0"/>
              <a:t>Производство                                    -    с 2022 года</a:t>
            </a:r>
            <a:endParaRPr lang="ru-RU" dirty="0"/>
          </a:p>
          <a:p>
            <a:r>
              <a:rPr lang="ru-RU" b="1" dirty="0"/>
              <a:t>Инвестиции в проект                     -    6,4 млн.руб.  </a:t>
            </a:r>
            <a:endParaRPr lang="ru-RU" dirty="0"/>
          </a:p>
          <a:p>
            <a:r>
              <a:rPr lang="ru-RU" b="1" dirty="0"/>
              <a:t> Количество рабочих мест            -    2 чел.</a:t>
            </a:r>
          </a:p>
          <a:p>
            <a:r>
              <a:rPr lang="ru-RU" b="1" dirty="0"/>
              <a:t>Налоговые отчисления                 -    15,8 </a:t>
            </a:r>
            <a:r>
              <a:rPr lang="ru-RU" b="1" dirty="0" err="1"/>
              <a:t>млн.руб</a:t>
            </a:r>
            <a:r>
              <a:rPr lang="ru-RU" b="1" dirty="0"/>
              <a:t>.</a:t>
            </a:r>
            <a:endParaRPr lang="ru-RU" dirty="0"/>
          </a:p>
          <a:p>
            <a:pPr>
              <a:buNone/>
            </a:pPr>
            <a:endParaRPr lang="ru-RU" dirty="0"/>
          </a:p>
          <a:p>
            <a:endParaRPr lang="ru-RU" b="1" dirty="0"/>
          </a:p>
        </p:txBody>
      </p:sp>
      <p:pic>
        <p:nvPicPr>
          <p:cNvPr id="4" name="Рисунок 3" descr="LOGO_IPU (вертикальный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928670"/>
            <a:ext cx="879670" cy="895840"/>
          </a:xfrm>
          <a:prstGeom prst="rect">
            <a:avLst/>
          </a:prstGeom>
        </p:spPr>
      </p:pic>
      <p:pic>
        <p:nvPicPr>
          <p:cNvPr id="8" name="Рисунок 7" descr="SLC-Group. Системы верхнего привода.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1857364"/>
            <a:ext cx="3816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71546"/>
            <a:ext cx="9143999" cy="57864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/>
              <a:t>Основные резиденты </a:t>
            </a:r>
            <a:br>
              <a:rPr lang="ru-RU" sz="4800" b="1" dirty="0"/>
            </a:br>
            <a:r>
              <a:rPr lang="ru-RU" sz="4800" b="1" dirty="0"/>
              <a:t>на объектах </a:t>
            </a:r>
            <a:r>
              <a:rPr lang="en-US" sz="4800" b="1" dirty="0"/>
              <a:t>II </a:t>
            </a:r>
            <a:r>
              <a:rPr lang="ru-RU" sz="4800" b="1" dirty="0"/>
              <a:t>очереди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2.                                                            АО «</a:t>
            </a:r>
            <a:r>
              <a:rPr lang="ru-RU" b="1" dirty="0" err="1"/>
              <a:t>СЛСи-Рус</a:t>
            </a:r>
            <a:r>
              <a:rPr lang="ru-RU" b="1" dirty="0"/>
              <a:t>»</a:t>
            </a:r>
          </a:p>
          <a:p>
            <a:endParaRPr lang="ru-RU" b="1" dirty="0"/>
          </a:p>
          <a:p>
            <a:pPr algn="just"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endParaRPr lang="ru-RU" b="1" dirty="0"/>
          </a:p>
        </p:txBody>
      </p:sp>
      <p:pic>
        <p:nvPicPr>
          <p:cNvPr id="4" name="Рисунок 3" descr="LOGO_IPU (вертикальный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928670"/>
            <a:ext cx="879670" cy="895840"/>
          </a:xfrm>
          <a:prstGeom prst="rect">
            <a:avLst/>
          </a:prstGeom>
        </p:spPr>
      </p:pic>
      <p:pic>
        <p:nvPicPr>
          <p:cNvPr id="8" name="Рисунок 7" descr="SLC-Group. Системы верхнего привода.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1857364"/>
            <a:ext cx="3816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20220515_0903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2643182"/>
            <a:ext cx="8572528" cy="3857638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546"/>
            <a:ext cx="9143999" cy="57864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sz="3800" b="1" dirty="0"/>
              <a:t>Реализация проекта. </a:t>
            </a:r>
            <a:br>
              <a:rPr lang="ru-RU" sz="3800" b="1" dirty="0"/>
            </a:br>
            <a:r>
              <a:rPr lang="en-US" sz="3800" b="1" dirty="0"/>
              <a:t>III </a:t>
            </a:r>
            <a:r>
              <a:rPr lang="ru-RU" sz="3800" b="1" dirty="0"/>
              <a:t>очередь строительства.</a:t>
            </a:r>
            <a:br>
              <a:rPr lang="ru-RU" sz="3800" dirty="0"/>
            </a:br>
            <a:r>
              <a:rPr lang="ru-RU" sz="2200" b="1" dirty="0"/>
              <a:t>Производственные здания, склады, административный корпус, КТПН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b="1" dirty="0"/>
              <a:t>В рамках реализации третьей очереди строительства была построена и в ноябре 2021 года введена в эксплуатацию трансформаторная подстанция мощностью 2,0 МВт</a:t>
            </a:r>
            <a:endParaRPr lang="ru-RU" sz="2400" dirty="0"/>
          </a:p>
          <a:p>
            <a:endParaRPr lang="ru-RU" dirty="0"/>
          </a:p>
        </p:txBody>
      </p:sp>
      <p:pic>
        <p:nvPicPr>
          <p:cNvPr id="7" name="Рисунок 6" descr="LOGO_IPU (вертикальный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857232"/>
            <a:ext cx="599075" cy="610088"/>
          </a:xfrm>
          <a:prstGeom prst="rect">
            <a:avLst/>
          </a:prstGeom>
        </p:spPr>
      </p:pic>
      <p:pic>
        <p:nvPicPr>
          <p:cNvPr id="9" name="Рисунок 8" descr="20220515_0902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5852" y="3643314"/>
            <a:ext cx="6858016" cy="3086107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71546"/>
            <a:ext cx="9143999" cy="57864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14298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sz="3800" b="1" dirty="0"/>
              <a:t>Реализация проекта. </a:t>
            </a:r>
            <a:br>
              <a:rPr lang="ru-RU" sz="3800" b="1" dirty="0"/>
            </a:br>
            <a:r>
              <a:rPr lang="en-US" sz="3800" b="1" dirty="0"/>
              <a:t>III </a:t>
            </a:r>
            <a:r>
              <a:rPr lang="ru-RU" sz="3800" b="1" dirty="0"/>
              <a:t>очередь строительства.</a:t>
            </a:r>
            <a:br>
              <a:rPr lang="ru-RU" sz="3800" dirty="0"/>
            </a:br>
            <a:r>
              <a:rPr lang="ru-RU" sz="4000" b="1" dirty="0"/>
              <a:t> </a:t>
            </a:r>
            <a:r>
              <a:rPr lang="ru-RU" sz="2200" b="1" dirty="0"/>
              <a:t>Производственные здания, склады, административный корпус, КТПН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428868"/>
            <a:ext cx="8229600" cy="4143404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/>
              <a:t>В рамках реализации третьей очереди, исходя из текущей ситуации и учитывая опыт строительства и эксплуатации объектов первой и второй очереди, планируется строительство производственных и складских объектов  в формате «</a:t>
            </a:r>
            <a:r>
              <a:rPr lang="en-US" sz="2400" b="1" dirty="0"/>
              <a:t>build-to-suit</a:t>
            </a:r>
            <a:r>
              <a:rPr lang="ru-RU" sz="2400" b="1" dirty="0"/>
              <a:t>», особое внимание будет уделено размещению производственников -  субъектов малого и среднего предпринимательства.</a:t>
            </a:r>
          </a:p>
        </p:txBody>
      </p:sp>
      <p:pic>
        <p:nvPicPr>
          <p:cNvPr id="7" name="Рисунок 6" descr="LOGO_IPU (вертикальный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785794"/>
            <a:ext cx="528927" cy="5386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/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00108"/>
            <a:ext cx="9143999" cy="5857892"/>
          </a:xfrm>
          <a:prstGeom prst="rect">
            <a:avLst/>
          </a:prstGeom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929066"/>
            <a:ext cx="1722424" cy="242192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4000504"/>
            <a:ext cx="1712846" cy="250033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4071942"/>
            <a:ext cx="1785950" cy="254044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2357430"/>
            <a:ext cx="1751168" cy="250033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8860" y="1142984"/>
            <a:ext cx="1747935" cy="246697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29190" y="1571612"/>
            <a:ext cx="1789674" cy="253205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9" name="Рисунок 8" descr="LOGO_IPU (вертикальный)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2910" y="857232"/>
            <a:ext cx="642910" cy="654728"/>
          </a:xfrm>
          <a:prstGeom prst="rect">
            <a:avLst/>
          </a:prstGeom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57752" y="4500570"/>
            <a:ext cx="2071702" cy="146540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72330" y="1142984"/>
            <a:ext cx="1725889" cy="242889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5720" y="2000240"/>
            <a:ext cx="1825035" cy="256222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4" y="1071546"/>
            <a:ext cx="9143999" cy="57864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 </a:t>
            </a:r>
            <a:r>
              <a:rPr lang="ru-RU" sz="3800" b="1" dirty="0"/>
              <a:t>Приглашаем резидентов!</a:t>
            </a:r>
            <a:endParaRPr lang="ru-RU" sz="3800" dirty="0"/>
          </a:p>
        </p:txBody>
      </p:sp>
      <p:pic>
        <p:nvPicPr>
          <p:cNvPr id="7" name="Рисунок 6" descr="LOGO_IPU (вертикальный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928670"/>
            <a:ext cx="982079" cy="1000132"/>
          </a:xfrm>
          <a:prstGeom prst="rect">
            <a:avLst/>
          </a:prstGeom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428596" y="2071678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ООО «УК</a:t>
            </a:r>
            <a:r>
              <a:rPr kumimoji="0" lang="ru-RU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</a:t>
            </a:r>
            <a:r>
              <a:rPr lang="ru-RU" sz="2400" b="1" dirty="0"/>
              <a:t>Индустриальный </a:t>
            </a:r>
            <a:r>
              <a:rPr lang="ru-RU" sz="2400" b="1" dirty="0" err="1"/>
              <a:t>парк-Югра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ru-RU" sz="2400" b="1" dirty="0"/>
              <a:t>628429, </a:t>
            </a:r>
            <a:r>
              <a:rPr lang="ru-RU" sz="2400" b="1" dirty="0" err="1"/>
              <a:t>ХМАО-Югра</a:t>
            </a:r>
            <a:r>
              <a:rPr lang="ru-RU" sz="2400" b="1" dirty="0"/>
              <a:t>, г.Сургут, ул. Базовая, 34, оф.1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C:\Users\Нина\Desktop\IMG_20220516_09054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lum brigh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84984"/>
            <a:ext cx="5698976" cy="294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546"/>
            <a:ext cx="9143999" cy="57864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725044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 </a:t>
            </a:r>
            <a:r>
              <a:rPr lang="ru-RU" sz="6000" b="1" dirty="0"/>
              <a:t>БЛАГОДАРИМ ЗА ВНИМАНИЕ!</a:t>
            </a:r>
            <a:endParaRPr lang="ru-RU" sz="6000" dirty="0"/>
          </a:p>
        </p:txBody>
      </p:sp>
      <p:pic>
        <p:nvPicPr>
          <p:cNvPr id="7" name="Рисунок 6" descr="LOGO_IPU (вертикальный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928670"/>
            <a:ext cx="982079" cy="1000132"/>
          </a:xfrm>
          <a:prstGeom prst="rect">
            <a:avLst/>
          </a:prstGeom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428596" y="4786322"/>
            <a:ext cx="8229600" cy="121444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Команда ООО «УК</a:t>
            </a:r>
            <a:r>
              <a:rPr kumimoji="0" lang="ru-RU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</a:t>
            </a:r>
            <a:r>
              <a:rPr lang="ru-RU" sz="2400" b="1" dirty="0"/>
              <a:t>Индустриальный </a:t>
            </a:r>
            <a:r>
              <a:rPr lang="ru-RU" sz="2400" b="1" dirty="0" err="1"/>
              <a:t>парк-Югра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/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00108"/>
            <a:ext cx="9143999" cy="585789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714356"/>
            <a:ext cx="2423245" cy="1629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928670"/>
            <a:ext cx="3000396" cy="1421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5357826"/>
            <a:ext cx="1996905" cy="1377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3071810"/>
            <a:ext cx="2286016" cy="154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1071546"/>
            <a:ext cx="2768591" cy="2070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72264" y="2143116"/>
            <a:ext cx="2127071" cy="2391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5008" y="4214818"/>
            <a:ext cx="3143272" cy="209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 descr="LOGO_IPU (вертикальный)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4282" y="928670"/>
            <a:ext cx="571472" cy="581977"/>
          </a:xfrm>
          <a:prstGeom prst="rect">
            <a:avLst/>
          </a:prstGeom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4282" y="4071942"/>
            <a:ext cx="2143140" cy="1604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214810" y="5143512"/>
            <a:ext cx="2227702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2910" y="1857364"/>
            <a:ext cx="2289235" cy="1535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571736" y="2928934"/>
            <a:ext cx="3624767" cy="2303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000232" y="5072074"/>
            <a:ext cx="2131436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00108"/>
            <a:ext cx="9143999" cy="5857892"/>
          </a:xfrm>
          <a:prstGeom prst="rect">
            <a:avLst/>
          </a:prstGeom>
        </p:spPr>
      </p:pic>
      <p:pic>
        <p:nvPicPr>
          <p:cNvPr id="4" name="Содержимое 3" descr="IMG-20210907-WA000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8662" y="785794"/>
            <a:ext cx="8215338" cy="5808501"/>
          </a:xfrm>
        </p:spPr>
      </p:pic>
      <p:pic>
        <p:nvPicPr>
          <p:cNvPr id="5" name="Рисунок 4" descr="LOGO_IPU (вертикальный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1000108"/>
            <a:ext cx="669224" cy="68152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00108"/>
            <a:ext cx="9143999" cy="58578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/>
          <a:lstStyle/>
          <a:p>
            <a:r>
              <a:rPr lang="ru-RU" dirty="0"/>
              <a:t>          </a:t>
            </a:r>
            <a:r>
              <a:rPr lang="ru-RU" b="1" dirty="0"/>
              <a:t>Центральный въезд</a:t>
            </a:r>
          </a:p>
        </p:txBody>
      </p:sp>
      <p:pic>
        <p:nvPicPr>
          <p:cNvPr id="4" name="Содержимое 3" descr="20220515_08380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1472" y="2143116"/>
            <a:ext cx="8229600" cy="3703320"/>
          </a:xfrm>
        </p:spPr>
      </p:pic>
      <p:pic>
        <p:nvPicPr>
          <p:cNvPr id="5" name="Рисунок 4" descr="LOGO_IPU (вертикальный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928670"/>
            <a:ext cx="571472" cy="58197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71546"/>
            <a:ext cx="9143999" cy="57864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 </a:t>
            </a:r>
            <a:r>
              <a:rPr lang="ru-RU" b="1" dirty="0"/>
              <a:t>Общий вид парка</a:t>
            </a:r>
          </a:p>
        </p:txBody>
      </p:sp>
      <p:pic>
        <p:nvPicPr>
          <p:cNvPr id="4" name="Содержимое 3" descr="Панорама Инд.парк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70278" y="1935163"/>
            <a:ext cx="7803444" cy="4389437"/>
          </a:xfrm>
        </p:spPr>
      </p:pic>
      <p:pic>
        <p:nvPicPr>
          <p:cNvPr id="5" name="Рисунок 4" descr="LOGO_IPU (вертикальный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1000108"/>
            <a:ext cx="642910" cy="6547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00108"/>
            <a:ext cx="9143999" cy="58578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5716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      </a:t>
            </a:r>
            <a:br>
              <a:rPr lang="ru-RU" dirty="0"/>
            </a:br>
            <a:r>
              <a:rPr lang="ru-RU" sz="3600" b="1" dirty="0"/>
              <a:t>БЮДЖЕТ СТРОИТЕЛЬСТВА ОБЪЕКТОВ </a:t>
            </a:r>
            <a:br>
              <a:rPr lang="ru-RU" sz="3600" dirty="0"/>
            </a:br>
            <a:r>
              <a:rPr lang="ru-RU" sz="3600" b="1" dirty="0"/>
              <a:t>ИНДУСТРИАЛЬНОГО ПАРКА «ЮГРА»</a:t>
            </a:r>
            <a:br>
              <a:rPr lang="ru-RU" sz="3600" dirty="0"/>
            </a:br>
            <a:endParaRPr lang="ru-RU" sz="3600" b="1" dirty="0"/>
          </a:p>
        </p:txBody>
      </p:sp>
      <p:pic>
        <p:nvPicPr>
          <p:cNvPr id="4" name="Рисунок 3" descr="LOGO_IPU (вертикальный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000108"/>
            <a:ext cx="571472" cy="581977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2071678"/>
          <a:ext cx="8358246" cy="4366912"/>
        </p:xfrm>
        <a:graphic>
          <a:graphicData uri="http://schemas.openxmlformats.org/drawingml/2006/table">
            <a:tbl>
              <a:tblPr/>
              <a:tblGrid>
                <a:gridCol w="1928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9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88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55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55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984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Источники финансирования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>
                        <a:alpha val="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Times New Roman"/>
                          <a:cs typeface="Times New Roman"/>
                        </a:rPr>
                        <a:t>по объектам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>
                        <a:alpha val="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Times New Roman"/>
                          <a:cs typeface="Times New Roman"/>
                        </a:rPr>
                        <a:t>в том числе по очередям строительства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77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Times New Roman"/>
                          <a:cs typeface="Times New Roman"/>
                        </a:rPr>
                        <a:t>I </a:t>
                      </a:r>
                      <a:r>
                        <a:rPr lang="ru-RU" sz="1800" b="1" dirty="0">
                          <a:latin typeface="Calibri"/>
                          <a:ea typeface="Times New Roman"/>
                          <a:cs typeface="Times New Roman"/>
                        </a:rPr>
                        <a:t>очередь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Times New Roman"/>
                          <a:cs typeface="Times New Roman"/>
                        </a:rPr>
                        <a:t>(ввод - 20</a:t>
                      </a:r>
                      <a:r>
                        <a:rPr lang="en-US" sz="1800" b="1" dirty="0"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ru-RU" sz="1800" b="1" dirty="0">
                          <a:latin typeface="Calibri"/>
                          <a:ea typeface="Times New Roman"/>
                          <a:cs typeface="Times New Roman"/>
                        </a:rPr>
                        <a:t> год)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Times New Roman"/>
                          <a:cs typeface="Times New Roman"/>
                        </a:rPr>
                        <a:t>II </a:t>
                      </a:r>
                      <a:r>
                        <a:rPr lang="ru-RU" sz="1800" b="1" dirty="0">
                          <a:latin typeface="Calibri"/>
                          <a:ea typeface="Times New Roman"/>
                          <a:cs typeface="Times New Roman"/>
                        </a:rPr>
                        <a:t>очередь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Times New Roman"/>
                          <a:cs typeface="Times New Roman"/>
                        </a:rPr>
                        <a:t>(ввод - 202</a:t>
                      </a:r>
                      <a:r>
                        <a:rPr lang="en-US" sz="1800" b="1" dirty="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800" b="1" dirty="0">
                          <a:latin typeface="Calibri"/>
                          <a:ea typeface="Times New Roman"/>
                          <a:cs typeface="Times New Roman"/>
                        </a:rPr>
                        <a:t> год)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Times New Roman"/>
                          <a:cs typeface="Times New Roman"/>
                        </a:rPr>
                        <a:t>III </a:t>
                      </a:r>
                      <a:r>
                        <a:rPr lang="ru-RU" sz="1800" b="1" dirty="0">
                          <a:latin typeface="Calibri"/>
                          <a:ea typeface="Times New Roman"/>
                          <a:cs typeface="Times New Roman"/>
                        </a:rPr>
                        <a:t>очередь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Times New Roman"/>
                          <a:cs typeface="Times New Roman"/>
                        </a:rPr>
                        <a:t>(ввод - 2024 год)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Субсидия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11111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301,538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11111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112,800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11111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188,738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Times New Roman"/>
                          <a:cs typeface="Times New Roman"/>
                        </a:rPr>
                        <a:t>0,000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9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Внебюджетные  источники финансирования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11111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562,846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11111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99,069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11111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220,240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Times New Roman"/>
                          <a:cs typeface="Times New Roman"/>
                        </a:rPr>
                        <a:t>243,537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92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ИТОГО: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11111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864,384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11111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211,869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11111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408,978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Times New Roman"/>
                          <a:cs typeface="Times New Roman"/>
                        </a:rPr>
                        <a:t>243,537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933</TotalTime>
  <Words>886</Words>
  <Application>Microsoft Office PowerPoint</Application>
  <PresentationFormat>Экран (4:3)</PresentationFormat>
  <Paragraphs>215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Поток</vt:lpstr>
      <vt:lpstr>МАСШТАБНЫЙ ИНВЕСТИЦИОННЫЙ ПРОЕКТ</vt:lpstr>
      <vt:lpstr>          ПРОЕКТ РЕАЛИЗУЕТСЯ                ПРИ ПОДДЕРЖКЕ:</vt:lpstr>
      <vt:lpstr>               Краткая справка</vt:lpstr>
      <vt:lpstr>Презентация PowerPoint</vt:lpstr>
      <vt:lpstr>Презентация PowerPoint</vt:lpstr>
      <vt:lpstr>Презентация PowerPoint</vt:lpstr>
      <vt:lpstr>          Центральный въезд</vt:lpstr>
      <vt:lpstr> Общий вид парка</vt:lpstr>
      <vt:lpstr>        БЮДЖЕТ СТРОИТЕЛЬСТВА ОБЪЕКТОВ  ИНДУСТРИАЛЬНОГО ПАРКА «ЮГРА» </vt:lpstr>
      <vt:lpstr>        ПОКАЗАТЕЛИ ИНДУСТРИАЛЬНОГО ПАРКА «ЮГРА» </vt:lpstr>
      <vt:lpstr>        РЕЗИДЕНТЫ ИНДУСТРИАЛЬНОГО ПАРКА «ЮГРА» </vt:lpstr>
      <vt:lpstr>          Предыстория проекта</vt:lpstr>
      <vt:lpstr>   Первоначальное состояние</vt:lpstr>
      <vt:lpstr>Очереди строительства Индустриального парка «Югра»</vt:lpstr>
      <vt:lpstr> Реализация проекта.  I очередь строительства. Производственный цех, котельная, КПП</vt:lpstr>
      <vt:lpstr>                                   I очередь строительства             Производственный цех</vt:lpstr>
      <vt:lpstr>                                                           I очередь строительства  Производственный цех</vt:lpstr>
      <vt:lpstr>                                  I очередь строительства      Газовая котельная 2,08 МВт</vt:lpstr>
      <vt:lpstr>                                  I очередь строительства           Контрольно-пропускной пункт</vt:lpstr>
      <vt:lpstr>Основные резиденты  на объектах I очереди </vt:lpstr>
      <vt:lpstr>Основные резиденты  на объектах I очереди </vt:lpstr>
      <vt:lpstr>Основные резиденты  на объектах I очереди </vt:lpstr>
      <vt:lpstr>Основные резиденты  на объектах I очереди </vt:lpstr>
      <vt:lpstr>Основные резиденты  на объектах I очереди </vt:lpstr>
      <vt:lpstr>Основные резиденты  на объектах I очереди </vt:lpstr>
      <vt:lpstr>Основные резиденты  на объектах I очереди </vt:lpstr>
      <vt:lpstr>Основные резиденты  на объектах I очереди </vt:lpstr>
      <vt:lpstr> Реализация проекта.  II очередь строительства. Производственный цех, склад 5000 кв.м</vt:lpstr>
      <vt:lpstr>                                  II очередь строительства             Производственный цех</vt:lpstr>
      <vt:lpstr>                                  II очередь строительства              Производственный цех</vt:lpstr>
      <vt:lpstr>                                                  II очередь строительства                Склад закрытого хранения                                5000 кв.м</vt:lpstr>
      <vt:lpstr>                                                  II очередь строительства                Склад закрытого хранения                                5000 кв.м</vt:lpstr>
      <vt:lpstr>Основные резиденты  на объектах II очереди </vt:lpstr>
      <vt:lpstr>Основные резиденты  на объектах II очереди </vt:lpstr>
      <vt:lpstr>Основные резиденты  на объектах II очереди </vt:lpstr>
      <vt:lpstr>Основные резиденты  на объектах II очереди </vt:lpstr>
      <vt:lpstr>Основные резиденты  на объектах II очереди </vt:lpstr>
      <vt:lpstr> Реализация проекта.  III очередь строительства. Производственные здания, склады, административный корпус, КТПН</vt:lpstr>
      <vt:lpstr> Реализация проекта.  III очередь строительства.  Производственные здания, склады, административный корпус, КТПН</vt:lpstr>
      <vt:lpstr> Приглашаем резидентов!</vt:lpstr>
      <vt:lpstr> БЛАГОДАРИМ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Павел Бардык</cp:lastModifiedBy>
  <cp:revision>118</cp:revision>
  <dcterms:created xsi:type="dcterms:W3CDTF">2022-05-15T04:24:21Z</dcterms:created>
  <dcterms:modified xsi:type="dcterms:W3CDTF">2022-08-11T05:09:15Z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1849616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S9.2.0</vt:lpwstr>
  </property>
</Properties>
</file>