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87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06278-CE33-47A3-9B6E-8424625ED64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CC6EF-7E59-4A91-A2AD-3AB8F71D3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8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5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3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355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94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030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1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99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1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6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3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5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0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7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4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3BB6-8FA1-40D3-859E-3E7F413F1731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49384D-6FD6-4700-B309-0A2286467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12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929" y="184584"/>
            <a:ext cx="11942859" cy="106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группа по снижению неформальной занятости, легализации «серой» заработной платы, повышению собираемости страховых взносов во внебюджетные фонды сообщает, что в городе проводится работа по выявлению работодателей, использующих труд граждан без официального оформления трудовых отношений и не уплачивающих страховые взносы в государственные внебюджетные фонды. </a:t>
            </a:r>
            <a:endPara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Обращаем внимание работников и работодателей на необходимость легального оформления трудовых отношений путем заключения трудовых договоров, недопущения фактов неформальной занятости.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86471" y="-90558"/>
            <a:ext cx="2441694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kern="1800" dirty="0">
                <a:solidFill>
                  <a:srgbClr val="0F4E8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Уважаемые жители города!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2250"/>
              </p:ext>
            </p:extLst>
          </p:nvPr>
        </p:nvGraphicFramePr>
        <p:xfrm>
          <a:off x="111319" y="2042014"/>
          <a:ext cx="6556182" cy="483252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778031">
                  <a:extLst>
                    <a:ext uri="{9D8B030D-6E8A-4147-A177-3AD203B41FA5}">
                      <a16:colId xmlns:a16="http://schemas.microsoft.com/office/drawing/2014/main" val="3123444327"/>
                    </a:ext>
                  </a:extLst>
                </a:gridCol>
                <a:gridCol w="3778151">
                  <a:extLst>
                    <a:ext uri="{9D8B030D-6E8A-4147-A177-3AD203B41FA5}">
                      <a16:colId xmlns:a16="http://schemas.microsoft.com/office/drawing/2014/main" val="2195437434"/>
                    </a:ext>
                  </a:extLst>
                </a:gridCol>
              </a:tblGrid>
              <a:tr h="222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работодателя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10" marR="29810" marT="29810" marB="298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работника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10" marR="29810" marT="29810" marB="29810" anchor="ctr"/>
                </a:tc>
                <a:extLst>
                  <a:ext uri="{0D108BD9-81ED-4DB2-BD59-A6C34878D82A}">
                    <a16:rowId xmlns:a16="http://schemas.microsoft.com/office/drawing/2014/main" val="1968842472"/>
                  </a:ext>
                </a:extLst>
              </a:tr>
              <a:tr h="4593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Право требовать от работника исполнения определенной трудовым договором трудовой функции, соблюдения правил внутреннего трудового распорядка, действующих в организации или на предприятии.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2.Возможность привлечь к дисциплинарной и материальной ответственности в порядке, установленном ТК РФ и иными федеральными законами лиц, виновных в нарушении трудового законодательства и иных актов, содержащих нормы трудового права. В некоторых случаях – возможность привлечения к гражданско-правовой, административной и уголовной ответственности в порядке, установленном федеральными законами.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3.Хорошая деловая репутация, положительный имидж социально ответственного работодателя.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Возможность участия в программах господдержки, в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грантов, компенсации банковской ставки рефинансирования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5" marR="14905" marT="14905" marB="149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1.Достойные условия труда (рабочее место, оборудованное в соответствии с договором и требованиями безопасности труда).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2.Получение официальной заработной платы, своевременно и в полном объеме.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3.Осуществление обязательного социального страхования работников в порядке, установленном федеральными законами.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4.Оплачиваемый лист временной нетрудоспособности (больничный).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5.Государственное пенсионное обеспечение.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6.Ежегодно оплачиваемый отпуск.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7.Получение налоговых вычетов.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Возможность взять кредит.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9.Получение гарантированных государством выплат при: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увольнении в связи с ликвидацией организации, сокращением численности или штата работников,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направлении в командировку,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временном переводе на другую работу, в том числе по состоянию здоровья,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временном простое,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прохождении медицинского осмотра,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наличии «донорских» дней и др.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10.Получение пособия по беременности и родам.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11.Получение пособия по уходу за ребенком до 1,5 лет.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905" marR="14905" marT="14905" marB="14905"/>
                </a:tc>
                <a:extLst>
                  <a:ext uri="{0D108BD9-81ED-4DB2-BD59-A6C34878D82A}">
                    <a16:rowId xmlns:a16="http://schemas.microsoft.com/office/drawing/2014/main" val="42266781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02569"/>
              </p:ext>
            </p:extLst>
          </p:nvPr>
        </p:nvGraphicFramePr>
        <p:xfrm>
          <a:off x="6772275" y="2042014"/>
          <a:ext cx="5345513" cy="481917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714691">
                  <a:extLst>
                    <a:ext uri="{9D8B030D-6E8A-4147-A177-3AD203B41FA5}">
                      <a16:colId xmlns:a16="http://schemas.microsoft.com/office/drawing/2014/main" val="3149718354"/>
                    </a:ext>
                  </a:extLst>
                </a:gridCol>
                <a:gridCol w="2630822">
                  <a:extLst>
                    <a:ext uri="{9D8B030D-6E8A-4147-A177-3AD203B41FA5}">
                      <a16:colId xmlns:a16="http://schemas.microsoft.com/office/drawing/2014/main" val="1956399315"/>
                    </a:ext>
                  </a:extLst>
                </a:gridCol>
              </a:tblGrid>
              <a:tr h="27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работодателя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425627786"/>
                  </a:ext>
                </a:extLst>
              </a:tr>
              <a:tr h="45361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1.Административные штрафы до 100 тысяч рублей, при повторном нарушении – до 200 тысяч рублей.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2.Невозможность получать займы, кредиты и др. поддержку государства.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3.Невозможность привлечь работника к ответственности за несоблюдение трудовой дисциплины, обеспечить сохранность материальных ценностей и т.п.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1.Условия труда, продолжительность рабочего дня, не соответствующие нормам трудового законодательства.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2.Не предусмотренные договором обязанности.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3.Не перечисляются страховые взносы                                       в Пенсионный фонд, ФСС, ТФОМС.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4.Отсутствие каких-либо социальных гарантий (оплаченного листа временной нетрудоспособности, оплачиваемого отпуска, достойной пенсии и т.п.).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Увольнение без объяснения причин и выплат.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6.Минимальный размер пособия по безработице (отсутствие трудовой деятельности, условия которой подтверждаются справкой о средней заработной плате).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7.Невозможно доказать стаж и опыт предыдущей работы при попытках трудоустройства к другому работодателю.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15463471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583680" y="1364509"/>
            <a:ext cx="5360504" cy="477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«Минусы» неформальной занятости – отсутствие официального трудоустройства работников.</a:t>
            </a:r>
            <a:endParaRPr lang="ru-RU" sz="1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318" y="1172545"/>
            <a:ext cx="6159611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«Плюсы» легализации трудовых отношений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Легализация трудовых отношений предполагает официальное трудоустройство (заключение официальных трудовых договоров) со всеми сотрудниками предприятия, ежемесячные налоговые отчисления во внебюджетные фонды и в местный бюджет.</a:t>
            </a:r>
            <a:endParaRPr lang="ru-RU" sz="1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206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504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Слюфарская Марина Александровна</dc:creator>
  <cp:lastModifiedBy>Слюфарская Марина Александровна</cp:lastModifiedBy>
  <cp:revision>5</cp:revision>
  <cp:lastPrinted>2023-02-01T10:05:42Z</cp:lastPrinted>
  <dcterms:created xsi:type="dcterms:W3CDTF">2023-01-31T11:25:44Z</dcterms:created>
  <dcterms:modified xsi:type="dcterms:W3CDTF">2023-02-01T10:14:39Z</dcterms:modified>
</cp:coreProperties>
</file>