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8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57" r:id="rId18"/>
    <p:sldId id="259" r:id="rId19"/>
    <p:sldId id="260" r:id="rId20"/>
    <p:sldId id="262" r:id="rId21"/>
    <p:sldId id="261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70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D6"/>
    <a:srgbClr val="FFD3A7"/>
    <a:srgbClr val="FF6600"/>
    <a:srgbClr val="FFC58B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38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0"/>
              </a:gra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Лист2!$D$38:$I$38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Лист2!$D$41:$I$41</c:f>
              <c:numCache>
                <c:formatCode>General</c:formatCode>
                <c:ptCount val="6"/>
                <c:pt idx="0">
                  <c:v>55529</c:v>
                </c:pt>
                <c:pt idx="1">
                  <c:v>55980</c:v>
                </c:pt>
                <c:pt idx="2">
                  <c:v>56104</c:v>
                </c:pt>
                <c:pt idx="3">
                  <c:v>55854</c:v>
                </c:pt>
                <c:pt idx="4">
                  <c:v>55251</c:v>
                </c:pt>
                <c:pt idx="5">
                  <c:v>54669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06-4A4E-A481-8A24F0664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766848"/>
        <c:axId val="78769152"/>
      </c:lineChart>
      <c:catAx>
        <c:axId val="7876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769152"/>
        <c:crosses val="autoZero"/>
        <c:auto val="1"/>
        <c:lblAlgn val="ctr"/>
        <c:lblOffset val="100"/>
        <c:noMultiLvlLbl val="0"/>
      </c:catAx>
      <c:valAx>
        <c:axId val="78769152"/>
        <c:scaling>
          <c:orientation val="minMax"/>
          <c:min val="5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8766848"/>
        <c:crosses val="autoZero"/>
        <c:crossBetween val="between"/>
      </c:valAx>
      <c:spPr>
        <a:gradFill>
          <a:gsLst>
            <a:gs pos="0">
              <a:schemeClr val="bg2"/>
            </a:gs>
            <a:gs pos="100000">
              <a:schemeClr val="bg2">
                <a:lumMod val="75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8333333333333334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A2-4ABC-B996-E61D5D80A26D}"/>
                </c:ext>
              </c:extLst>
            </c:dLbl>
            <c:dLbl>
              <c:idx val="1"/>
              <c:layout>
                <c:manualLayout>
                  <c:x val="-1.3888888888888838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A2-4ABC-B996-E61D5D80A26D}"/>
                </c:ext>
              </c:extLst>
            </c:dLbl>
            <c:dLbl>
              <c:idx val="2"/>
              <c:layout>
                <c:manualLayout>
                  <c:x val="-2.2222222222222223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A2-4ABC-B996-E61D5D80A26D}"/>
                </c:ext>
              </c:extLst>
            </c:dLbl>
            <c:dLbl>
              <c:idx val="3"/>
              <c:layout>
                <c:manualLayout>
                  <c:x val="-7.2161040858783956E-2"/>
                  <c:y val="-0.11446598021401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A2-4ABC-B996-E61D5D80A26D}"/>
                </c:ext>
              </c:extLst>
            </c:dLbl>
            <c:dLbl>
              <c:idx val="4"/>
              <c:layout>
                <c:manualLayout>
                  <c:x val="-8.0680059491142181E-2"/>
                  <c:y val="-8.387351446867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A2-4ABC-B996-E61D5D80A2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Лист2!$E$322:$I$322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Лист2!$E$323:$I$323</c:f>
              <c:numCache>
                <c:formatCode>General</c:formatCode>
                <c:ptCount val="5"/>
                <c:pt idx="0">
                  <c:v>90</c:v>
                </c:pt>
                <c:pt idx="1">
                  <c:v>59.6</c:v>
                </c:pt>
                <c:pt idx="2">
                  <c:v>56</c:v>
                </c:pt>
                <c:pt idx="3">
                  <c:v>45.4</c:v>
                </c:pt>
                <c:pt idx="4">
                  <c:v>48.9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A2-4ABC-B996-E61D5D80A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06400"/>
        <c:axId val="78407936"/>
      </c:lineChart>
      <c:catAx>
        <c:axId val="7840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407936"/>
        <c:crosses val="autoZero"/>
        <c:auto val="1"/>
        <c:lblAlgn val="ctr"/>
        <c:lblOffset val="100"/>
        <c:noMultiLvlLbl val="0"/>
      </c:catAx>
      <c:valAx>
        <c:axId val="78407936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406400"/>
        <c:crosses val="autoZero"/>
        <c:crossBetween val="between"/>
      </c:valAx>
      <c:spPr>
        <a:gradFill>
          <a:gsLst>
            <a:gs pos="99000">
              <a:srgbClr val="CFFDFD"/>
            </a:gs>
            <a:gs pos="0">
              <a:srgbClr val="FFFFFF"/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0777138812704591"/>
                  <c:y val="0.10123637219354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AC-4C0B-B355-88EB13298D74}"/>
                </c:ext>
              </c:extLst>
            </c:dLbl>
            <c:dLbl>
              <c:idx val="1"/>
              <c:layout>
                <c:manualLayout>
                  <c:x val="-4.5343302455802217E-2"/>
                  <c:y val="-0.10692464106241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AC-4C0B-B355-88EB13298D74}"/>
                </c:ext>
              </c:extLst>
            </c:dLbl>
            <c:dLbl>
              <c:idx val="2"/>
              <c:layout>
                <c:manualLayout>
                  <c:x val="-8.0637166187776568E-2"/>
                  <c:y val="-9.7222119025859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AC-4C0B-B355-88EB13298D74}"/>
                </c:ext>
              </c:extLst>
            </c:dLbl>
            <c:dLbl>
              <c:idx val="3"/>
              <c:layout>
                <c:manualLayout>
                  <c:x val="-6.413412177713336E-2"/>
                  <c:y val="8.7962928564175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AC-4C0B-B355-88EB13298D74}"/>
                </c:ext>
              </c:extLst>
            </c:dLbl>
            <c:dLbl>
              <c:idx val="4"/>
              <c:layout>
                <c:manualLayout>
                  <c:x val="-0.14166666666666666"/>
                  <c:y val="-2.3148148148148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AC-4C0B-B355-88EB13298D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Лист2!$E$332:$I$332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Лист2!$E$333:$I$333</c:f>
              <c:numCache>
                <c:formatCode>General</c:formatCode>
                <c:ptCount val="5"/>
                <c:pt idx="0">
                  <c:v>5097.1000000000004</c:v>
                </c:pt>
                <c:pt idx="1">
                  <c:v>3587.3</c:v>
                </c:pt>
                <c:pt idx="2">
                  <c:v>2807.8</c:v>
                </c:pt>
                <c:pt idx="3">
                  <c:v>3241.3</c:v>
                </c:pt>
                <c:pt idx="4">
                  <c:v>4409.3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7AC-4C0B-B355-88EB13298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621632"/>
        <c:axId val="133623168"/>
      </c:lineChart>
      <c:catAx>
        <c:axId val="13362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623168"/>
        <c:crosses val="autoZero"/>
        <c:auto val="1"/>
        <c:lblAlgn val="ctr"/>
        <c:lblOffset val="100"/>
        <c:noMultiLvlLbl val="0"/>
      </c:catAx>
      <c:valAx>
        <c:axId val="13362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621632"/>
        <c:crosses val="autoZero"/>
        <c:crossBetween val="between"/>
      </c:valAx>
      <c:spPr>
        <a:gradFill>
          <a:gsLst>
            <a:gs pos="57123">
              <a:srgbClr val="FFFFFF"/>
            </a:gs>
            <a:gs pos="99000">
              <a:schemeClr val="accent6">
                <a:lumMod val="60000"/>
                <a:lumOff val="40000"/>
              </a:schemeClr>
            </a:gs>
            <a:gs pos="0">
              <a:srgbClr val="FDEDDF"/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9800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Лист2!$B$3:$F$3</c:f>
              <c:numCache>
                <c:formatCode>General</c:formatCode>
                <c:ptCount val="5"/>
                <c:pt idx="0">
                  <c:v>18319.400000000001</c:v>
                </c:pt>
                <c:pt idx="1">
                  <c:v>24203.5</c:v>
                </c:pt>
                <c:pt idx="2">
                  <c:v>24220</c:v>
                </c:pt>
                <c:pt idx="3">
                  <c:v>19991.8</c:v>
                </c:pt>
                <c:pt idx="4">
                  <c:v>25284.5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5-463E-BED6-627D81E0C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922176"/>
        <c:axId val="133923968"/>
        <c:axId val="0"/>
      </c:bar3DChart>
      <c:catAx>
        <c:axId val="13392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923968"/>
        <c:crosses val="autoZero"/>
        <c:auto val="1"/>
        <c:lblAlgn val="ctr"/>
        <c:lblOffset val="100"/>
        <c:noMultiLvlLbl val="0"/>
      </c:catAx>
      <c:valAx>
        <c:axId val="13392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3922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Лист2!$E$410:$I$410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Лист2!$E$417:$I$417</c:f>
              <c:numCache>
                <c:formatCode>General</c:formatCode>
                <c:ptCount val="5"/>
                <c:pt idx="0">
                  <c:v>142.9</c:v>
                </c:pt>
                <c:pt idx="1">
                  <c:v>150.1</c:v>
                </c:pt>
                <c:pt idx="2">
                  <c:v>165</c:v>
                </c:pt>
                <c:pt idx="3">
                  <c:v>173.2</c:v>
                </c:pt>
                <c:pt idx="4">
                  <c:v>185.7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62-4CE7-9553-172CECD6C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871872"/>
        <c:axId val="133882240"/>
      </c:lineChart>
      <c:catAx>
        <c:axId val="13387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882240"/>
        <c:crosses val="autoZero"/>
        <c:auto val="1"/>
        <c:lblAlgn val="ctr"/>
        <c:lblOffset val="100"/>
        <c:noMultiLvlLbl val="0"/>
      </c:catAx>
      <c:valAx>
        <c:axId val="133882240"/>
        <c:scaling>
          <c:orientation val="minMax"/>
          <c:min val="1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871872"/>
        <c:crosses val="autoZero"/>
        <c:crossBetween val="between"/>
      </c:valAx>
      <c:spPr>
        <a:gradFill>
          <a:gsLst>
            <a:gs pos="100000">
              <a:schemeClr val="accent5">
                <a:lumMod val="20000"/>
                <a:lumOff val="80000"/>
              </a:schemeClr>
            </a:gs>
            <a:gs pos="0">
              <a:srgbClr val="FFFFCC"/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2.2222222222222223E-2"/>
                  <c:y val="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FF-4125-9918-3698B7F9C33C}"/>
                </c:ext>
              </c:extLst>
            </c:dLbl>
            <c:dLbl>
              <c:idx val="1"/>
              <c:layout>
                <c:manualLayout>
                  <c:x val="-5.5555555555556061E-3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FF-4125-9918-3698B7F9C33C}"/>
                </c:ext>
              </c:extLst>
            </c:dLbl>
            <c:dLbl>
              <c:idx val="2"/>
              <c:layout>
                <c:manualLayout>
                  <c:x val="2.7777777777777776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FF-4125-9918-3698B7F9C33C}"/>
                </c:ext>
              </c:extLst>
            </c:dLbl>
            <c:dLbl>
              <c:idx val="3"/>
              <c:layout>
                <c:manualLayout>
                  <c:x val="1.6666666666666666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FF-4125-9918-3698B7F9C33C}"/>
                </c:ext>
              </c:extLst>
            </c:dLbl>
            <c:dLbl>
              <c:idx val="4"/>
              <c:layout>
                <c:manualLayout>
                  <c:x val="-0.1583333333333333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FF-4125-9918-3698B7F9C3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Лист1!$L$11:$P$11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Лист1!$L$10:$P$10</c:f>
              <c:numCache>
                <c:formatCode>#,##0</c:formatCode>
                <c:ptCount val="5"/>
                <c:pt idx="0">
                  <c:v>21616</c:v>
                </c:pt>
                <c:pt idx="1">
                  <c:v>23333</c:v>
                </c:pt>
                <c:pt idx="2" formatCode="General">
                  <c:v>23758</c:v>
                </c:pt>
                <c:pt idx="3" formatCode="General">
                  <c:v>24432</c:v>
                </c:pt>
                <c:pt idx="4" formatCode="General">
                  <c:v>25770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FF-4125-9918-3698B7F9C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212224"/>
        <c:axId val="134582656"/>
      </c:lineChart>
      <c:catAx>
        <c:axId val="13421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582656"/>
        <c:crosses val="autoZero"/>
        <c:auto val="1"/>
        <c:lblAlgn val="ctr"/>
        <c:lblOffset val="100"/>
        <c:noMultiLvlLbl val="0"/>
      </c:catAx>
      <c:valAx>
        <c:axId val="1345826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4212224"/>
        <c:crosses val="autoZero"/>
        <c:crossBetween val="between"/>
      </c:valAx>
      <c:spPr>
        <a:gradFill>
          <a:gsLst>
            <a:gs pos="51300">
              <a:srgbClr val="F8F7F2"/>
            </a:gs>
            <a:gs pos="100000">
              <a:schemeClr val="accent5">
                <a:lumMod val="20000"/>
                <a:lumOff val="80000"/>
              </a:schemeClr>
            </a:gs>
            <a:gs pos="0">
              <a:schemeClr val="accent4">
                <a:lumMod val="20000"/>
                <a:lumOff val="8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FFFFB9"/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Лист4!$D$66:$H$66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Лист4!$D$73:$H$73</c:f>
              <c:numCache>
                <c:formatCode>General</c:formatCode>
                <c:ptCount val="5"/>
                <c:pt idx="0">
                  <c:v>6.3</c:v>
                </c:pt>
                <c:pt idx="1">
                  <c:v>1.4</c:v>
                </c:pt>
                <c:pt idx="2">
                  <c:v>3.7</c:v>
                </c:pt>
                <c:pt idx="3">
                  <c:v>1.95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F-4DDA-8140-84BBC4E83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447872"/>
        <c:axId val="134449408"/>
        <c:axId val="0"/>
      </c:bar3DChart>
      <c:catAx>
        <c:axId val="13444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449408"/>
        <c:crosses val="autoZero"/>
        <c:auto val="1"/>
        <c:lblAlgn val="ctr"/>
        <c:lblOffset val="100"/>
        <c:noMultiLvlLbl val="0"/>
      </c:catAx>
      <c:valAx>
        <c:axId val="13444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44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Лист4!$J$114:$N$114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Лист4!$J$116:$N$116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0.3</c:v>
                </c:pt>
                <c:pt idx="3">
                  <c:v>0.32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3-41D0-8E59-62E7AF3EF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742272"/>
        <c:axId val="166748160"/>
        <c:axId val="0"/>
      </c:bar3DChart>
      <c:catAx>
        <c:axId val="16674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748160"/>
        <c:crosses val="autoZero"/>
        <c:auto val="1"/>
        <c:lblAlgn val="ctr"/>
        <c:lblOffset val="100"/>
        <c:noMultiLvlLbl val="0"/>
      </c:catAx>
      <c:valAx>
        <c:axId val="16674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742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8.2264934682391891E-2"/>
                  <c:y val="-0.1213554544260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FE-4447-8C42-E0E5067349DB}"/>
                </c:ext>
              </c:extLst>
            </c:dLbl>
            <c:dLbl>
              <c:idx val="1"/>
              <c:layout>
                <c:manualLayout>
                  <c:x val="-8.6594668086728305E-2"/>
                  <c:y val="-0.1213554544260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FE-4447-8C42-E0E5067349DB}"/>
                </c:ext>
              </c:extLst>
            </c:dLbl>
            <c:dLbl>
              <c:idx val="2"/>
              <c:layout>
                <c:manualLayout>
                  <c:x val="4.76270674477005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FE-4447-8C42-E0E5067349DB}"/>
                </c:ext>
              </c:extLst>
            </c:dLbl>
            <c:dLbl>
              <c:idx val="3"/>
              <c:layout>
                <c:manualLayout>
                  <c:x val="-0.19916773659947512"/>
                  <c:y val="-0.1061860226227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FE-4447-8C42-E0E5067349DB}"/>
                </c:ext>
              </c:extLst>
            </c:dLbl>
            <c:dLbl>
              <c:idx val="4"/>
              <c:layout>
                <c:manualLayout>
                  <c:x val="-0.18617853638646595"/>
                  <c:y val="-3.0338863606502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FE-4447-8C42-E0E5067349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Лист1!$B$40:$F$40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Лист1!$C$44:$G$44</c:f>
              <c:numCache>
                <c:formatCode>General</c:formatCode>
                <c:ptCount val="5"/>
                <c:pt idx="0">
                  <c:v>1968</c:v>
                </c:pt>
                <c:pt idx="1">
                  <c:v>2454.02</c:v>
                </c:pt>
                <c:pt idx="2">
                  <c:v>2263</c:v>
                </c:pt>
                <c:pt idx="3">
                  <c:v>3380.66</c:v>
                </c:pt>
                <c:pt idx="4">
                  <c:v>4902.21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DFE-4447-8C42-E0E506734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133568"/>
        <c:axId val="167135104"/>
      </c:lineChart>
      <c:catAx>
        <c:axId val="16713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135104"/>
        <c:crosses val="autoZero"/>
        <c:auto val="1"/>
        <c:lblAlgn val="ctr"/>
        <c:lblOffset val="100"/>
        <c:noMultiLvlLbl val="0"/>
      </c:catAx>
      <c:valAx>
        <c:axId val="167135104"/>
        <c:scaling>
          <c:orientation val="minMax"/>
          <c:min val="1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133568"/>
        <c:crosses val="autoZero"/>
        <c:crossBetween val="between"/>
      </c:valAx>
      <c:spPr>
        <a:gradFill>
          <a:gsLst>
            <a:gs pos="95400">
              <a:srgbClr val="E0DECA"/>
            </a:gs>
            <a:gs pos="100000">
              <a:srgbClr val="C00000"/>
            </a:gs>
            <a:gs pos="0">
              <a:srgbClr val="F6FBFC"/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FF0000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Сайт!$B$35:$F$35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Сайт!$B$39:$F$39</c:f>
              <c:numCache>
                <c:formatCode>General</c:formatCode>
                <c:ptCount val="5"/>
                <c:pt idx="0">
                  <c:v>15.4</c:v>
                </c:pt>
                <c:pt idx="1">
                  <c:v>13.8</c:v>
                </c:pt>
                <c:pt idx="2">
                  <c:v>12.5</c:v>
                </c:pt>
                <c:pt idx="3">
                  <c:v>13.05</c:v>
                </c:pt>
                <c:pt idx="4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0-44B5-8126-8E5F3FA3E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961152"/>
        <c:axId val="166962688"/>
        <c:axId val="0"/>
      </c:bar3DChart>
      <c:catAx>
        <c:axId val="16696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962688"/>
        <c:crosses val="autoZero"/>
        <c:auto val="1"/>
        <c:lblAlgn val="ctr"/>
        <c:lblOffset val="100"/>
        <c:noMultiLvlLbl val="0"/>
      </c:catAx>
      <c:valAx>
        <c:axId val="166962688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961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Бюджет!$B$2:$F$2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Бюджет!$B$17:$F$17</c:f>
              <c:numCache>
                <c:formatCode>General</c:formatCode>
                <c:ptCount val="5"/>
                <c:pt idx="0">
                  <c:v>64.400000000000006</c:v>
                </c:pt>
                <c:pt idx="1">
                  <c:v>70.239999999999995</c:v>
                </c:pt>
                <c:pt idx="2">
                  <c:v>76.22</c:v>
                </c:pt>
                <c:pt idx="3">
                  <c:v>72.319999999999993</c:v>
                </c:pt>
                <c:pt idx="4">
                  <c:v>81.05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56-49C2-8FFE-FFE9A2264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884928"/>
        <c:axId val="134037504"/>
      </c:lineChart>
      <c:catAx>
        <c:axId val="13388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037504"/>
        <c:crosses val="autoZero"/>
        <c:auto val="1"/>
        <c:lblAlgn val="ctr"/>
        <c:lblOffset val="100"/>
        <c:noMultiLvlLbl val="0"/>
      </c:catAx>
      <c:valAx>
        <c:axId val="134037504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884928"/>
        <c:crosses val="autoZero"/>
        <c:crossBetween val="between"/>
      </c:valAx>
      <c:spPr>
        <a:gradFill>
          <a:gsLst>
            <a:gs pos="0">
              <a:schemeClr val="bg2"/>
            </a:gs>
            <a:gs pos="65800">
              <a:srgbClr val="F6FBFC"/>
            </a:gs>
            <a:gs pos="100000">
              <a:srgbClr val="ECF1FA"/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97500">
                  <a:schemeClr val="bg1">
                    <a:lumMod val="50000"/>
                  </a:schemeClr>
                </a:gs>
                <a:gs pos="94000">
                  <a:schemeClr val="accent6">
                    <a:lumMod val="75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Лист2!$D$38:$H$38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Лист2!$M$45:$Q$45</c:f>
              <c:numCache>
                <c:formatCode>General</c:formatCode>
                <c:ptCount val="5"/>
                <c:pt idx="0">
                  <c:v>16.18</c:v>
                </c:pt>
                <c:pt idx="1">
                  <c:v>16.670000000000002</c:v>
                </c:pt>
                <c:pt idx="2">
                  <c:v>15.67</c:v>
                </c:pt>
                <c:pt idx="3">
                  <c:v>14.58</c:v>
                </c:pt>
                <c:pt idx="4">
                  <c:v>12.48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D-4554-86F5-6889159A0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441920"/>
        <c:axId val="79443840"/>
        <c:axId val="0"/>
      </c:bar3DChart>
      <c:catAx>
        <c:axId val="7944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443840"/>
        <c:crosses val="autoZero"/>
        <c:auto val="1"/>
        <c:lblAlgn val="ctr"/>
        <c:lblOffset val="100"/>
        <c:noMultiLvlLbl val="0"/>
      </c:catAx>
      <c:valAx>
        <c:axId val="7944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4419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7030A0"/>
              </a:solidFill>
            </a:ln>
          </c:spPr>
          <c:marker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6.8515497553017946E-2"/>
                  <c:y val="-0.1376811594202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DD-4E11-B868-0FA5468D77C0}"/>
                </c:ext>
              </c:extLst>
            </c:dLbl>
            <c:dLbl>
              <c:idx val="1"/>
              <c:layout>
                <c:manualLayout>
                  <c:x val="-6.5252854812398037E-2"/>
                  <c:y val="-0.1376811594202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DD-4E11-B868-0FA5468D77C0}"/>
                </c:ext>
              </c:extLst>
            </c:dLbl>
            <c:dLbl>
              <c:idx val="2"/>
              <c:layout>
                <c:manualLayout>
                  <c:x val="-8.1566068515497553E-2"/>
                  <c:y val="-0.13043478260869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DD-4E11-B868-0FA5468D77C0}"/>
                </c:ext>
              </c:extLst>
            </c:dLbl>
            <c:dLbl>
              <c:idx val="3"/>
              <c:layout>
                <c:manualLayout>
                  <c:x val="-8.1566068515497553E-2"/>
                  <c:y val="-8.6956521739130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DD-4E11-B868-0FA5468D77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Лист4!$E$227:$I$227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Лист4!$E$230:$I$230</c:f>
              <c:numCache>
                <c:formatCode>General</c:formatCode>
                <c:ptCount val="5"/>
                <c:pt idx="0">
                  <c:v>96.9</c:v>
                </c:pt>
                <c:pt idx="1">
                  <c:v>97.2</c:v>
                </c:pt>
                <c:pt idx="2">
                  <c:v>97.5</c:v>
                </c:pt>
                <c:pt idx="3">
                  <c:v>99</c:v>
                </c:pt>
                <c:pt idx="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DD-4E11-B868-0FA5468D7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040"/>
        <c:axId val="167368576"/>
      </c:lineChart>
      <c:catAx>
        <c:axId val="16736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368576"/>
        <c:crosses val="autoZero"/>
        <c:auto val="1"/>
        <c:lblAlgn val="ctr"/>
        <c:lblOffset val="100"/>
        <c:noMultiLvlLbl val="0"/>
      </c:catAx>
      <c:valAx>
        <c:axId val="167368576"/>
        <c:scaling>
          <c:orientation val="minMax"/>
          <c:max val="100"/>
          <c:min val="9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367040"/>
        <c:crosses val="autoZero"/>
        <c:crossBetween val="between"/>
      </c:valAx>
      <c:spPr>
        <a:gradFill>
          <a:gsLst>
            <a:gs pos="0">
              <a:srgbClr val="F9FBFD"/>
            </a:gs>
            <a:gs pos="100000">
              <a:srgbClr val="FCE0C8"/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Бюджет!$A$23</c:f>
              <c:strCache>
                <c:ptCount val="1"/>
                <c:pt idx="0">
                  <c:v>Доля безвозмездных поступлений</c:v>
                </c:pt>
              </c:strCache>
            </c:strRef>
          </c:tx>
          <c:spPr>
            <a:gradFill>
              <a:gsLst>
                <a:gs pos="0">
                  <a:schemeClr val="bg1">
                    <a:lumMod val="95000"/>
                  </a:schemeClr>
                </a:gs>
                <a:gs pos="69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Бюджет!$B$22:$F$22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Бюджет!$B$23:$F$23</c:f>
              <c:numCache>
                <c:formatCode>General</c:formatCode>
                <c:ptCount val="5"/>
                <c:pt idx="0">
                  <c:v>65.599999999999994</c:v>
                </c:pt>
                <c:pt idx="1">
                  <c:v>69.900000000000006</c:v>
                </c:pt>
                <c:pt idx="2">
                  <c:v>71.900000000000006</c:v>
                </c:pt>
                <c:pt idx="3">
                  <c:v>69.7</c:v>
                </c:pt>
                <c:pt idx="4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0-4DB9-AA96-B90BA3086578}"/>
            </c:ext>
          </c:extLst>
        </c:ser>
        <c:ser>
          <c:idx val="1"/>
          <c:order val="1"/>
          <c:tx>
            <c:strRef>
              <c:f>Бюджет!$A$24</c:f>
              <c:strCache>
                <c:ptCount val="1"/>
                <c:pt idx="0">
                  <c:v>Доля НДФЛ</c:v>
                </c:pt>
              </c:strCache>
            </c:strRef>
          </c:tx>
          <c:spPr>
            <a:gradFill>
              <a:gsLst>
                <a:gs pos="0">
                  <a:schemeClr val="bg1">
                    <a:lumMod val="95000"/>
                  </a:schemeClr>
                </a:gs>
                <a:gs pos="48000">
                  <a:schemeClr val="accent6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Бюджет!$B$22:$F$22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Бюджет!$B$24:$F$24</c:f>
              <c:numCache>
                <c:formatCode>General</c:formatCode>
                <c:ptCount val="5"/>
                <c:pt idx="0">
                  <c:v>20.100000000000001</c:v>
                </c:pt>
                <c:pt idx="1">
                  <c:v>17.600000000000001</c:v>
                </c:pt>
                <c:pt idx="2">
                  <c:v>15.6</c:v>
                </c:pt>
                <c:pt idx="3">
                  <c:v>17.2</c:v>
                </c:pt>
                <c:pt idx="4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C0-4DB9-AA96-B90BA3086578}"/>
            </c:ext>
          </c:extLst>
        </c:ser>
        <c:ser>
          <c:idx val="2"/>
          <c:order val="2"/>
          <c:tx>
            <c:strRef>
              <c:f>Бюджет!$A$25</c:f>
              <c:strCache>
                <c:ptCount val="1"/>
                <c:pt idx="0">
                  <c:v>Доля доходов от использования муниципальной собственности</c:v>
                </c:pt>
              </c:strCache>
            </c:strRef>
          </c:tx>
          <c:spPr>
            <a:gradFill>
              <a:gsLst>
                <a:gs pos="0">
                  <a:schemeClr val="bg1">
                    <a:lumMod val="95000"/>
                  </a:schemeClr>
                </a:gs>
                <a:gs pos="9000">
                  <a:schemeClr val="bg2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Бюджет!$B$22:$F$22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Бюджет!$B$25:$F$25</c:f>
              <c:numCache>
                <c:formatCode>General</c:formatCode>
                <c:ptCount val="5"/>
                <c:pt idx="0">
                  <c:v>5.2</c:v>
                </c:pt>
                <c:pt idx="1">
                  <c:v>6.4</c:v>
                </c:pt>
                <c:pt idx="2">
                  <c:v>6</c:v>
                </c:pt>
                <c:pt idx="3">
                  <c:v>6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C0-4DB9-AA96-B90BA3086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549376"/>
        <c:axId val="166550912"/>
        <c:axId val="0"/>
      </c:bar3DChart>
      <c:catAx>
        <c:axId val="16654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550912"/>
        <c:crosses val="autoZero"/>
        <c:auto val="1"/>
        <c:lblAlgn val="ctr"/>
        <c:lblOffset val="100"/>
        <c:noMultiLvlLbl val="0"/>
      </c:catAx>
      <c:valAx>
        <c:axId val="166550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665493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Бюджет!$B$22:$F$22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Бюджет!$B$30:$F$30</c:f>
              <c:numCache>
                <c:formatCode>General</c:formatCode>
                <c:ptCount val="5"/>
                <c:pt idx="0">
                  <c:v>-363.75</c:v>
                </c:pt>
                <c:pt idx="1">
                  <c:v>-11.55</c:v>
                </c:pt>
                <c:pt idx="2">
                  <c:v>93.95</c:v>
                </c:pt>
                <c:pt idx="3">
                  <c:v>-79.650000000000006</c:v>
                </c:pt>
                <c:pt idx="4">
                  <c:v>-121.66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19-460C-9552-01B084DE4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847808"/>
        <c:axId val="167849344"/>
      </c:lineChart>
      <c:catAx>
        <c:axId val="16784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849344"/>
        <c:crosses val="autoZero"/>
        <c:auto val="1"/>
        <c:lblAlgn val="ctr"/>
        <c:lblOffset val="100"/>
        <c:noMultiLvlLbl val="0"/>
      </c:catAx>
      <c:valAx>
        <c:axId val="16784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847808"/>
        <c:crosses val="autoZero"/>
        <c:crossBetween val="between"/>
      </c:valAx>
      <c:spPr>
        <a:gradFill>
          <a:gsLst>
            <a:gs pos="0">
              <a:schemeClr val="bg2"/>
            </a:gs>
            <a:gs pos="65800">
              <a:srgbClr val="F6FBFC"/>
            </a:gs>
            <a:gs pos="100000">
              <a:srgbClr val="ECF1FA"/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2.7777777777778056E-3"/>
                  <c:y val="-3.70370370370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43-4043-B4EC-61F5D4355AA6}"/>
                </c:ext>
              </c:extLst>
            </c:dLbl>
            <c:dLbl>
              <c:idx val="1"/>
              <c:layout>
                <c:manualLayout>
                  <c:x val="-5.0925337632080051E-17"/>
                  <c:y val="-3.70370370370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43-4043-B4EC-61F5D4355AA6}"/>
                </c:ext>
              </c:extLst>
            </c:dLbl>
            <c:dLbl>
              <c:idx val="2"/>
              <c:layout>
                <c:manualLayout>
                  <c:x val="5.5555555555555558E-3"/>
                  <c:y val="-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43-4043-B4EC-61F5D4355AA6}"/>
                </c:ext>
              </c:extLst>
            </c:dLbl>
            <c:dLbl>
              <c:idx val="3"/>
              <c:layout>
                <c:manualLayout>
                  <c:x val="5.5555555555553502E-3"/>
                  <c:y val="-2.777777777777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43-4043-B4EC-61F5D4355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Лист2!$D$38:$H$38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Лист2!$E$46:$I$46</c:f>
              <c:numCache>
                <c:formatCode>General</c:formatCode>
                <c:ptCount val="5"/>
                <c:pt idx="0">
                  <c:v>6.03</c:v>
                </c:pt>
                <c:pt idx="1">
                  <c:v>6.6</c:v>
                </c:pt>
                <c:pt idx="2">
                  <c:v>7.13</c:v>
                </c:pt>
                <c:pt idx="3">
                  <c:v>6.26</c:v>
                </c:pt>
                <c:pt idx="4">
                  <c:v>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43-4043-B4EC-61F5D4355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641984"/>
        <c:axId val="79693312"/>
        <c:axId val="0"/>
      </c:bar3DChart>
      <c:catAx>
        <c:axId val="7964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693312"/>
        <c:crosses val="autoZero"/>
        <c:auto val="1"/>
        <c:lblAlgn val="ctr"/>
        <c:lblOffset val="100"/>
        <c:noMultiLvlLbl val="0"/>
      </c:catAx>
      <c:valAx>
        <c:axId val="7969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641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F79646">
                  <a:lumMod val="50000"/>
                </a:srgbClr>
              </a:solidFill>
            </a:ln>
          </c:spPr>
          <c:dLbls>
            <c:dLbl>
              <c:idx val="0"/>
              <c:layout>
                <c:manualLayout>
                  <c:x val="-9.5370370370370369E-2"/>
                  <c:y val="0.15670294332115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78-4C89-9509-852EDC0DC832}"/>
                </c:ext>
              </c:extLst>
            </c:dLbl>
            <c:dLbl>
              <c:idx val="1"/>
              <c:layout>
                <c:manualLayout>
                  <c:x val="-0.12500000000000006"/>
                  <c:y val="0.14895334681885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78-4C89-9509-852EDC0DC832}"/>
                </c:ext>
              </c:extLst>
            </c:dLbl>
            <c:dLbl>
              <c:idx val="2"/>
              <c:layout>
                <c:manualLayout>
                  <c:x val="-0.11481481481481481"/>
                  <c:y val="0.11795496080961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78-4C89-9509-852EDC0DC832}"/>
                </c:ext>
              </c:extLst>
            </c:dLbl>
            <c:dLbl>
              <c:idx val="3"/>
              <c:layout>
                <c:manualLayout>
                  <c:x val="-9.166666666666666E-2"/>
                  <c:y val="9.6215817109522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78-4C89-9509-852EDC0DC832}"/>
                </c:ext>
              </c:extLst>
            </c:dLbl>
            <c:dLbl>
              <c:idx val="4"/>
              <c:layout>
                <c:manualLayout>
                  <c:x val="-8.3333333333333329E-2"/>
                  <c:y val="-0.10849435103231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78-4C89-9509-852EDC0DC8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Лист2!$D$49:$H$49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Лист2!$D$53:$H$53</c:f>
              <c:numCache>
                <c:formatCode>General</c:formatCode>
                <c:ptCount val="5"/>
                <c:pt idx="0">
                  <c:v>-2.0499999999999998</c:v>
                </c:pt>
                <c:pt idx="1">
                  <c:v>-7.84</c:v>
                </c:pt>
                <c:pt idx="2">
                  <c:v>-13</c:v>
                </c:pt>
                <c:pt idx="3">
                  <c:v>-19.170000000000002</c:v>
                </c:pt>
                <c:pt idx="4">
                  <c:v>-16.100000000000001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578-4C89-9509-852EDC0DC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55296"/>
        <c:axId val="67273472"/>
      </c:lineChart>
      <c:catAx>
        <c:axId val="6725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273472"/>
        <c:crosses val="autoZero"/>
        <c:auto val="1"/>
        <c:lblAlgn val="ctr"/>
        <c:lblOffset val="100"/>
        <c:noMultiLvlLbl val="0"/>
      </c:catAx>
      <c:valAx>
        <c:axId val="6727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255296"/>
        <c:crosses val="autoZero"/>
        <c:crossBetween val="between"/>
      </c:valAx>
      <c:spPr>
        <a:gradFill>
          <a:gsLst>
            <a:gs pos="0">
              <a:srgbClr val="F79646">
                <a:lumMod val="20000"/>
                <a:lumOff val="80000"/>
              </a:srgbClr>
            </a:gs>
            <a:gs pos="100000">
              <a:srgbClr val="FCE0C8"/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41240">
                  <a:srgbClr val="DBD2E4"/>
                </a:gs>
                <a:gs pos="63739">
                  <a:srgbClr val="CBB6D4"/>
                </a:gs>
                <a:gs pos="0">
                  <a:srgbClr val="808365"/>
                </a:gs>
                <a:gs pos="26673">
                  <a:schemeClr val="accent4">
                    <a:lumMod val="60000"/>
                    <a:lumOff val="40000"/>
                  </a:schemeClr>
                </a:gs>
                <a:gs pos="100000">
                  <a:srgbClr val="6F7D6B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Лист2!$E$107:$I$107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Лист2!$E$113:$I$113</c:f>
              <c:numCache>
                <c:formatCode>General</c:formatCode>
                <c:ptCount val="5"/>
                <c:pt idx="0">
                  <c:v>19</c:v>
                </c:pt>
                <c:pt idx="1">
                  <c:v>19.3</c:v>
                </c:pt>
                <c:pt idx="2">
                  <c:v>19.399999999999999</c:v>
                </c:pt>
                <c:pt idx="3">
                  <c:v>19.7</c:v>
                </c:pt>
                <c:pt idx="4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1-4E2D-AAD8-257306C52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421056"/>
        <c:axId val="61422592"/>
        <c:axId val="0"/>
      </c:bar3DChart>
      <c:catAx>
        <c:axId val="6142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422592"/>
        <c:crosses val="autoZero"/>
        <c:auto val="1"/>
        <c:lblAlgn val="ctr"/>
        <c:lblOffset val="100"/>
        <c:noMultiLvlLbl val="0"/>
      </c:catAx>
      <c:valAx>
        <c:axId val="6142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421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63739">
                  <a:schemeClr val="accent4">
                    <a:lumMod val="20000"/>
                    <a:lumOff val="80000"/>
                  </a:schemeClr>
                </a:gs>
                <a:gs pos="30800">
                  <a:schemeClr val="bg2">
                    <a:lumMod val="90000"/>
                  </a:schemeClr>
                </a:gs>
                <a:gs pos="0">
                  <a:schemeClr val="bg2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Лист2!$D$85:$H$85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Лист2!$D$93:$H$93</c:f>
              <c:numCache>
                <c:formatCode>General</c:formatCode>
                <c:ptCount val="5"/>
                <c:pt idx="0">
                  <c:v>0.59</c:v>
                </c:pt>
                <c:pt idx="1">
                  <c:v>0.59</c:v>
                </c:pt>
                <c:pt idx="2">
                  <c:v>0.59</c:v>
                </c:pt>
                <c:pt idx="3">
                  <c:v>0.36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7-4A7B-B6A4-12C5C52DD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520896"/>
        <c:axId val="61522688"/>
        <c:axId val="0"/>
      </c:bar3DChart>
      <c:catAx>
        <c:axId val="6152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522688"/>
        <c:crosses val="autoZero"/>
        <c:auto val="1"/>
        <c:lblAlgn val="ctr"/>
        <c:lblOffset val="100"/>
        <c:noMultiLvlLbl val="0"/>
      </c:catAx>
      <c:valAx>
        <c:axId val="6152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52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63739">
                  <a:schemeClr val="accent6">
                    <a:lumMod val="60000"/>
                    <a:lumOff val="40000"/>
                  </a:schemeClr>
                </a:gs>
                <a:gs pos="0">
                  <a:schemeClr val="bg2">
                    <a:lumMod val="50000"/>
                  </a:schemeClr>
                </a:gs>
                <a:gs pos="26673">
                  <a:schemeClr val="accent6">
                    <a:lumMod val="40000"/>
                    <a:lumOff val="6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Лист2!$E$107:$I$107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Лист2!$E$109:$I$109</c:f>
              <c:numCache>
                <c:formatCode>#,##0.00</c:formatCode>
                <c:ptCount val="5"/>
                <c:pt idx="0">
                  <c:v>49503.9</c:v>
                </c:pt>
                <c:pt idx="1">
                  <c:v>52992.6</c:v>
                </c:pt>
                <c:pt idx="2" formatCode="General">
                  <c:v>56100.1</c:v>
                </c:pt>
                <c:pt idx="3" formatCode="General">
                  <c:v>59404.4</c:v>
                </c:pt>
                <c:pt idx="4" formatCode="General">
                  <c:v>60001.1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8-470B-B1C2-6D3686DDE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320384"/>
        <c:axId val="78321920"/>
        <c:axId val="0"/>
      </c:bar3DChart>
      <c:catAx>
        <c:axId val="7832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8321920"/>
        <c:crosses val="autoZero"/>
        <c:auto val="1"/>
        <c:lblAlgn val="ctr"/>
        <c:lblOffset val="100"/>
        <c:noMultiLvlLbl val="0"/>
      </c:catAx>
      <c:valAx>
        <c:axId val="78321920"/>
        <c:scaling>
          <c:orientation val="minMax"/>
          <c:max val="62000"/>
          <c:min val="200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8320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rgbClr val="B5F6AA"/>
                </a:gs>
                <a:gs pos="42500">
                  <a:srgbClr val="EEECE2"/>
                </a:gs>
                <a:gs pos="100000">
                  <a:srgbClr val="CBB6D4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Лист2!$E$189:$I$189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Лист2!$E$190:$I$190</c:f>
              <c:numCache>
                <c:formatCode>General</c:formatCode>
                <c:ptCount val="5"/>
                <c:pt idx="0">
                  <c:v>58.9</c:v>
                </c:pt>
                <c:pt idx="1">
                  <c:v>64.099999999999994</c:v>
                </c:pt>
                <c:pt idx="2">
                  <c:v>66.900000000000006</c:v>
                </c:pt>
                <c:pt idx="3">
                  <c:v>70.3</c:v>
                </c:pt>
                <c:pt idx="4">
                  <c:v>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E-41AA-84E8-8ED8435B4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304320"/>
        <c:axId val="73306112"/>
        <c:axId val="0"/>
      </c:bar3DChart>
      <c:catAx>
        <c:axId val="7330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306112"/>
        <c:crosses val="autoZero"/>
        <c:auto val="1"/>
        <c:lblAlgn val="ctr"/>
        <c:lblOffset val="100"/>
        <c:noMultiLvlLbl val="0"/>
      </c:catAx>
      <c:valAx>
        <c:axId val="7330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30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Лист4!$E$55:$I$55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Лист4!$E$56:$I$56</c:f>
              <c:numCache>
                <c:formatCode>General</c:formatCode>
                <c:ptCount val="5"/>
                <c:pt idx="0">
                  <c:v>92.4</c:v>
                </c:pt>
                <c:pt idx="1">
                  <c:v>70</c:v>
                </c:pt>
                <c:pt idx="2">
                  <c:v>67.8</c:v>
                </c:pt>
                <c:pt idx="3">
                  <c:v>61.5</c:v>
                </c:pt>
                <c:pt idx="4">
                  <c:v>44.3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0C-4F65-B27E-D690C7FDF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066048"/>
        <c:axId val="78067200"/>
      </c:lineChart>
      <c:catAx>
        <c:axId val="780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067200"/>
        <c:crosses val="autoZero"/>
        <c:auto val="1"/>
        <c:lblAlgn val="ctr"/>
        <c:lblOffset val="100"/>
        <c:noMultiLvlLbl val="0"/>
      </c:catAx>
      <c:valAx>
        <c:axId val="7806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066048"/>
        <c:crosses val="autoZero"/>
        <c:crossBetween val="between"/>
      </c:valAx>
      <c:spPr>
        <a:gradFill>
          <a:gsLst>
            <a:gs pos="95800">
              <a:srgbClr val="E2E8F4"/>
            </a:gs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39E24-D303-4B3C-A2C6-F438BFCD0FFB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86A20-C3DD-4023-8262-BC938D103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1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7CE7C9-46A6-41D0-8588-1515A12417D8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B396A-099B-4E6E-9917-2A73D868504D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B396A-099B-4E6E-9917-2A73D868504D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B396A-099B-4E6E-9917-2A73D868504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B396A-099B-4E6E-9917-2A73D868504D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B396A-099B-4E6E-9917-2A73D868504D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B396A-099B-4E6E-9917-2A73D868504D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17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18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19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96E308-B056-4E6A-A295-E6AD5F2FB1FB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20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21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22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23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24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25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26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27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28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29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B396A-099B-4E6E-9917-2A73D868504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30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31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32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33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34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35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45D20-22A7-41E6-AF82-F79351A47844}" type="slidenum">
              <a:rPr lang="ru-RU" altLang="ru-RU">
                <a:solidFill>
                  <a:prstClr val="black"/>
                </a:solidFill>
              </a:rPr>
              <a:pPr/>
              <a:t>36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7CE7C9-46A6-41D0-8588-1515A12417D8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B396A-099B-4E6E-9917-2A73D868504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B396A-099B-4E6E-9917-2A73D868504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B396A-099B-4E6E-9917-2A73D868504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B396A-099B-4E6E-9917-2A73D868504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B396A-099B-4E6E-9917-2A73D868504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B396A-099B-4E6E-9917-2A73D868504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F8BA-C9BA-418A-AA34-0646C5CD6A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EDA1-736A-4547-B057-62F73A9A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8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F8BA-C9BA-418A-AA34-0646C5CD6A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EDA1-736A-4547-B057-62F73A9A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1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1" y="275035"/>
            <a:ext cx="1543051" cy="58507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3" y="275035"/>
            <a:ext cx="4476751" cy="5850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F8BA-C9BA-418A-AA34-0646C5CD6A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EDA1-736A-4547-B057-62F73A9A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61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56616" indent="0" algn="ctr">
              <a:buNone/>
              <a:defRPr/>
            </a:lvl2pPr>
            <a:lvl3pPr marL="713232" indent="0" algn="ctr">
              <a:buNone/>
              <a:defRPr/>
            </a:lvl3pPr>
            <a:lvl4pPr marL="1069848" indent="0" algn="ctr">
              <a:buNone/>
              <a:defRPr/>
            </a:lvl4pPr>
            <a:lvl5pPr marL="1426464" indent="0" algn="ctr">
              <a:buNone/>
              <a:defRPr/>
            </a:lvl5pPr>
            <a:lvl6pPr marL="1783080" indent="0" algn="ctr">
              <a:buNone/>
              <a:defRPr/>
            </a:lvl6pPr>
            <a:lvl7pPr marL="2139696" indent="0" algn="ctr">
              <a:buNone/>
              <a:defRPr/>
            </a:lvl7pPr>
            <a:lvl8pPr marL="2496312" indent="0" algn="ctr">
              <a:buNone/>
              <a:defRPr/>
            </a:lvl8pPr>
            <a:lvl9pPr marL="285292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C3B91B-4854-4FDE-9418-7FB44D4D33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6816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5E26DF-2740-4302-9396-B7B3711E1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62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7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616" indent="0">
              <a:buNone/>
              <a:defRPr sz="1400"/>
            </a:lvl2pPr>
            <a:lvl3pPr marL="713232" indent="0">
              <a:buNone/>
              <a:defRPr sz="1200"/>
            </a:lvl3pPr>
            <a:lvl4pPr marL="1069848" indent="0">
              <a:buNone/>
              <a:defRPr sz="1100"/>
            </a:lvl4pPr>
            <a:lvl5pPr marL="1426464" indent="0">
              <a:buNone/>
              <a:defRPr sz="1100"/>
            </a:lvl5pPr>
            <a:lvl6pPr marL="1783080" indent="0">
              <a:buNone/>
              <a:defRPr sz="1100"/>
            </a:lvl6pPr>
            <a:lvl7pPr marL="2139696" indent="0">
              <a:buNone/>
              <a:defRPr sz="1100"/>
            </a:lvl7pPr>
            <a:lvl8pPr marL="2496312" indent="0">
              <a:buNone/>
              <a:defRPr sz="1100"/>
            </a:lvl8pPr>
            <a:lvl9pPr marL="285292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8CDBAF-8969-4149-BCD2-F42A55657C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63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1960960" cy="337066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32460" y="1200150"/>
            <a:ext cx="1962150" cy="337066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90BC30-7EE4-48AA-A07C-D52A560660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30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39791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39791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684015-A6E7-4D73-AF18-61ADA55B2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1154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4C9237-6987-44A4-AECE-1F222D730C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534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6D38EE-9B84-410E-A00A-D1FB45B89E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118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710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449" y="204788"/>
            <a:ext cx="5111353" cy="43898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710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D610F7-89A9-4A70-8DF6-FB83B6F514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55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F8BA-C9BA-418A-AA34-0646C5CD6A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EDA1-736A-4547-B057-62F73A9A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7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1" y="3600450"/>
            <a:ext cx="5486400" cy="42505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91" y="4025504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F704E1-26DA-465C-A7A1-BA75756EC0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3525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89265B-98CC-4293-BA0A-B130897301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890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6210" cy="43993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57900" cy="43993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10C1C1-DEFA-40F3-8653-9288E37CF5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7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8410" cy="8560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1960960" cy="3370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32460" y="1200150"/>
            <a:ext cx="1962150" cy="33706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4767263"/>
            <a:ext cx="2132410" cy="272653"/>
          </a:xfrm>
        </p:spPr>
        <p:txBody>
          <a:bodyPr/>
          <a:lstStyle>
            <a:lvl1pPr>
              <a:defRPr/>
            </a:lvl1pPr>
          </a:lstStyle>
          <a:p>
            <a:fld id="{034D53B1-C753-44E6-ADC6-F6B5735913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66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F8BA-C9BA-418A-AA34-0646C5CD6A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EDA1-736A-4547-B057-62F73A9A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0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1" y="1600202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1" y="1600202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F8BA-C9BA-418A-AA34-0646C5CD6A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EDA1-736A-4547-B057-62F73A9A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9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F8BA-C9BA-418A-AA34-0646C5CD6A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EDA1-736A-4547-B057-62F73A9A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7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F8BA-C9BA-418A-AA34-0646C5CD6A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EDA1-736A-4547-B057-62F73A9A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6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F8BA-C9BA-418A-AA34-0646C5CD6A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EDA1-736A-4547-B057-62F73A9A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F8BA-C9BA-418A-AA34-0646C5CD6A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EDA1-736A-4547-B057-62F73A9A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5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F8BA-C9BA-418A-AA34-0646C5CD6A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EDA1-736A-4547-B057-62F73A9A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7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AF8BA-C9BA-418A-AA34-0646C5CD6A5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EDA1-736A-4547-B057-62F73A9AF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7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8410" cy="8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Образец 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4037410" cy="337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0"/>
            <a:r>
              <a:rPr lang="en-GB" altLang="ru-RU" smtClean="0"/>
              <a:t>Седьмой уровень структурыОбразец текста</a:t>
            </a:r>
          </a:p>
          <a:p>
            <a:pPr lvl="0"/>
            <a:r>
              <a:rPr lang="en-GB" altLang="ru-RU" smtClean="0"/>
              <a:t>Второй уровень</a:t>
            </a:r>
          </a:p>
          <a:p>
            <a:pPr lvl="0"/>
            <a:r>
              <a:rPr lang="en-GB" altLang="ru-RU" smtClean="0"/>
              <a:t>Третий уровень</a:t>
            </a:r>
          </a:p>
          <a:p>
            <a:pPr lvl="0"/>
            <a:r>
              <a:rPr lang="en-GB" altLang="ru-RU" smtClean="0"/>
              <a:t>Четвертый уровень</a:t>
            </a:r>
          </a:p>
          <a:p>
            <a:pPr lvl="0"/>
            <a:r>
              <a:rPr lang="en-GB" altLang="ru-RU" smtClean="0"/>
              <a:t>Пятый уровень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pPr defTabSz="350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000000"/>
              </a:solidFill>
              <a:ea typeface="Microsoft YaHei" charset="-122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pPr defTabSz="3504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000000"/>
              </a:solidFill>
              <a:ea typeface="Microsoft YaHei" charset="-122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4767263"/>
            <a:ext cx="2132410" cy="2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0200" tIns="35100" rIns="70200" bIns="351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350425" algn="l"/>
                <a:tab pos="700850" algn="l"/>
                <a:tab pos="1051275" algn="l"/>
                <a:tab pos="1401699" algn="l"/>
                <a:tab pos="1752124" algn="l"/>
                <a:tab pos="2102549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35042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FF667C46-6388-49BD-A0B4-952B019F6522}" type="slidenum">
              <a:rPr lang="ru-RU" altLang="ru-RU">
                <a:ea typeface="Microsoft YaHei" charset="-122"/>
              </a:rPr>
              <a:pPr defTabSz="35042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altLang="ru-RU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678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35042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579501" indent="-222885" algn="l" defTabSz="35042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891540" indent="-178308" algn="l" defTabSz="35042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248156" indent="-178308" algn="l" defTabSz="35042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1604772" indent="-178308" algn="l" defTabSz="35042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1961388" indent="-178308" algn="l" defTabSz="35042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318004" indent="-178308" algn="l" defTabSz="35042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2674620" indent="-178308" algn="l" defTabSz="35042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031236" indent="-178308" algn="l" defTabSz="35042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267462" indent="-267462" algn="l" defTabSz="350425" rtl="0" fontAlgn="base">
        <a:lnSpc>
          <a:spcPct val="93000"/>
        </a:lnSpc>
        <a:spcBef>
          <a:spcPts val="111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79501" indent="-222885" algn="l" defTabSz="350425" rtl="0" fontAlgn="base">
        <a:lnSpc>
          <a:spcPct val="93000"/>
        </a:lnSpc>
        <a:spcBef>
          <a:spcPts val="8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891540" indent="-178308" algn="l" defTabSz="350425" rtl="0" fontAlgn="base">
        <a:lnSpc>
          <a:spcPct val="93000"/>
        </a:lnSpc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248156" indent="-178308" algn="l" defTabSz="350425" rtl="0" fontAlgn="base">
        <a:lnSpc>
          <a:spcPct val="93000"/>
        </a:lnSpc>
        <a:spcBef>
          <a:spcPts val="449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604772" indent="-178308" algn="l" defTabSz="350425" rtl="0" fontAlgn="base">
        <a:lnSpc>
          <a:spcPct val="93000"/>
        </a:lnSpc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1961388" indent="-178308" algn="l" defTabSz="350425" rtl="0" fontAlgn="base">
        <a:lnSpc>
          <a:spcPct val="93000"/>
        </a:lnSpc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318004" indent="-178308" algn="l" defTabSz="350425" rtl="0" fontAlgn="base">
        <a:lnSpc>
          <a:spcPct val="93000"/>
        </a:lnSpc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2674620" indent="-178308" algn="l" defTabSz="350425" rtl="0" fontAlgn="base">
        <a:lnSpc>
          <a:spcPct val="93000"/>
        </a:lnSpc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031236" indent="-178308" algn="l" defTabSz="350425" rtl="0" fontAlgn="base">
        <a:lnSpc>
          <a:spcPct val="93000"/>
        </a:lnSpc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275606"/>
            <a:ext cx="9144000" cy="9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Стратегия </a:t>
            </a:r>
            <a:endParaRPr lang="ru-RU" alt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ru-RU" alt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социально-экономического </a:t>
            </a:r>
            <a:r>
              <a:rPr lang="ru-RU" alt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развития городского округа город Мегион </a:t>
            </a:r>
            <a:endParaRPr lang="ru-RU" altLang="ru-RU" sz="3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ru-RU" altLang="ru-RU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до </a:t>
            </a:r>
            <a:r>
              <a:rPr lang="ru-RU" alt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2035 года</a:t>
            </a:r>
          </a:p>
        </p:txBody>
      </p:sp>
      <p:pic>
        <p:nvPicPr>
          <p:cNvPr id="2" name="Picture 2" descr="D:\ПРЕДЛОЖ ПРОДВИЖ\Семы\предст орг_files\ngp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57" y="141481"/>
            <a:ext cx="938486" cy="10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363838"/>
            <a:ext cx="9153517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Представитель организации-разработчика – </a:t>
            </a:r>
            <a:endParaRPr lang="ru-RU" alt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Харченко Константин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Владимирович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кандидат социологических наук, консультант Некоммерческого партнерства «НГПК», секретарь Экспертного совета по вопросам развития региональной и муниципальной науки при Комитете Государственной Думы по образованию и науке</a:t>
            </a:r>
            <a:endParaRPr lang="pl-PL" alt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13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исунок1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0" y="736745"/>
            <a:ext cx="5997575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5750" y="20892"/>
            <a:ext cx="8444712" cy="765572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ru-RU" alt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Природно-ресурсный потенциал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71678" y="3767436"/>
            <a:ext cx="322190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Рыболовство  и рыбоводство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44108" y="4461960"/>
            <a:ext cx="3535712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Речные прогулки</a:t>
            </a:r>
          </a:p>
          <a:p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Сплавы (экстремальный туризм)</a:t>
            </a:r>
            <a:endParaRPr lang="ru-RU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>
            <a:stCxn id="3" idx="1"/>
          </p:cNvCxnSpPr>
          <p:nvPr/>
        </p:nvCxnSpPr>
        <p:spPr bwMode="auto">
          <a:xfrm flipH="1">
            <a:off x="2465768" y="3925172"/>
            <a:ext cx="3205910" cy="37477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>
            <a:stCxn id="7" idx="1"/>
          </p:cNvCxnSpPr>
          <p:nvPr/>
        </p:nvCxnSpPr>
        <p:spPr bwMode="auto">
          <a:xfrm flipH="1" flipV="1">
            <a:off x="2580070" y="4414245"/>
            <a:ext cx="2964038" cy="32856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Прямоугольник 13"/>
          <p:cNvSpPr/>
          <p:nvPr/>
        </p:nvSpPr>
        <p:spPr>
          <a:xfrm>
            <a:off x="5826171" y="3001946"/>
            <a:ext cx="199317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Разработка торфа</a:t>
            </a:r>
            <a:endParaRPr lang="ru-RU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>
            <a:stCxn id="14" idx="1"/>
          </p:cNvCxnSpPr>
          <p:nvPr/>
        </p:nvCxnSpPr>
        <p:spPr bwMode="auto">
          <a:xfrm flipH="1">
            <a:off x="2574475" y="3159682"/>
            <a:ext cx="3251696" cy="2182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Прямоугольник 18"/>
          <p:cNvSpPr/>
          <p:nvPr/>
        </p:nvSpPr>
        <p:spPr>
          <a:xfrm>
            <a:off x="5703249" y="3377859"/>
            <a:ext cx="3144451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Добыча песка строительного</a:t>
            </a:r>
            <a:endParaRPr lang="ru-RU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>
            <a:stCxn id="19" idx="1"/>
          </p:cNvCxnSpPr>
          <p:nvPr/>
        </p:nvCxnSpPr>
        <p:spPr bwMode="auto">
          <a:xfrm flipH="1">
            <a:off x="1061611" y="3535595"/>
            <a:ext cx="4641638" cy="6771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flipH="1" flipV="1">
            <a:off x="683568" y="937983"/>
            <a:ext cx="5019681" cy="17417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5826171" y="2548524"/>
            <a:ext cx="3144451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Добыча песка строительного</a:t>
            </a:r>
            <a:endParaRPr lang="ru-RU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65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7971" y="5978"/>
            <a:ext cx="8444712" cy="765572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ru-RU" alt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Трудовой потенциал территории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7380312" y="4683919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11</a:t>
            </a:fld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2204" y="627534"/>
            <a:ext cx="4323728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450"/>
              </a:spcAft>
            </a:pPr>
            <a:r>
              <a:rPr lang="ru-RU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Профессиональные и личностные качества, определяющие результативность трудовой деятельности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67211" y="1482927"/>
            <a:ext cx="2903117" cy="761747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Социально-демографические параметры трудовых ресурсов</a:t>
            </a:r>
          </a:p>
        </p:txBody>
      </p:sp>
      <p:sp>
        <p:nvSpPr>
          <p:cNvPr id="8" name="Овал 7"/>
          <p:cNvSpPr/>
          <p:nvPr/>
        </p:nvSpPr>
        <p:spPr bwMode="auto">
          <a:xfrm rot="16200000">
            <a:off x="-423553" y="2049991"/>
            <a:ext cx="2449648" cy="1315523"/>
          </a:xfrm>
          <a:prstGeom prst="ellipse">
            <a:avLst/>
          </a:prstGeom>
          <a:solidFill>
            <a:srgbClr val="FF57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ТРУДОВОЙ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ПОТЕНЦИАЛ ТЕРРИТОРИИ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67211" y="2488108"/>
            <a:ext cx="2903117" cy="761747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Уровень и содержание квалификационных характеристик работников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67210" y="3304735"/>
            <a:ext cx="2903116" cy="761747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Личностные качества работников, установки сознания</a:t>
            </a:r>
          </a:p>
        </p:txBody>
      </p:sp>
      <p:cxnSp>
        <p:nvCxnSpPr>
          <p:cNvPr id="12" name="Прямая со стрелкой 11"/>
          <p:cNvCxnSpPr>
            <a:stCxn id="7" idx="1"/>
            <a:endCxn id="8" idx="4"/>
          </p:cNvCxnSpPr>
          <p:nvPr/>
        </p:nvCxnSpPr>
        <p:spPr bwMode="auto">
          <a:xfrm flipH="1">
            <a:off x="1459033" y="1863801"/>
            <a:ext cx="208178" cy="843951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cxnSp>
        <p:nvCxnSpPr>
          <p:cNvPr id="13" name="Прямая со стрелкой 12"/>
          <p:cNvCxnSpPr>
            <a:stCxn id="10" idx="1"/>
            <a:endCxn id="8" idx="4"/>
          </p:cNvCxnSpPr>
          <p:nvPr/>
        </p:nvCxnSpPr>
        <p:spPr bwMode="auto">
          <a:xfrm flipH="1" flipV="1">
            <a:off x="1459033" y="2707752"/>
            <a:ext cx="208178" cy="161230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cxnSp>
        <p:nvCxnSpPr>
          <p:cNvPr id="14" name="Прямая со стрелкой 13"/>
          <p:cNvCxnSpPr>
            <a:stCxn id="11" idx="1"/>
            <a:endCxn id="8" idx="4"/>
          </p:cNvCxnSpPr>
          <p:nvPr/>
        </p:nvCxnSpPr>
        <p:spPr bwMode="auto">
          <a:xfrm flipH="1" flipV="1">
            <a:off x="1459033" y="2707752"/>
            <a:ext cx="208177" cy="977857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1373" y="4054469"/>
            <a:ext cx="4314633" cy="114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sz="14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Процессы, влияющие на трудовой потенциал: трудовая миграция, накопление интеллектуальных ресурсов, высвобождения работников, внедрение бережливого производства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4788024" y="594589"/>
            <a:ext cx="2020503" cy="1731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450"/>
              </a:spcAft>
            </a:pPr>
            <a:r>
              <a:rPr lang="ru-RU" b="1" dirty="0" smtClean="0">
                <a:solidFill>
                  <a:srgbClr val="4C4B25"/>
                </a:solidFill>
                <a:latin typeface="Arial" pitchFamily="34" charset="0"/>
                <a:cs typeface="Arial" pitchFamily="34" charset="0"/>
              </a:rPr>
              <a:t>Немалая по российским меркам доля населения трудоспособного возраста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7272300" y="626164"/>
            <a:ext cx="1708212" cy="1454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450"/>
              </a:spcAft>
            </a:pPr>
            <a:r>
              <a:rPr lang="ru-RU" b="1" dirty="0" smtClean="0">
                <a:solidFill>
                  <a:srgbClr val="4C4B25"/>
                </a:solidFill>
                <a:latin typeface="Arial" pitchFamily="34" charset="0"/>
                <a:cs typeface="Arial" pitchFamily="34" charset="0"/>
              </a:rPr>
              <a:t>Сокращение численности экономически активного населения</a:t>
            </a:r>
          </a:p>
        </p:txBody>
      </p:sp>
      <p:sp>
        <p:nvSpPr>
          <p:cNvPr id="51" name="Двойная стрелка влево/вправо 50"/>
          <p:cNvSpPr/>
          <p:nvPr/>
        </p:nvSpPr>
        <p:spPr bwMode="auto">
          <a:xfrm>
            <a:off x="6829233" y="902286"/>
            <a:ext cx="443067" cy="347258"/>
          </a:xfrm>
          <a:prstGeom prst="leftRightArrow">
            <a:avLst>
              <a:gd name="adj1" fmla="val 62539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400"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 bwMode="auto">
          <a:xfrm>
            <a:off x="6047476" y="3196355"/>
            <a:ext cx="2449648" cy="1028426"/>
          </a:xfrm>
          <a:prstGeom prst="ellipse">
            <a:avLst/>
          </a:prstGeom>
          <a:solidFill>
            <a:srgbClr val="FF57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ТРУДОВОЙ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ПОТЕНЦИАЛ МЕГИОНА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992152" y="2626607"/>
            <a:ext cx="1782198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нефтегазовых предприятий</a:t>
            </a:r>
            <a:endParaRPr lang="ru-RU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272300" y="2569076"/>
            <a:ext cx="178219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Сокращение числа ИП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44208" y="4269912"/>
            <a:ext cx="2016384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Недостаточное развитие реального сектора экономики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788024" y="4039539"/>
            <a:ext cx="1782198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Внедрение бережливого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3178083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7971" y="54685"/>
            <a:ext cx="8444712" cy="765572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ru-RU" alt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Потенциал целевых групп населения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7380312" y="4683919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mtClean="0">
                <a:solidFill>
                  <a:srgbClr val="000000"/>
                </a:solidFill>
              </a:rPr>
              <a:pPr algn="r"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63878"/>
              </p:ext>
            </p:extLst>
          </p:nvPr>
        </p:nvGraphicFramePr>
        <p:xfrm>
          <a:off x="259710" y="671989"/>
          <a:ext cx="8621233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Целевые</a:t>
                      </a:r>
                      <a:r>
                        <a:rPr lang="ru-RU" sz="1500" baseline="0" dirty="0" smtClean="0">
                          <a:latin typeface="Arial" pitchFamily="34" charset="0"/>
                          <a:cs typeface="Arial" pitchFamily="34" charset="0"/>
                        </a:rPr>
                        <a:t> группы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Использование в интересах территории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IT-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специалисты,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работающие на нефтегазовых предприятиях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Вовлечение в создание цифровой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городской среды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Инженерно-технические специалисты; бывшие управленцы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Использование потенциала организаторов производства в ходе реализации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инвестиционных проектов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Работники бюджетной сферы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Вовлечение в социальные проекты на территории, «выход учреждений в город»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Лица, имеющие государственные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награды и почетные звания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Вовлечение в экспертные группы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Активные пенсионеры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Развитие общественного самоуправления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Жители Мегиона, работающие в Нижневартовске и других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городах</a:t>
                      </a: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Кадровый потенциал инвестиционных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проектов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Предприниматели, неравнодушные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к проблемам города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Поощрение социального предпринимательства и меценатства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Общественные активисты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Оказание общественно-полезных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услуг СОНКО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Казачество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Участие в народных дружинах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050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7971" y="54685"/>
            <a:ext cx="8444712" cy="765572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ru-RU" alt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Потенциал реального сектора экономики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7380312" y="4683919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mtClean="0">
                <a:solidFill>
                  <a:srgbClr val="000000"/>
                </a:solidFill>
              </a:rPr>
              <a:pPr algn="r"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86682" y="1070181"/>
            <a:ext cx="1772504" cy="346249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Бизнес-идеи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3748110" y="1868745"/>
            <a:ext cx="2449648" cy="1168617"/>
          </a:xfrm>
          <a:prstGeom prst="ellipse">
            <a:avLst/>
          </a:prstGeom>
          <a:solidFill>
            <a:srgbClr val="FF57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РАЗВИТИЕ РЕАЛЬНОГО СЕКТОРА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329836" y="1543427"/>
            <a:ext cx="1867637" cy="623248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Технологии, патенты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403648" y="3269724"/>
            <a:ext cx="2186233" cy="623248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Опыт хозяйствования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551814" y="2684464"/>
            <a:ext cx="1281505" cy="346249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Кадры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551814" y="3363838"/>
            <a:ext cx="1867637" cy="623248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Побочные продукты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560036" y="1557121"/>
            <a:ext cx="1867637" cy="623248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Природные ресурсы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851920" y="3768322"/>
            <a:ext cx="2448272" cy="90024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Организация деятельности и взаимодействия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3103" y="2636874"/>
            <a:ext cx="1574570" cy="346249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4036284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77986"/>
            <a:ext cx="9144000" cy="765572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Источники бизнес-идей 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для </a:t>
            </a: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инвестиционных проектов города 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Мегиона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7404214" y="46375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14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511" y="1313406"/>
            <a:ext cx="2705321" cy="19236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9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Залежи песка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производство стройматериалов</a:t>
            </a:r>
          </a:p>
          <a:p>
            <a:pPr>
              <a:spcAft>
                <a:spcPts val="9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Болота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торф</a:t>
            </a:r>
          </a:p>
          <a:p>
            <a:pPr>
              <a:spcAft>
                <a:spcPts val="9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Тайга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пеллеты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дикоросы</a:t>
            </a:r>
          </a:p>
          <a:p>
            <a:pPr>
              <a:spcAft>
                <a:spcPts val="900"/>
              </a:spcAft>
            </a:pPr>
            <a:r>
              <a:rPr lang="ru-RU" sz="1400" b="1" smtClean="0">
                <a:latin typeface="Arial" pitchFamily="34" charset="0"/>
                <a:cs typeface="Arial" pitchFamily="34" charset="0"/>
              </a:rPr>
              <a:t>Водоемы </a:t>
            </a:r>
            <a:r>
              <a:rPr lang="ru-RU" sz="1400" b="1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рыбоводство, рекреационный туризм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7971" y="771550"/>
            <a:ext cx="2711861" cy="561692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 </a:t>
            </a:r>
            <a:b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природных ресурсов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91164" y="1289978"/>
            <a:ext cx="2676980" cy="561692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 </a:t>
            </a:r>
            <a:b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потребителя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60747" y="771550"/>
            <a:ext cx="2819765" cy="561692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 </a:t>
            </a:r>
            <a:b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хозяйственных практик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66536" y="1995686"/>
            <a:ext cx="2689353" cy="19082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9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Реализация жилищных программ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потребность в стройматериалах</a:t>
            </a:r>
          </a:p>
          <a:p>
            <a:pPr>
              <a:spcAft>
                <a:spcPts val="90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Интерес к здоровому питанию,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фермерской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продукции </a:t>
            </a:r>
            <a:r>
              <a:rPr lang="ru-RU" sz="1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развитие </a:t>
            </a:r>
            <a:r>
              <a:rPr lang="ru-RU" sz="1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КФХ, выпечка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бездрожжевого</a:t>
            </a:r>
            <a:r>
              <a:rPr lang="ru-RU" sz="1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хлеба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60747" y="1347614"/>
            <a:ext cx="2819765" cy="364715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9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Образование бытовых отходов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переработка</a:t>
            </a:r>
          </a:p>
          <a:p>
            <a:pPr>
              <a:spcAft>
                <a:spcPts val="9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Отходы от деревообработки, очистных сооружений 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червятник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производство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экочернозема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spcAft>
                <a:spcPts val="9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Деятельность коммунальных предприятий 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очистка от накипи; перемотка двигателей по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энергоэффективной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технологии</a:t>
            </a:r>
          </a:p>
          <a:p>
            <a:pPr>
              <a:spcAft>
                <a:spcPts val="9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Нефтедобыча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переработка попутного газа в жидкое топливо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7970" y="3982559"/>
            <a:ext cx="4926108" cy="8309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9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Ферма КРС (г. Стрежевой)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производство сыра</a:t>
            </a:r>
          </a:p>
          <a:p>
            <a:pPr>
              <a:spcAft>
                <a:spcPts val="9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Выращивание с/х продукции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упаковка и переработка (картофель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чипсы)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47970" y="3363838"/>
            <a:ext cx="2711861" cy="561692"/>
          </a:xfrm>
          <a:prstGeom prst="rect">
            <a:avLst/>
          </a:prstGeom>
          <a:solidFill>
            <a:srgbClr val="C97D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900"/>
              </a:spcAft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Достраивание цепочек добавленной 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189523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54685"/>
            <a:ext cx="9054498" cy="765572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ru-RU" alt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Управленческий потенциал города Мегиона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7380312" y="4683919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mtClean="0">
                <a:solidFill>
                  <a:srgbClr val="000000"/>
                </a:solidFill>
              </a:rPr>
              <a:pPr algn="r"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84042" y="1948204"/>
            <a:ext cx="3901904" cy="877163"/>
          </a:xfrm>
          <a:prstGeom prst="rect">
            <a:avLst/>
          </a:prstGeom>
          <a:solidFill>
            <a:srgbClr val="666633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Совершенствование организации системы управления: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переход на бережливые технологии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84042" y="3515276"/>
            <a:ext cx="3901904" cy="530915"/>
          </a:xfrm>
          <a:prstGeom prst="rect">
            <a:avLst/>
          </a:prstGeom>
          <a:solidFill>
            <a:srgbClr val="666633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Кадровый потенциал: активное обучение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84042" y="2919755"/>
            <a:ext cx="3901904" cy="530915"/>
          </a:xfrm>
          <a:prstGeom prst="rect">
            <a:avLst/>
          </a:prstGeom>
          <a:solidFill>
            <a:srgbClr val="666633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Информатизация: создание сервисов для населения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84042" y="1262405"/>
            <a:ext cx="3901904" cy="530915"/>
          </a:xfrm>
          <a:prstGeom prst="rect">
            <a:avLst/>
          </a:prstGeom>
          <a:solidFill>
            <a:srgbClr val="666633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Инвентаризация ресурсов, развитие учетных систем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10119" y="4201075"/>
            <a:ext cx="3875827" cy="761747"/>
          </a:xfrm>
          <a:prstGeom prst="rect">
            <a:avLst/>
          </a:prstGeom>
          <a:solidFill>
            <a:srgbClr val="666633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Потенциал проектной деятельности: расширение масштабов; охват бюджетных и иных организаций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51032" y="789198"/>
            <a:ext cx="4150938" cy="300082"/>
          </a:xfrm>
          <a:prstGeom prst="rect">
            <a:avLst/>
          </a:prstGeom>
          <a:solidFill>
            <a:srgbClr val="FA5206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166066" y="1262759"/>
            <a:ext cx="3726414" cy="30008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Развитие ТОС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788024" y="789552"/>
            <a:ext cx="4104456" cy="300082"/>
          </a:xfrm>
          <a:prstGeom prst="rect">
            <a:avLst/>
          </a:prstGeom>
          <a:solidFill>
            <a:srgbClr val="FA5206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Самоуправление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199078" y="1761002"/>
            <a:ext cx="3667102" cy="76174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Развитие СОНКО; передача на аутсорсинг общественно-полезных услуг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199078" y="2755621"/>
            <a:ext cx="3693402" cy="122341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Развитие Советов территорий: интеграция советов МКД, бюджетных организаций, социально-ответственного бизнеса, НКО и депутатского корпуса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199079" y="4205966"/>
            <a:ext cx="3732008" cy="76174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Развитие ученического самоуправления, молодежного движения</a:t>
            </a:r>
          </a:p>
        </p:txBody>
      </p:sp>
      <p:sp>
        <p:nvSpPr>
          <p:cNvPr id="24" name="Номер слайда 5"/>
          <p:cNvSpPr txBox="1">
            <a:spLocks/>
          </p:cNvSpPr>
          <p:nvPr/>
        </p:nvSpPr>
        <p:spPr>
          <a:xfrm>
            <a:off x="7556614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15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62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 bwMode="auto">
          <a:xfrm>
            <a:off x="359532" y="2067694"/>
            <a:ext cx="1350150" cy="112733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>
              <a:solidFill>
                <a:srgbClr val="000000"/>
              </a:solidFill>
              <a:ea typeface="Microsoft YaHei" charset="-122"/>
            </a:endParaRPr>
          </a:p>
        </p:txBody>
      </p:sp>
      <p:pic>
        <p:nvPicPr>
          <p:cNvPr id="2052" name="Picture 4" descr="ÐÐ°ÑÑÐ¸Ð½ÐºÐ¸ Ð¿Ð¾ Ð·Ð°Ð¿ÑÐ¾ÑÑ ÐÐÐÐÐÐ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3"/>
          <a:stretch/>
        </p:blipFill>
        <p:spPr bwMode="auto">
          <a:xfrm>
            <a:off x="395536" y="2161545"/>
            <a:ext cx="1246203" cy="96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 bwMode="auto">
          <a:xfrm>
            <a:off x="359532" y="735547"/>
            <a:ext cx="1350150" cy="1026114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>
              <a:solidFill>
                <a:srgbClr val="000000"/>
              </a:solidFill>
              <a:ea typeface="Microsoft YaHei" charset="-122"/>
            </a:endParaRPr>
          </a:p>
        </p:txBody>
      </p:sp>
      <p:pic>
        <p:nvPicPr>
          <p:cNvPr id="2050" name="Picture 2" descr="ÐÐ°ÑÑÐ¸Ð½ÐºÐ¸ Ð¿Ð¾ Ð·Ð°Ð¿ÑÐ¾ÑÑ Ð½ÐµÐ¤Ð¢Ð¬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r="-467"/>
          <a:stretch/>
        </p:blipFill>
        <p:spPr bwMode="auto">
          <a:xfrm>
            <a:off x="389554" y="800457"/>
            <a:ext cx="1314839" cy="9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51520" y="80989"/>
            <a:ext cx="864096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rmAutofit lnSpcReduction="10000"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Сценарии развития города Мегиона</a:t>
            </a: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1709682" y="1131590"/>
            <a:ext cx="7182798" cy="30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0" tIns="35661" rIns="71320" bIns="356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350411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b="1" dirty="0">
                <a:solidFill>
                  <a:srgbClr val="000000"/>
                </a:solidFill>
                <a:ea typeface="Microsoft YaHei" charset="-122"/>
              </a:rPr>
              <a:t>Продолжение </a:t>
            </a:r>
            <a:r>
              <a:rPr lang="ru-RU" altLang="ru-RU" sz="1600" b="1" dirty="0" smtClean="0">
                <a:solidFill>
                  <a:srgbClr val="000000"/>
                </a:solidFill>
                <a:ea typeface="Microsoft YaHei" charset="-122"/>
              </a:rPr>
              <a:t>сокращения </a:t>
            </a:r>
            <a:r>
              <a:rPr lang="ru-RU" altLang="ru-RU" sz="1600" b="1" dirty="0">
                <a:solidFill>
                  <a:srgbClr val="000000"/>
                </a:solidFill>
                <a:ea typeface="Microsoft YaHei" charset="-122"/>
              </a:rPr>
              <a:t>добычи полезных ископаемых</a:t>
            </a:r>
          </a:p>
        </p:txBody>
      </p:sp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1741595" y="2258920"/>
            <a:ext cx="5926749" cy="52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0" tIns="35661" rIns="71320" bIns="35661">
            <a:spAutoFit/>
          </a:bodyPr>
          <a:lstStyle>
            <a:defPPr>
              <a:defRPr lang="en-GB"/>
            </a:defPPr>
            <a:lvl1pPr algn="just" eaLnBrk="1" hangingPunct="1">
              <a:defRPr b="1"/>
            </a:lvl1pPr>
            <a:lvl2pPr eaLnBrk="0"/>
            <a:lvl3pPr eaLnBrk="0"/>
            <a:lvl4pPr eaLnBrk="0"/>
            <a:lvl5pPr eaLnBrk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 defTabSz="35041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dirty="0"/>
              <a:t>«Строительство комфортного города с недостатком мест приложения труда»</a:t>
            </a:r>
            <a:endParaRPr lang="ru-RU" altLang="ru-RU" sz="1600" dirty="0">
              <a:solidFill>
                <a:srgbClr val="000000"/>
              </a:solidFill>
              <a:ea typeface="Microsoft YaHei" charset="-122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1709682" y="1477120"/>
            <a:ext cx="7182798" cy="284541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>
                <a:solidFill>
                  <a:srgbClr val="FFFFFF"/>
                </a:solidFill>
                <a:ea typeface="Microsoft YaHei" charset="-122"/>
              </a:rPr>
              <a:t>Инерционный сценарий 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709682" y="2910483"/>
            <a:ext cx="7182798" cy="284541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FFFF"/>
                </a:solidFill>
                <a:ea typeface="Microsoft YaHei" charset="-122"/>
              </a:rPr>
              <a:t>Умеренный сценарий</a:t>
            </a:r>
            <a:endParaRPr lang="ru-RU" b="1" dirty="0">
              <a:solidFill>
                <a:srgbClr val="FFFFFF"/>
              </a:solidFill>
              <a:ea typeface="Microsoft YaHei" charset="-122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1741595" y="3703997"/>
            <a:ext cx="6214122" cy="52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0" tIns="35661" rIns="71320" bIns="356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50411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/>
              <a:t>«Безопасный, комфортный, умный и самодостаточный город»</a:t>
            </a:r>
            <a:endParaRPr lang="ru-RU" altLang="ru-RU" sz="1600" b="1" dirty="0">
              <a:solidFill>
                <a:srgbClr val="000000"/>
              </a:solidFill>
              <a:ea typeface="Microsoft YaHei" charset="-122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709682" y="4371950"/>
            <a:ext cx="7182798" cy="28803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FFFF"/>
                </a:solidFill>
                <a:ea typeface="Microsoft YaHei" charset="-122"/>
              </a:rPr>
              <a:t>Оптимистический сценарий</a:t>
            </a:r>
            <a:endParaRPr lang="ru-RU" b="1" dirty="0">
              <a:solidFill>
                <a:srgbClr val="FFFFFF"/>
              </a:solidFill>
              <a:ea typeface="Microsoft YaHei" charset="-122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59532" y="3593603"/>
            <a:ext cx="1350150" cy="1066378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>
              <a:solidFill>
                <a:srgbClr val="000000"/>
              </a:solidFill>
              <a:ea typeface="Microsoft YaHei" charset="-122"/>
            </a:endParaRPr>
          </a:p>
        </p:txBody>
      </p:sp>
      <p:pic>
        <p:nvPicPr>
          <p:cNvPr id="2056" name="Picture 8" descr="ÐÐ°ÑÑÐ¸Ð½ÐºÐ¸ Ð¿Ð¾ Ð·Ð°Ð¿ÑÐ¾ÑÑ Ð¼Ð¸ÐºÑÐ¾ÑÑÐµÐ¼Ð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r="6538"/>
          <a:stretch/>
        </p:blipFill>
        <p:spPr bwMode="auto">
          <a:xfrm>
            <a:off x="409476" y="3644697"/>
            <a:ext cx="1246203" cy="9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5"/>
          <p:cNvSpPr txBox="1">
            <a:spLocks/>
          </p:cNvSpPr>
          <p:nvPr/>
        </p:nvSpPr>
        <p:spPr>
          <a:xfrm>
            <a:off x="7556614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16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68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51520" y="51470"/>
            <a:ext cx="864096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rmAutofit lnSpcReduction="10000"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Выбор целевого сценария</a:t>
            </a: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9568" y="104286"/>
            <a:ext cx="770023" cy="415238"/>
            <a:chOff x="129568" y="104286"/>
            <a:chExt cx="1350150" cy="1066378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129568" y="104286"/>
              <a:ext cx="1350150" cy="1066378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1320" tIns="35661" rIns="71320" bIns="35661" numCol="1" rtlCol="0" anchor="t" anchorCtr="0" compatLnSpc="1">
              <a:prstTxWarp prst="textNoShape">
                <a:avLst/>
              </a:prstTxWarp>
            </a:bodyPr>
            <a:lstStyle/>
            <a:p>
              <a:pPr defTabSz="35041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>
                <a:solidFill>
                  <a:srgbClr val="000000"/>
                </a:solidFill>
                <a:ea typeface="Microsoft YaHei" charset="-122"/>
              </a:endParaRPr>
            </a:p>
          </p:txBody>
        </p:sp>
        <p:pic>
          <p:nvPicPr>
            <p:cNvPr id="2056" name="Picture 8" descr="ÐÐ°ÑÑÐ¸Ð½ÐºÐ¸ Ð¿Ð¾ Ð·Ð°Ð¿ÑÐ¾ÑÑ Ð¼Ð¸ÐºÑÐ¾ÑÑÐµÐ¼Ð°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6" r="6538"/>
            <a:stretch/>
          </p:blipFill>
          <p:spPr bwMode="auto">
            <a:xfrm>
              <a:off x="179512" y="155380"/>
              <a:ext cx="1246203" cy="994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467521"/>
              </p:ext>
            </p:extLst>
          </p:nvPr>
        </p:nvGraphicFramePr>
        <p:xfrm>
          <a:off x="311747" y="555526"/>
          <a:ext cx="8520506" cy="4480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91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Оптимистический сценарий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«Безопасный, комфортный, умный и самодостаточный город»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развития экономики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небольших производств, интегрированных в кластерные структуры и сети кооперации; перспектива – цифровая экономика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Реализация национальных и региональных приоритетов и целей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всем направлениям; системно, с получением мультипликационного эффекта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effectLst/>
                        </a:rPr>
                        <a:t>Малое и среднее предпринимательство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«коллективного субъекта»</a:t>
                      </a:r>
                      <a:r>
                        <a:rPr lang="ru-RU" baseline="0" dirty="0" smtClean="0"/>
                        <a:t> при сочетании различных институтов и инструментов поддержки: бизнес-инкубатор, технопарк, индустриальный парк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Инвестиции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Приток частных инвестиций, активная инвестиционная политика, создание систем привлечения </a:t>
                      </a:r>
                      <a:r>
                        <a:rPr lang="ru-RU" baseline="0" dirty="0" smtClean="0"/>
                        <a:t>рассеянных инвестиций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Социальная сфера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Строительство либо модернизация всего комплекса объектов социальной сферы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Особенности системы управления 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Внедрение проектного</a:t>
                      </a:r>
                      <a:r>
                        <a:rPr lang="ru-RU" baseline="0" dirty="0" smtClean="0"/>
                        <a:t> и бережливого управления. Развитие информационных систем и сервисов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Номер слайда 5"/>
          <p:cNvSpPr txBox="1">
            <a:spLocks/>
          </p:cNvSpPr>
          <p:nvPr/>
        </p:nvSpPr>
        <p:spPr>
          <a:xfrm>
            <a:off x="7556614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17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12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4067944" y="771550"/>
            <a:ext cx="4837009" cy="4176464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63993" y="188999"/>
            <a:ext cx="864096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Миссия города Мегиона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77155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Мегион </a:t>
            </a:r>
            <a:r>
              <a:rPr lang="ru-RU" b="1" dirty="0" smtClean="0">
                <a:solidFill>
                  <a:schemeClr val="bg1"/>
                </a:solidFill>
              </a:rPr>
              <a:t>– </a:t>
            </a:r>
            <a:r>
              <a:rPr lang="ru-RU" b="1" dirty="0">
                <a:solidFill>
                  <a:schemeClr val="bg1"/>
                </a:solidFill>
              </a:rPr>
              <a:t>территория с давней историей, город первооткрывателей нефти в Среднем </a:t>
            </a:r>
            <a:r>
              <a:rPr lang="ru-RU" b="1" dirty="0" err="1">
                <a:solidFill>
                  <a:schemeClr val="bg1"/>
                </a:solidFill>
              </a:rPr>
              <a:t>Приобье</a:t>
            </a:r>
            <a:r>
              <a:rPr lang="ru-RU" b="1" dirty="0">
                <a:solidFill>
                  <a:schemeClr val="bg1"/>
                </a:solidFill>
              </a:rPr>
              <a:t>, в </a:t>
            </a:r>
            <a:r>
              <a:rPr lang="ru-RU" b="1" dirty="0" smtClean="0">
                <a:solidFill>
                  <a:schemeClr val="bg1"/>
                </a:solidFill>
              </a:rPr>
              <a:t>котором </a:t>
            </a:r>
            <a:r>
              <a:rPr lang="ru-RU" b="1" dirty="0">
                <a:solidFill>
                  <a:schemeClr val="bg1"/>
                </a:solidFill>
              </a:rPr>
              <a:t>обеспечивается баланс между устойчивым развитием экономики и экологической безопасностью, комфортными условиями проживания и рабочими местами, традиционными ценностями и современными цифровыми технологиями. 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Это </a:t>
            </a:r>
            <a:r>
              <a:rPr lang="ru-RU" b="1" dirty="0">
                <a:solidFill>
                  <a:schemeClr val="bg1"/>
                </a:solidFill>
              </a:rPr>
              <a:t>малый город </a:t>
            </a:r>
            <a:r>
              <a:rPr lang="ru-RU" b="1" dirty="0" err="1">
                <a:solidFill>
                  <a:schemeClr val="bg1"/>
                </a:solidFill>
              </a:rPr>
              <a:t>мегатрендов</a:t>
            </a:r>
            <a:r>
              <a:rPr lang="ru-RU" b="1" dirty="0">
                <a:solidFill>
                  <a:schemeClr val="bg1"/>
                </a:solidFill>
              </a:rPr>
              <a:t> и </a:t>
            </a:r>
            <a:r>
              <a:rPr lang="ru-RU" b="1" dirty="0" err="1">
                <a:solidFill>
                  <a:schemeClr val="bg1"/>
                </a:solidFill>
              </a:rPr>
              <a:t>мегапроектов</a:t>
            </a:r>
            <a:r>
              <a:rPr lang="ru-RU" b="1" dirty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71550"/>
            <a:ext cx="2242187" cy="1682241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3" y="1995686"/>
            <a:ext cx="2801888" cy="187026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ÐÐ°ÑÑÐ¸Ð½ÐºÐ¸ Ð¿Ð¾ Ð·Ð°Ð¿ÑÐ¾ÑÑ ÑÐ»Ð°Ð²Ð½ÐµÑÑÑ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90075"/>
            <a:ext cx="2584527" cy="1457939"/>
          </a:xfrm>
          <a:prstGeom prst="rect">
            <a:avLst/>
          </a:prstGeom>
          <a:noFill/>
          <a:ln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7556614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18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23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  <a14:imgEffect>
                      <a14:colorTemperature colorTemp="11500"/>
                    </a14:imgEffect>
                    <a14:imgEffect>
                      <a14:saturation sat="2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5" y="771550"/>
            <a:ext cx="5315500" cy="417646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4067944" y="771550"/>
            <a:ext cx="4837009" cy="41764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63993" y="123478"/>
            <a:ext cx="864096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Стратегическая цель города Мегиона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1463" y="101312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Повышение качества </a:t>
            </a:r>
            <a:r>
              <a:rPr lang="ru-RU" b="1" dirty="0">
                <a:solidFill>
                  <a:schemeClr val="bg1"/>
                </a:solidFill>
              </a:rPr>
              <a:t>жизни населения путем </a:t>
            </a:r>
            <a:r>
              <a:rPr lang="ru-RU" b="1" dirty="0" smtClean="0">
                <a:solidFill>
                  <a:schemeClr val="bg1"/>
                </a:solidFill>
              </a:rPr>
              <a:t>развития </a:t>
            </a:r>
            <a:r>
              <a:rPr lang="ru-RU" b="1" dirty="0">
                <a:solidFill>
                  <a:schemeClr val="bg1"/>
                </a:solidFill>
              </a:rPr>
              <a:t>человеческого потенциала территории, обеспечения трудоспособных граждан высокооплачиваемыми рабочими местами, диверсификации местной экономики, создания комфортной и безопасной городской среды, а также внедрения в систему управления и повседневную жизнедеятельность современных электронных систем и сервисов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1550"/>
            <a:ext cx="2562194" cy="256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>
          <a:xfrm>
            <a:off x="7556614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19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42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16932" y="2753916"/>
            <a:ext cx="6712744" cy="200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09787" y="1335882"/>
            <a:ext cx="6682979" cy="58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116932" y="2753916"/>
            <a:ext cx="6712744" cy="200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44724" y="195263"/>
            <a:ext cx="8259724" cy="52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tabLst>
                <a:tab pos="336947" algn="l"/>
                <a:tab pos="673894" algn="l"/>
                <a:tab pos="1010841" algn="l"/>
                <a:tab pos="1347788" algn="l"/>
                <a:tab pos="1684735" algn="l"/>
                <a:tab pos="2021681" algn="l"/>
                <a:tab pos="2358629" algn="l"/>
                <a:tab pos="2695575" algn="l"/>
                <a:tab pos="3032522" algn="l"/>
                <a:tab pos="3369469" algn="l"/>
                <a:tab pos="3706416" algn="l"/>
                <a:tab pos="4043363" algn="l"/>
                <a:tab pos="4380310" algn="l"/>
                <a:tab pos="4717256" algn="l"/>
                <a:tab pos="5054204" algn="l"/>
                <a:tab pos="5391150" algn="l"/>
                <a:tab pos="5728097" algn="l"/>
                <a:tab pos="6065044" algn="l"/>
                <a:tab pos="6401991" algn="l"/>
                <a:tab pos="6738938" algn="l"/>
                <a:tab pos="7075885" algn="l"/>
                <a:tab pos="7412831" algn="l"/>
                <a:tab pos="7749779" algn="l"/>
                <a:tab pos="8086725" algn="l"/>
                <a:tab pos="8423672" algn="l"/>
                <a:tab pos="8760619" algn="l"/>
                <a:tab pos="9097566" algn="l"/>
              </a:tabLst>
            </a:pPr>
            <a:r>
              <a:rPr lang="ru-RU" alt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Общие подходы к разработке Стратегии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126457" y="4030266"/>
            <a:ext cx="6712744" cy="90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277634" y="989633"/>
            <a:ext cx="4400550" cy="346249"/>
          </a:xfrm>
          <a:prstGeom prst="rect">
            <a:avLst/>
          </a:prstGeom>
          <a:solidFill>
            <a:srgbClr val="FA520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ts val="900"/>
              </a:spcAft>
              <a:defRPr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altLang="ru-RU" sz="1800" dirty="0"/>
              <a:t>Дух науки, инноваций, творчества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277634" y="2326705"/>
            <a:ext cx="4400550" cy="346249"/>
          </a:xfrm>
          <a:prstGeom prst="rect">
            <a:avLst/>
          </a:prstGeom>
          <a:solidFill>
            <a:srgbClr val="FA5206"/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ts val="900"/>
              </a:spcAft>
              <a:defRPr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ru-RU" dirty="0"/>
              <a:t>Дух солидарности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277634" y="3559708"/>
            <a:ext cx="4400550" cy="346249"/>
          </a:xfrm>
          <a:prstGeom prst="rect">
            <a:avLst/>
          </a:prstGeom>
          <a:solidFill>
            <a:srgbClr val="FA5206"/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ts val="900"/>
              </a:spcAft>
              <a:defRPr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ru-RU" dirty="0"/>
              <a:t>Дух профессионализма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277634" y="1352113"/>
            <a:ext cx="440055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Интерес к лучшим практикам. Теории находят практическое применение. Приветствуется нестандартное решение задач</a:t>
            </a:r>
            <a:endParaRPr lang="pl-PL" altLang="ru-RU" sz="1400" b="1" dirty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277634" y="2720265"/>
            <a:ext cx="440055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Повышение удовлетворенности представителей различных слоев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общества</a:t>
            </a:r>
            <a:endParaRPr lang="pl-PL" altLang="ru-RU" sz="1400" b="1" dirty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298689" y="4015829"/>
            <a:ext cx="4379495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Профессиональный и личностный рост всех участников стратегического планирования</a:t>
            </a:r>
            <a:endParaRPr lang="pl-PL" altLang="ru-RU" sz="1400" b="1" dirty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 rot="16200000">
            <a:off x="-713195" y="2440235"/>
            <a:ext cx="2743200" cy="627362"/>
          </a:xfrm>
          <a:prstGeom prst="ellipse">
            <a:avLst/>
          </a:prstGeom>
          <a:solidFill>
            <a:srgbClr val="FF6D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СТРАТЕГИЯ</a:t>
            </a:r>
          </a:p>
        </p:txBody>
      </p:sp>
      <p:cxnSp>
        <p:nvCxnSpPr>
          <p:cNvPr id="3" name="Прямая со стрелкой 2"/>
          <p:cNvCxnSpPr>
            <a:stCxn id="33" idx="4"/>
            <a:endCxn id="27" idx="1"/>
          </p:cNvCxnSpPr>
          <p:nvPr/>
        </p:nvCxnSpPr>
        <p:spPr bwMode="auto">
          <a:xfrm flipV="1">
            <a:off x="972086" y="1162758"/>
            <a:ext cx="305548" cy="15911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 стрелкой 34"/>
          <p:cNvCxnSpPr>
            <a:stCxn id="33" idx="4"/>
            <a:endCxn id="28" idx="1"/>
          </p:cNvCxnSpPr>
          <p:nvPr/>
        </p:nvCxnSpPr>
        <p:spPr bwMode="auto">
          <a:xfrm flipV="1">
            <a:off x="972086" y="2499830"/>
            <a:ext cx="305548" cy="25408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 стрелкой 35"/>
          <p:cNvCxnSpPr>
            <a:stCxn id="33" idx="4"/>
          </p:cNvCxnSpPr>
          <p:nvPr/>
        </p:nvCxnSpPr>
        <p:spPr bwMode="auto">
          <a:xfrm>
            <a:off x="972086" y="2753916"/>
            <a:ext cx="267074" cy="9519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3" descr="Светлый диагональный 2"/>
          <p:cNvSpPr>
            <a:spLocks noChangeArrowheads="1"/>
          </p:cNvSpPr>
          <p:nvPr/>
        </p:nvSpPr>
        <p:spPr bwMode="auto">
          <a:xfrm>
            <a:off x="5976156" y="1256109"/>
            <a:ext cx="1998222" cy="74295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25400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61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ЧТО ХОТИМ СДЕЛАТЬ?</a:t>
            </a:r>
          </a:p>
        </p:txBody>
      </p:sp>
      <p:sp>
        <p:nvSpPr>
          <p:cNvPr id="43" name="Rectangle 4" descr="Светлый диагональный 2"/>
          <p:cNvSpPr>
            <a:spLocks noChangeArrowheads="1"/>
          </p:cNvSpPr>
          <p:nvPr/>
        </p:nvSpPr>
        <p:spPr bwMode="auto">
          <a:xfrm>
            <a:off x="6513143" y="2627709"/>
            <a:ext cx="2375706" cy="74295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25400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61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 ПОМОЩЬЮ ЧЕГО?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5979787" y="1999358"/>
            <a:ext cx="1994591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целевая установка</a:t>
            </a:r>
            <a:r>
              <a:rPr lang="ru-RU" altLang="ru-RU" sz="14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altLang="ru-RU" sz="14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6513143" y="3379584"/>
            <a:ext cx="2426639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социальная технология</a:t>
            </a:r>
            <a:endParaRPr lang="pl-PL" altLang="ru-RU" sz="14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6623758" y="3706434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6623758" y="4106484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11"/>
          <p:cNvSpPr>
            <a:spLocks noChangeArrowheads="1"/>
          </p:cNvSpPr>
          <p:nvPr/>
        </p:nvSpPr>
        <p:spPr bwMode="auto">
          <a:xfrm>
            <a:off x="6623758" y="4506534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ru-RU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Соединительная линия уступом 9"/>
          <p:cNvCxnSpPr>
            <a:stCxn id="42" idx="3"/>
          </p:cNvCxnSpPr>
          <p:nvPr/>
        </p:nvCxnSpPr>
        <p:spPr bwMode="auto">
          <a:xfrm>
            <a:off x="7974379" y="1627584"/>
            <a:ext cx="420590" cy="1000125"/>
          </a:xfrm>
          <a:prstGeom prst="bentConnector2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09881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63993" y="562013"/>
            <a:ext cx="864096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Стратегические приоритеты города Мегиона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095311" y="1643545"/>
            <a:ext cx="4647163" cy="284541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 smtClean="0">
                <a:solidFill>
                  <a:srgbClr val="FFFFFF"/>
                </a:solidFill>
                <a:ea typeface="Microsoft YaHei" charset="-122"/>
              </a:rPr>
              <a:t>Население и человеческий капитал</a:t>
            </a:r>
            <a:endParaRPr lang="ru-RU" b="1" dirty="0">
              <a:solidFill>
                <a:srgbClr val="FFFFFF"/>
              </a:solidFill>
              <a:ea typeface="Microsoft YaHei" charset="-122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095311" y="2359217"/>
            <a:ext cx="4647163" cy="570827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>
                <a:solidFill>
                  <a:srgbClr val="FFFFFF"/>
                </a:solidFill>
                <a:ea typeface="Microsoft YaHei" charset="-122"/>
              </a:rPr>
              <a:t>Эффективная муниципальная экономика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095311" y="3295321"/>
            <a:ext cx="4653152" cy="572573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>
                <a:solidFill>
                  <a:srgbClr val="FFFFFF"/>
                </a:solidFill>
                <a:ea typeface="Microsoft YaHei" charset="-122"/>
              </a:rPr>
              <a:t>Комфортная и безопасная городская </a:t>
            </a:r>
            <a:r>
              <a:rPr lang="ru-RU" b="1" dirty="0" smtClean="0">
                <a:solidFill>
                  <a:srgbClr val="FFFFFF"/>
                </a:solidFill>
                <a:ea typeface="Microsoft YaHei" charset="-122"/>
              </a:rPr>
              <a:t>среда</a:t>
            </a:r>
            <a:endParaRPr lang="ru-RU" b="1" dirty="0">
              <a:solidFill>
                <a:srgbClr val="FFFFFF"/>
              </a:solidFill>
              <a:ea typeface="Microsoft YaHei" charset="-122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095311" y="4159417"/>
            <a:ext cx="4653152" cy="644581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320" tIns="35661" rIns="71320" bIns="35661" numCol="1" rtlCol="0" anchor="t" anchorCtr="0" compatLnSpc="1">
            <a:prstTxWarp prst="textNoShape">
              <a:avLst/>
            </a:prstTxWarp>
          </a:bodyPr>
          <a:lstStyle/>
          <a:p>
            <a:pPr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b="1" dirty="0">
                <a:solidFill>
                  <a:srgbClr val="FFFFFF"/>
                </a:solidFill>
                <a:ea typeface="Microsoft YaHei" charset="-122"/>
              </a:rPr>
              <a:t>Современное управление и активное гражданское общество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79512" y="1785815"/>
            <a:ext cx="2736304" cy="3083704"/>
          </a:xfrm>
          <a:prstGeom prst="rect">
            <a:avLst/>
          </a:prstGeom>
          <a:solidFill>
            <a:srgbClr val="FFD3A7"/>
          </a:solidFill>
          <a:ln>
            <a:noFill/>
          </a:ln>
          <a:effectLst/>
          <a:extLst/>
        </p:spPr>
        <p:txBody>
          <a:bodyPr lIns="90000" tIns="45000" rIns="90000" bIns="45000"/>
          <a:lstStyle/>
          <a:p>
            <a:pPr>
              <a:spcBef>
                <a:spcPts val="6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Arial" charset="0"/>
                <a:ea typeface="Microsoft YaHei" charset="-122"/>
              </a:rPr>
              <a:t>Приоритеты – это основные направления, реализация которых будет способствовать достижению главной стратегической цели за счет гармоничного и взаимно усиливающего развития ключевых сфер жизнедеятельности</a:t>
            </a:r>
            <a:endParaRPr lang="ru-RU" altLang="ru-RU" sz="1600" b="1" dirty="0">
              <a:solidFill>
                <a:srgbClr val="C00000"/>
              </a:solidFill>
              <a:latin typeface="Arial" charset="0"/>
              <a:ea typeface="Microsoft YaHei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6154"/>
            <a:ext cx="2736304" cy="75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19367" y="1203598"/>
            <a:ext cx="876570" cy="75124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000" tIns="45000" rIns="90000" bIns="45000" anchor="ctr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6600" b="1" dirty="0" smtClean="0">
                <a:solidFill>
                  <a:srgbClr val="FFFFFF"/>
                </a:solidFill>
                <a:latin typeface="+mj-lt"/>
              </a:rPr>
              <a:t>1</a:t>
            </a:r>
            <a:r>
              <a:rPr lang="ru-RU" altLang="ru-RU" sz="1400" b="1" dirty="0" smtClean="0">
                <a:latin typeface="Exo 2" charset="0"/>
              </a:rPr>
              <a:t> </a:t>
            </a:r>
            <a:endParaRPr lang="ru-RU" altLang="ru-RU" sz="1400" b="1" dirty="0">
              <a:latin typeface="Exo 2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109613" y="2178801"/>
            <a:ext cx="876570" cy="75124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000" tIns="45000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ru-RU" altLang="ru-RU" sz="6600" b="1" dirty="0">
                <a:solidFill>
                  <a:srgbClr val="FFFFFF"/>
                </a:solidFill>
                <a:latin typeface="+mj-lt"/>
                <a:ea typeface="Microsoft YaHei" charset="-122"/>
              </a:rPr>
              <a:t>2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109613" y="3116651"/>
            <a:ext cx="876570" cy="75124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000" tIns="45000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ru-RU" altLang="ru-RU" sz="6600" b="1" dirty="0">
                <a:solidFill>
                  <a:srgbClr val="FFFFFF"/>
                </a:solidFill>
                <a:latin typeface="+mj-lt"/>
                <a:ea typeface="Microsoft YaHei" charset="-122"/>
              </a:rPr>
              <a:t>3 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109613" y="4052755"/>
            <a:ext cx="876570" cy="75124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0000" tIns="45000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</a:tabLst>
            </a:pPr>
            <a:r>
              <a:rPr lang="ru-RU" altLang="ru-RU" sz="6600" b="1" dirty="0">
                <a:solidFill>
                  <a:srgbClr val="FFFFFF"/>
                </a:solidFill>
                <a:latin typeface="+mj-lt"/>
                <a:ea typeface="Microsoft YaHei" charset="-122"/>
              </a:rPr>
              <a:t>4 </a:t>
            </a:r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7556614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20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9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63993" y="562013"/>
            <a:ext cx="864096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Направление 1. НАСЕЛЕНИЕ И ЧЕЛОВЕЧЕСКИЙ КАПИТАЛ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79" y="1108564"/>
            <a:ext cx="87539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b="1" dirty="0"/>
              <a:t>Цель 1.1. Реализация социально-демографической </a:t>
            </a:r>
            <a:r>
              <a:rPr lang="ru-RU" b="1" dirty="0" smtClean="0"/>
              <a:t>политики.</a:t>
            </a:r>
          </a:p>
          <a:p>
            <a:pPr>
              <a:spcAft>
                <a:spcPts val="400"/>
              </a:spcAft>
            </a:pPr>
            <a:r>
              <a:rPr lang="ru-RU" b="1" dirty="0"/>
              <a:t>Цель 1.2. Развитие рынка труда и сферы занятости </a:t>
            </a:r>
            <a:r>
              <a:rPr lang="ru-RU" b="1" dirty="0" smtClean="0"/>
              <a:t>населения.</a:t>
            </a:r>
          </a:p>
          <a:p>
            <a:pPr>
              <a:spcAft>
                <a:spcPts val="400"/>
              </a:spcAft>
            </a:pPr>
            <a:r>
              <a:rPr lang="ru-RU" b="1" dirty="0"/>
              <a:t>Цель 1.3. Обеспечение населения доступным и комфортным </a:t>
            </a:r>
            <a:r>
              <a:rPr lang="ru-RU" b="1" dirty="0" smtClean="0"/>
              <a:t>жильем.</a:t>
            </a:r>
          </a:p>
          <a:p>
            <a:pPr>
              <a:spcAft>
                <a:spcPts val="400"/>
              </a:spcAft>
            </a:pPr>
            <a:r>
              <a:rPr lang="ru-RU" b="1" dirty="0"/>
              <a:t>Цель 1.4. Снижение уровня социального неравенства, социальная защита населения</a:t>
            </a:r>
            <a:r>
              <a:rPr lang="ru-RU" b="1" dirty="0" smtClean="0"/>
              <a:t>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219822"/>
            <a:ext cx="2555776" cy="19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47505" y="2729839"/>
            <a:ext cx="6440720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b="1" dirty="0" smtClean="0"/>
              <a:t>Цель </a:t>
            </a:r>
            <a:r>
              <a:rPr lang="ru-RU" b="1" dirty="0"/>
              <a:t>1.5. Укрепление здоровья </a:t>
            </a:r>
            <a:r>
              <a:rPr lang="ru-RU" b="1" dirty="0" smtClean="0"/>
              <a:t>населения.</a:t>
            </a:r>
          </a:p>
          <a:p>
            <a:pPr>
              <a:spcAft>
                <a:spcPts val="400"/>
              </a:spcAft>
            </a:pPr>
            <a:r>
              <a:rPr lang="ru-RU" b="1" dirty="0"/>
              <a:t>Цель </a:t>
            </a:r>
            <a:r>
              <a:rPr lang="ru-RU" b="1" dirty="0" smtClean="0"/>
              <a:t>1.6. </a:t>
            </a:r>
            <a:r>
              <a:rPr lang="ru-RU" b="1" dirty="0"/>
              <a:t>Развитие образования как основы интеллектуального и социального потенциала </a:t>
            </a:r>
            <a:r>
              <a:rPr lang="ru-RU" b="1" dirty="0" smtClean="0"/>
              <a:t>города.</a:t>
            </a:r>
          </a:p>
          <a:p>
            <a:pPr>
              <a:spcAft>
                <a:spcPts val="400"/>
              </a:spcAft>
            </a:pPr>
            <a:r>
              <a:rPr lang="ru-RU" b="1" dirty="0"/>
              <a:t>Цель 1.7. Развитие </a:t>
            </a:r>
            <a:r>
              <a:rPr lang="en-US" b="1" dirty="0"/>
              <a:t> </a:t>
            </a:r>
            <a:r>
              <a:rPr lang="ru-RU" b="1" dirty="0" smtClean="0"/>
              <a:t>сферы культуры.</a:t>
            </a:r>
          </a:p>
          <a:p>
            <a:pPr>
              <a:spcAft>
                <a:spcPts val="400"/>
              </a:spcAft>
            </a:pPr>
            <a:r>
              <a:rPr lang="ru-RU" b="1" dirty="0"/>
              <a:t>Цель 1.8. Развитие внутреннего и въездного </a:t>
            </a:r>
            <a:r>
              <a:rPr lang="ru-RU" b="1" dirty="0" smtClean="0"/>
              <a:t>туризма.</a:t>
            </a:r>
          </a:p>
          <a:p>
            <a:pPr>
              <a:spcAft>
                <a:spcPts val="400"/>
              </a:spcAft>
            </a:pPr>
            <a:r>
              <a:rPr lang="ru-RU" b="1" dirty="0"/>
              <a:t>Цель 1.9. Развитие физической культуры и массового спорта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7556614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21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9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63993" y="562013"/>
            <a:ext cx="864096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Направление </a:t>
            </a: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2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. ЭФФЕКТИВНАЯ МУНИЦИПАЛЬНАЯ ЭКОНОМИКА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31590"/>
            <a:ext cx="748883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Цель 2.1. Развитие реального сектора </a:t>
            </a:r>
            <a:r>
              <a:rPr lang="ru-RU" b="1" dirty="0" smtClean="0"/>
              <a:t>экономики.</a:t>
            </a:r>
          </a:p>
          <a:p>
            <a:pPr>
              <a:spcAft>
                <a:spcPts val="600"/>
              </a:spcAft>
            </a:pPr>
            <a:r>
              <a:rPr lang="ru-RU" b="1" dirty="0"/>
              <a:t>Цель 2.2. Развитие агропромышленного комплекса, обеспечение продовольственной </a:t>
            </a:r>
            <a:r>
              <a:rPr lang="ru-RU" b="1" dirty="0" smtClean="0"/>
              <a:t>безопасности.</a:t>
            </a:r>
          </a:p>
          <a:p>
            <a:pPr>
              <a:spcAft>
                <a:spcPts val="600"/>
              </a:spcAft>
            </a:pPr>
            <a:r>
              <a:rPr lang="ru-RU" b="1" dirty="0"/>
              <a:t>Цель 2.3. Обеспечение благоприятного инвестиционного </a:t>
            </a:r>
            <a:r>
              <a:rPr lang="ru-RU" b="1" dirty="0" smtClean="0"/>
              <a:t>климата.</a:t>
            </a:r>
          </a:p>
          <a:p>
            <a:pPr>
              <a:spcAft>
                <a:spcPts val="600"/>
              </a:spcAft>
            </a:pPr>
            <a:r>
              <a:rPr lang="ru-RU" b="1" dirty="0"/>
              <a:t>Цель 2.4. Повышение роли малого и среднего </a:t>
            </a:r>
            <a:r>
              <a:rPr lang="ru-RU" b="1" dirty="0" smtClean="0"/>
              <a:t>предпринимательства в </a:t>
            </a:r>
            <a:r>
              <a:rPr lang="ru-RU" b="1" dirty="0"/>
              <a:t>местном </a:t>
            </a:r>
            <a:r>
              <a:rPr lang="ru-RU" b="1" dirty="0" smtClean="0"/>
              <a:t>сообществе.</a:t>
            </a:r>
          </a:p>
          <a:p>
            <a:pPr>
              <a:spcAft>
                <a:spcPts val="600"/>
              </a:spcAft>
            </a:pPr>
            <a:r>
              <a:rPr lang="ru-RU" b="1" dirty="0"/>
              <a:t>Цель 2.5. Инновационное развитие </a:t>
            </a:r>
            <a:r>
              <a:rPr lang="ru-RU" b="1" dirty="0" smtClean="0"/>
              <a:t>города.</a:t>
            </a:r>
          </a:p>
          <a:p>
            <a:pPr>
              <a:spcAft>
                <a:spcPts val="600"/>
              </a:spcAft>
            </a:pPr>
            <a:r>
              <a:rPr lang="ru-RU" b="1" dirty="0"/>
              <a:t>Цель 2.6. Развитие потребительского рынка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66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022278"/>
            <a:ext cx="3275856" cy="212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>
          <a:xfrm>
            <a:off x="7556614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22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37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63993" y="627534"/>
            <a:ext cx="864096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Направление </a:t>
            </a: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3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. КОМФОРТНАЯ И БЕЗОПАСНАЯ ГОРОДСКАЯ СРЕДА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8017" y="1275606"/>
            <a:ext cx="748883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Цель 3.1. Развитие улично-дорожной сети и </a:t>
            </a:r>
            <a:r>
              <a:rPr lang="ru-RU" b="1" dirty="0" smtClean="0"/>
              <a:t>транспорта.</a:t>
            </a:r>
          </a:p>
          <a:p>
            <a:pPr>
              <a:spcAft>
                <a:spcPts val="600"/>
              </a:spcAft>
            </a:pPr>
            <a:r>
              <a:rPr lang="ru-RU" b="1" dirty="0"/>
              <a:t>Цель 3.2. Комплексное благоустройство территории города, развитие систем коммунальной, энергетической и коммуникационной инфраструктур.</a:t>
            </a:r>
          </a:p>
          <a:p>
            <a:pPr>
              <a:spcAft>
                <a:spcPts val="600"/>
              </a:spcAft>
            </a:pPr>
            <a:r>
              <a:rPr lang="ru-RU" b="1" dirty="0"/>
              <a:t>Цель 3.3. Охрана окружающей </a:t>
            </a:r>
            <a:r>
              <a:rPr lang="ru-RU" b="1" dirty="0" smtClean="0"/>
              <a:t>среды.</a:t>
            </a:r>
            <a:endParaRPr lang="ru-RU" b="1" i="1" dirty="0"/>
          </a:p>
          <a:p>
            <a:pPr>
              <a:spcAft>
                <a:spcPts val="600"/>
              </a:spcAft>
            </a:pPr>
            <a:r>
              <a:rPr lang="ru-RU" b="1" dirty="0"/>
              <a:t>Цель 3.4. Содействие обеспечению личной безопасности </a:t>
            </a:r>
            <a:r>
              <a:rPr lang="ru-RU" b="1" dirty="0" smtClean="0"/>
              <a:t>граждан</a:t>
            </a:r>
            <a:endParaRPr lang="ru-RU" b="1" i="1" dirty="0"/>
          </a:p>
        </p:txBody>
      </p:sp>
      <p:pic>
        <p:nvPicPr>
          <p:cNvPr id="3074" name="Picture 2" descr="ÐÐ°ÑÑÐ¸Ð½ÐºÐ¸ Ð¿Ð¾ Ð·Ð°Ð¿ÑÐ¾ÑÑ Ð¼ÐµÐ³Ð¸Ð¾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2" y="3469415"/>
            <a:ext cx="3452208" cy="16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>
          <a:xfrm>
            <a:off x="7556614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23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69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63993" y="1000548"/>
            <a:ext cx="864096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Направление </a:t>
            </a: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4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. СОВРЕМЕННОЕ УПРАВЛЕНИЕ И АКТИВНОЕ ГРАЖДАНСКОЕ ОБЩЕСТВО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1219" y="2487499"/>
            <a:ext cx="549491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Цель </a:t>
            </a:r>
            <a:r>
              <a:rPr lang="ru-RU" b="1" dirty="0"/>
              <a:t>4.3. Развитие межмуниципального </a:t>
            </a:r>
            <a:r>
              <a:rPr lang="ru-RU" b="1" dirty="0" smtClean="0"/>
              <a:t>сотрудничества.</a:t>
            </a:r>
            <a:endParaRPr lang="ru-RU" b="1" i="1" dirty="0"/>
          </a:p>
          <a:p>
            <a:pPr>
              <a:spcAft>
                <a:spcPts val="600"/>
              </a:spcAft>
            </a:pPr>
            <a:r>
              <a:rPr lang="ru-RU" b="1" dirty="0"/>
              <a:t>Цель 4.4. Развитие средств массовых </a:t>
            </a:r>
            <a:r>
              <a:rPr lang="ru-RU" b="1" dirty="0" smtClean="0"/>
              <a:t>коммуникаций.</a:t>
            </a:r>
            <a:endParaRPr lang="ru-RU" b="1" i="1" dirty="0"/>
          </a:p>
          <a:p>
            <a:pPr>
              <a:spcAft>
                <a:spcPts val="600"/>
              </a:spcAft>
            </a:pPr>
            <a:r>
              <a:rPr lang="ru-RU" b="1" dirty="0"/>
              <a:t>Цель 4.5. Развитие общественного самоуправления, поддержка социально-ориентированных некоммерческих организаций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r="23935"/>
          <a:stretch/>
        </p:blipFill>
        <p:spPr bwMode="auto">
          <a:xfrm>
            <a:off x="5148064" y="2777883"/>
            <a:ext cx="3756889" cy="224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219" y="1460939"/>
            <a:ext cx="862848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Цель 4.1. Повышение эффективности муниципального управления.</a:t>
            </a:r>
          </a:p>
          <a:p>
            <a:pPr>
              <a:spcAft>
                <a:spcPts val="600"/>
              </a:spcAft>
            </a:pPr>
            <a:r>
              <a:rPr lang="ru-RU" b="1" dirty="0"/>
              <a:t>Цель 4.2. Рациональное и результативное управление местным бюджетом и муниципальной собственностью.</a:t>
            </a:r>
            <a:endParaRPr lang="ru-RU" b="1" i="1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7556614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24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95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63993" y="562013"/>
            <a:ext cx="864096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Предложенный механизм развития муниципальной экономики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9395" y="1986077"/>
            <a:ext cx="296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Индустриальный парк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452898" y="1795182"/>
            <a:ext cx="3363484" cy="3061895"/>
          </a:xfrm>
          <a:prstGeom prst="rect">
            <a:avLst/>
          </a:prstGeom>
          <a:noFill/>
          <a:ln>
            <a:solidFill>
              <a:srgbClr val="EB701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652120" y="2372022"/>
            <a:ext cx="296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C00000"/>
                </a:solidFill>
              </a:rPr>
              <a:t>с отдельными функциями бизнес-инкубатора, технопарка, центра кластерного развития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596914" y="4171446"/>
            <a:ext cx="520858" cy="542589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6244986" y="4178253"/>
            <a:ext cx="520858" cy="542589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6903608" y="4163290"/>
            <a:ext cx="520858" cy="542589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7550174" y="4163289"/>
            <a:ext cx="520858" cy="542589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8244408" y="4163290"/>
            <a:ext cx="520858" cy="542589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35730" y="1020210"/>
            <a:ext cx="496855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C00000"/>
                </a:solidFill>
              </a:rPr>
              <a:t>Интеграция субъектов малого и среднего бизнеса по отдельным функциям (коллективные закупки, использование оборудования, сбыт, выставки и каталоги) на договорной основе.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C00000"/>
                </a:solidFill>
              </a:rPr>
              <a:t>Взаимодействие с </a:t>
            </a:r>
            <a:r>
              <a:rPr lang="ru-RU" sz="1400" b="1" dirty="0" err="1">
                <a:solidFill>
                  <a:srgbClr val="C00000"/>
                </a:solidFill>
              </a:rPr>
              <a:t>самозанятыми</a:t>
            </a:r>
            <a:r>
              <a:rPr lang="ru-RU" sz="1400" b="1" dirty="0">
                <a:solidFill>
                  <a:srgbClr val="C00000"/>
                </a:solidFill>
              </a:rPr>
              <a:t> гражданами, общинами КМНС, в том числе, через членство в потребительском кооперативе.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C00000"/>
                </a:solidFill>
              </a:rPr>
              <a:t>Привлечение кредитных и инвестиционных средств, </a:t>
            </a:r>
            <a:r>
              <a:rPr lang="ru-RU" sz="1400" b="1" dirty="0" smtClean="0">
                <a:solidFill>
                  <a:srgbClr val="C00000"/>
                </a:solidFill>
              </a:rPr>
              <a:t>в том числе методом </a:t>
            </a:r>
            <a:r>
              <a:rPr lang="ru-RU" sz="1400" b="1" dirty="0" err="1" smtClean="0">
                <a:solidFill>
                  <a:srgbClr val="C00000"/>
                </a:solidFill>
              </a:rPr>
              <a:t>краудфандинга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  <a:endParaRPr lang="ru-RU" sz="1400" b="1" dirty="0">
              <a:solidFill>
                <a:srgbClr val="C00000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C00000"/>
                </a:solidFill>
              </a:rPr>
              <a:t>Создание длинных цепочек добавленной стоимости.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C00000"/>
                </a:solidFill>
              </a:rPr>
              <a:t>Освоение работы с </a:t>
            </a:r>
            <a:r>
              <a:rPr lang="ru-RU" sz="1400" b="1" dirty="0" err="1" smtClean="0">
                <a:solidFill>
                  <a:srgbClr val="C00000"/>
                </a:solidFill>
              </a:rPr>
              <a:t>криптовалютами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C00000"/>
                </a:solidFill>
              </a:rPr>
              <a:t>Внедрение НИОКР, технологических инноваций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7172" name="Прямая соединительная линия 7171"/>
          <p:cNvCxnSpPr>
            <a:endCxn id="73" idx="0"/>
          </p:cNvCxnSpPr>
          <p:nvPr/>
        </p:nvCxnSpPr>
        <p:spPr bwMode="auto">
          <a:xfrm flipH="1">
            <a:off x="5857343" y="3811406"/>
            <a:ext cx="1306694" cy="3600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Прямая соединительная линия 82"/>
          <p:cNvCxnSpPr>
            <a:endCxn id="75" idx="0"/>
          </p:cNvCxnSpPr>
          <p:nvPr/>
        </p:nvCxnSpPr>
        <p:spPr bwMode="auto">
          <a:xfrm>
            <a:off x="7164037" y="3830233"/>
            <a:ext cx="0" cy="33305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Прямая соединительная линия 83"/>
          <p:cNvCxnSpPr>
            <a:endCxn id="74" idx="0"/>
          </p:cNvCxnSpPr>
          <p:nvPr/>
        </p:nvCxnSpPr>
        <p:spPr bwMode="auto">
          <a:xfrm flipH="1">
            <a:off x="6505415" y="3830233"/>
            <a:ext cx="629226" cy="3480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Прямая соединительная линия 84"/>
          <p:cNvCxnSpPr>
            <a:endCxn id="76" idx="0"/>
          </p:cNvCxnSpPr>
          <p:nvPr/>
        </p:nvCxnSpPr>
        <p:spPr bwMode="auto">
          <a:xfrm>
            <a:off x="7134641" y="3818213"/>
            <a:ext cx="675962" cy="3450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Прямая соединительная линия 85"/>
          <p:cNvCxnSpPr>
            <a:endCxn id="77" idx="0"/>
          </p:cNvCxnSpPr>
          <p:nvPr/>
        </p:nvCxnSpPr>
        <p:spPr bwMode="auto">
          <a:xfrm>
            <a:off x="7158762" y="3818213"/>
            <a:ext cx="1346075" cy="34507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Прямоугольник 94"/>
          <p:cNvSpPr/>
          <p:nvPr/>
        </p:nvSpPr>
        <p:spPr>
          <a:xfrm>
            <a:off x="5452898" y="1069850"/>
            <a:ext cx="336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«Коллективный субъект» предпринимательства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07504" y="4244213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Эффекты – диверсификация экономики, инвестиции, рабочие места, налоговые поступления, цифровая экономика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Номер слайда 5"/>
          <p:cNvSpPr txBox="1">
            <a:spLocks/>
          </p:cNvSpPr>
          <p:nvPr/>
        </p:nvSpPr>
        <p:spPr>
          <a:xfrm>
            <a:off x="7452320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25</a:t>
            </a:fld>
            <a:endParaRPr lang="ru-RU" alt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72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40396" y="549039"/>
            <a:ext cx="864096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Arial" pitchFamily="34" charset="0"/>
              </a:rPr>
              <a:t>Пространственное развитие города Мегиона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3889" y="1003625"/>
            <a:ext cx="6057020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Формирование комфортной и эстетичной городской среды за счет сноса балочного жилищного фонда и строительства современных домов. Компактная застройка центральной </a:t>
            </a:r>
            <a:r>
              <a:rPr lang="ru-RU" sz="1400" b="1" dirty="0"/>
              <a:t>части города.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Благоустройство дворовых территорий с участием жителей.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Формирование выразительных общественных пространств (Аллея славы, городская площадь и др.).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Формирование рекреационных зон (благоустройство зон отдыха вблизи водоемов, </a:t>
            </a:r>
            <a:r>
              <a:rPr lang="ru-RU" sz="1400" b="1" dirty="0" err="1" smtClean="0"/>
              <a:t>берегоукрепление</a:t>
            </a:r>
            <a:r>
              <a:rPr lang="ru-RU" sz="1400" b="1" dirty="0" smtClean="0"/>
              <a:t>, устройство набережной и т.д.) и пешеходных маршрутов.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Интенсификация </a:t>
            </a:r>
            <a:r>
              <a:rPr lang="ru-RU" sz="1400" b="1" dirty="0"/>
              <a:t>производственных мощностей </a:t>
            </a:r>
            <a:r>
              <a:rPr lang="ru-RU" sz="1400" b="1" dirty="0" smtClean="0"/>
              <a:t>на территории </a:t>
            </a:r>
            <a:r>
              <a:rPr lang="ru-RU" sz="1400" b="1" dirty="0" err="1" smtClean="0"/>
              <a:t>промзон</a:t>
            </a:r>
            <a:r>
              <a:rPr lang="ru-RU" sz="1400" b="1" dirty="0" smtClean="0"/>
              <a:t> в целях </a:t>
            </a:r>
            <a:r>
              <a:rPr lang="ru-RU" sz="1400" b="1" dirty="0"/>
              <a:t>увеличения съема прибыли в одного квадратного метра </a:t>
            </a:r>
            <a:r>
              <a:rPr lang="ru-RU" sz="1400" b="1" dirty="0" smtClean="0"/>
              <a:t>площади.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Отсыпка отдельных пойменных территорий в целях формирования дополнительных инвестиционных площадок.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Устройство рынка и ярмарок в целях поддержки частной торговли в разных частях города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8989" y="3152786"/>
            <a:ext cx="2459397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г. Мегион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r="21906"/>
          <a:stretch/>
        </p:blipFill>
        <p:spPr bwMode="auto">
          <a:xfrm>
            <a:off x="258989" y="1047977"/>
            <a:ext cx="2459397" cy="19677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7452320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26</a:t>
            </a:fld>
            <a:endParaRPr lang="ru-RU" alt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96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36258"/>
            <a:ext cx="914400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Пространственное развитие </a:t>
            </a:r>
            <a:r>
              <a:rPr lang="ru-RU" alt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пгт</a:t>
            </a: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 Высокий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148165"/>
            <a:ext cx="63450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место локализации индустриального парка и бизнес-инкубатора;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строительство комфортного и благоустроенного жилья, в том числе арендного и ИЖС;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строительство современных социальных объектов;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благоустройство мест отдыха (лесопарк, водоемы и т.д.);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повышение транспортной связности с городом Мегионом и </a:t>
            </a:r>
            <a:r>
              <a:rPr lang="ru-RU" sz="1400" b="1" dirty="0" err="1" smtClean="0"/>
              <a:t>Нижневартовской</a:t>
            </a:r>
            <a:r>
              <a:rPr lang="ru-RU" sz="1400" b="1" dirty="0" smtClean="0"/>
              <a:t> агломерацией;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привлечение предпринимателей на свободные рыночные ниши на основе анализа спроса, развитие логистики и на ее основе – он-</a:t>
            </a:r>
            <a:r>
              <a:rPr lang="ru-RU" sz="1400" b="1" dirty="0" err="1" smtClean="0"/>
              <a:t>лайн</a:t>
            </a:r>
            <a:r>
              <a:rPr lang="ru-RU" sz="1400" b="1" dirty="0" smtClean="0"/>
              <a:t> торговли;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модернизация коммунальных сетей;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прокладка современных телекоммуникационных линий, </a:t>
            </a:r>
            <a:r>
              <a:rPr lang="ru-RU" sz="1400" b="1" dirty="0"/>
              <a:t>р</a:t>
            </a:r>
            <a:r>
              <a:rPr lang="ru-RU" sz="1400" b="1" dirty="0" smtClean="0"/>
              <a:t>еализация окружного проекта «</a:t>
            </a:r>
            <a:r>
              <a:rPr lang="en-US" sz="1400" b="1" dirty="0" smtClean="0"/>
              <a:t>IT-</a:t>
            </a:r>
            <a:r>
              <a:rPr lang="ru-RU" sz="1400" b="1" dirty="0" smtClean="0"/>
              <a:t>деревня» на площадках города Мегиона;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благоустройство привокзальной площади в </a:t>
            </a:r>
            <a:r>
              <a:rPr lang="ru-RU" sz="1400" b="1" dirty="0" err="1" smtClean="0"/>
              <a:t>имиджевых</a:t>
            </a:r>
            <a:r>
              <a:rPr lang="ru-RU" sz="1400" b="1" dirty="0" smtClean="0"/>
              <a:t> целях как одной из точек «первого впечатления» о городе Мегионе</a:t>
            </a:r>
            <a:endParaRPr lang="ru-RU" sz="1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5411"/>
          <a:stretch/>
        </p:blipFill>
        <p:spPr bwMode="auto">
          <a:xfrm>
            <a:off x="240396" y="1148165"/>
            <a:ext cx="2096580" cy="229893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0396" y="3651870"/>
            <a:ext cx="2096580" cy="369332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err="1" smtClean="0">
                <a:solidFill>
                  <a:schemeClr val="bg1"/>
                </a:solidFill>
              </a:rPr>
              <a:t>пгт</a:t>
            </a:r>
            <a:r>
              <a:rPr lang="ru-RU" b="1" dirty="0" smtClean="0">
                <a:solidFill>
                  <a:schemeClr val="bg1"/>
                </a:solidFill>
              </a:rPr>
              <a:t>. Высокий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7452320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27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91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195486"/>
            <a:ext cx="914400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Стратегические показатели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79512" y="896848"/>
            <a:ext cx="8640960" cy="666790"/>
          </a:xfrm>
          <a:prstGeom prst="rect">
            <a:avLst/>
          </a:prstGeom>
          <a:solidFill>
            <a:srgbClr val="FFD3A7"/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C00000"/>
                </a:solidFill>
              </a:rPr>
              <a:t>Стратегические показатели содержат количественные параметры, по которым можно судить о достижении целей и решении задач Стратегии</a:t>
            </a:r>
            <a:endParaRPr lang="ru-RU" altLang="ru-RU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6765" y="1942396"/>
            <a:ext cx="2923920" cy="2875539"/>
            <a:chOff x="2742549" y="1491630"/>
            <a:chExt cx="2923920" cy="287553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742549" y="1491630"/>
              <a:ext cx="2923920" cy="338554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600" b="1" dirty="0" smtClean="0">
                  <a:solidFill>
                    <a:schemeClr val="bg1"/>
                  </a:solidFill>
                </a:rPr>
                <a:t>Естественные процессы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742549" y="3536172"/>
              <a:ext cx="2923920" cy="830997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600" b="1" dirty="0" smtClean="0">
                  <a:solidFill>
                    <a:schemeClr val="bg1"/>
                  </a:solidFill>
                </a:rPr>
                <a:t>Целенаправленная деятельность субъекта управления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2928468" y="2230428"/>
              <a:ext cx="2552082" cy="847021"/>
            </a:xfrm>
            <a:prstGeom prst="ellipse">
              <a:avLst/>
            </a:prstGeom>
            <a:solidFill>
              <a:srgbClr val="FF57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Стратегический показатель</a:t>
              </a:r>
              <a:endParaRPr 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Стрелка вниз 1"/>
            <p:cNvSpPr/>
            <p:nvPr/>
          </p:nvSpPr>
          <p:spPr bwMode="auto">
            <a:xfrm>
              <a:off x="3923928" y="1942396"/>
              <a:ext cx="432048" cy="216024"/>
            </a:xfrm>
            <a:prstGeom prst="downArrow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10" name="Стрелка вниз 9"/>
            <p:cNvSpPr/>
            <p:nvPr/>
          </p:nvSpPr>
          <p:spPr bwMode="auto">
            <a:xfrm rot="10800000">
              <a:off x="3947187" y="3130528"/>
              <a:ext cx="432048" cy="324036"/>
            </a:xfrm>
            <a:prstGeom prst="downArrow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419872" y="1942396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 smtClean="0"/>
              <a:t>СТРАТЕГИЧЕСКИЙ ПОКАЗАТЕЛЬ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соотносится </a:t>
            </a:r>
            <a:r>
              <a:rPr lang="ru-RU" sz="1400" b="1" dirty="0"/>
              <a:t>с конкретными целями и задачами Стратегии, </a:t>
            </a:r>
            <a:r>
              <a:rPr lang="ru-RU" sz="1400" b="1" dirty="0" smtClean="0"/>
              <a:t>отражает </a:t>
            </a:r>
            <a:r>
              <a:rPr lang="ru-RU" sz="1400" b="1" dirty="0"/>
              <a:t>их наиболее характерные и значимые аспекты;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обладает </a:t>
            </a:r>
            <a:r>
              <a:rPr lang="ru-RU" sz="1400" b="1" dirty="0"/>
              <a:t>свойством </a:t>
            </a:r>
            <a:r>
              <a:rPr lang="ru-RU" sz="1400" b="1" dirty="0" err="1"/>
              <a:t>сензитивности</a:t>
            </a:r>
            <a:r>
              <a:rPr lang="ru-RU" sz="1400" b="1" dirty="0"/>
              <a:t>, т.е. максимально точно </a:t>
            </a:r>
            <a:r>
              <a:rPr lang="ru-RU" sz="1400" b="1" dirty="0" smtClean="0"/>
              <a:t>отражает </a:t>
            </a:r>
            <a:r>
              <a:rPr lang="ru-RU" sz="1400" b="1" dirty="0"/>
              <a:t>изменение социально-экономической ситуации;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по </a:t>
            </a:r>
            <a:r>
              <a:rPr lang="ru-RU" sz="1400" b="1" dirty="0"/>
              <a:t>возможности </a:t>
            </a:r>
            <a:r>
              <a:rPr lang="ru-RU" sz="1400" b="1" dirty="0" smtClean="0"/>
              <a:t>отражает </a:t>
            </a:r>
            <a:r>
              <a:rPr lang="ru-RU" sz="1400" b="1" dirty="0"/>
              <a:t>социальный эффект, а не только вложенные усилия субъекта управления;</a:t>
            </a:r>
          </a:p>
          <a:p>
            <a:pPr marL="342900" indent="-342900">
              <a:spcAft>
                <a:spcPts val="300"/>
              </a:spcAft>
              <a:buAutoNum type="arabicParenR"/>
            </a:pPr>
            <a:r>
              <a:rPr lang="ru-RU" sz="1400" b="1" dirty="0" smtClean="0"/>
              <a:t>предполагает </a:t>
            </a:r>
            <a:r>
              <a:rPr lang="ru-RU" sz="1400" b="1" dirty="0"/>
              <a:t>положительную динамику по итогам реализации Стратегии, имея под собой ресурсы и технологии для улучшения данного аспекта жизнедеятельности </a:t>
            </a: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7452320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28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29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53201"/>
              </p:ext>
            </p:extLst>
          </p:nvPr>
        </p:nvGraphicFramePr>
        <p:xfrm>
          <a:off x="179512" y="2256502"/>
          <a:ext cx="8784975" cy="276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5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5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5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5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15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15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15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№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2035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населения среднегодовая,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lang="ru-RU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54 960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54 434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54 001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53 747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53 727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53 946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54 404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54 799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55 138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55 925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57 012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54 228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54 083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54 058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54 476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55 159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56 106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56 421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59 249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62 204</a:t>
                      </a:r>
                    </a:p>
                    <a:p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898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14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отгруженной промышленной продукции по полному кругу промышленных предприятий, млрд. руб.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11,17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10,02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9,71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9,75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9,79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9,83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9,87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9,91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9,95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10,15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10,35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9,82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9,97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10,12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10,27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10,42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10,57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10,72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11,47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12,22</a:t>
                      </a:r>
                    </a:p>
                    <a:p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51470"/>
            <a:ext cx="914400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Таблица стратегических показателей</a:t>
            </a: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7452320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29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73156"/>
            <a:ext cx="2520280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Фрагмент таблицы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9648" y="3540825"/>
            <a:ext cx="11079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	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79512" y="555526"/>
            <a:ext cx="8784976" cy="1224136"/>
          </a:xfrm>
          <a:prstGeom prst="rect">
            <a:avLst/>
          </a:prstGeom>
          <a:solidFill>
            <a:srgbClr val="FFD3A7"/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 sz="1200" b="1" dirty="0" smtClean="0">
                <a:solidFill>
                  <a:srgbClr val="C00000"/>
                </a:solidFill>
              </a:rPr>
              <a:t>Источники данных </a:t>
            </a:r>
            <a:r>
              <a:rPr lang="ru-RU" sz="1200" b="1" dirty="0">
                <a:solidFill>
                  <a:srgbClr val="C00000"/>
                </a:solidFill>
              </a:rPr>
              <a:t>о планируемых значениях показателей </a:t>
            </a:r>
            <a:r>
              <a:rPr lang="ru-RU" sz="1200" b="1" dirty="0" smtClean="0">
                <a:solidFill>
                  <a:srgbClr val="C00000"/>
                </a:solidFill>
              </a:rPr>
              <a:t>– Прогноз </a:t>
            </a:r>
            <a:r>
              <a:rPr lang="ru-RU" sz="1200" b="1" dirty="0">
                <a:solidFill>
                  <a:srgbClr val="C00000"/>
                </a:solidFill>
              </a:rPr>
              <a:t>социально-экономического развития городского округа город Мегион на 2019 год и плановый период до 2024 </a:t>
            </a:r>
            <a:r>
              <a:rPr lang="ru-RU" sz="1200" b="1" dirty="0" smtClean="0">
                <a:solidFill>
                  <a:srgbClr val="C00000"/>
                </a:solidFill>
              </a:rPr>
              <a:t>года; целевые </a:t>
            </a:r>
            <a:r>
              <a:rPr lang="ru-RU" sz="1200" b="1" dirty="0">
                <a:solidFill>
                  <a:srgbClr val="C00000"/>
                </a:solidFill>
              </a:rPr>
              <a:t>ориентиры, согласованные с ответственными исполнителями. 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r>
              <a:rPr lang="ru-RU" sz="1200" b="1" dirty="0" smtClean="0">
                <a:solidFill>
                  <a:srgbClr val="C00000"/>
                </a:solidFill>
              </a:rPr>
              <a:t>Плановые </a:t>
            </a:r>
            <a:r>
              <a:rPr lang="ru-RU" sz="1200" b="1" dirty="0">
                <a:solidFill>
                  <a:srgbClr val="C00000"/>
                </a:solidFill>
              </a:rPr>
              <a:t>значения на 2025, 2030 и 2035 годы были получены экспертным путем с использованием метода экстраполяции.</a:t>
            </a:r>
          </a:p>
          <a:p>
            <a:r>
              <a:rPr lang="ru-RU" sz="1200" b="1" dirty="0">
                <a:solidFill>
                  <a:srgbClr val="C00000"/>
                </a:solidFill>
              </a:rPr>
              <a:t>Значения всех показателей, начиная с 2019 года, даны по двум сценариям: инерционному и целевому</a:t>
            </a:r>
            <a:endParaRPr lang="ru-RU" alt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6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00025" y="190199"/>
            <a:ext cx="6858000" cy="412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333399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t">
            <a:spAutoFit/>
          </a:bodyPr>
          <a:lstStyle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Схема стратегического планирования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71450" y="800100"/>
            <a:ext cx="1828800" cy="628650"/>
          </a:xfrm>
          <a:prstGeom prst="rect">
            <a:avLst/>
          </a:prstGeom>
          <a:solidFill>
            <a:srgbClr val="339966">
              <a:alpha val="12941"/>
            </a:srgbClr>
          </a:solidFill>
          <a:ln w="635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5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3488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1475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500">
                <a:solidFill>
                  <a:srgbClr val="007E5D"/>
                </a:solidFill>
              </a:rPr>
              <a:t>Анализ текущих тенденций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71450" y="1428751"/>
            <a:ext cx="1943100" cy="62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99"/>
                </a:solidFill>
              </a:rPr>
              <a:t>Количественные факты, определяющие качественные изменения </a:t>
            </a:r>
            <a:endParaRPr lang="pl-PL" altLang="ru-RU" sz="1200" dirty="0">
              <a:solidFill>
                <a:srgbClr val="000099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769394" y="800100"/>
            <a:ext cx="1828800" cy="857250"/>
          </a:xfrm>
          <a:prstGeom prst="rect">
            <a:avLst/>
          </a:prstGeom>
          <a:solidFill>
            <a:srgbClr val="339966">
              <a:alpha val="12941"/>
            </a:srgbClr>
          </a:solidFill>
          <a:ln w="635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5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3488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1475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500" dirty="0">
                <a:solidFill>
                  <a:srgbClr val="007E5D"/>
                </a:solidFill>
              </a:rPr>
              <a:t>Оценка ресурсного потенциала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5143500" y="800100"/>
            <a:ext cx="1182291" cy="514350"/>
          </a:xfrm>
          <a:prstGeom prst="rect">
            <a:avLst/>
          </a:prstGeom>
          <a:solidFill>
            <a:srgbClr val="339966">
              <a:alpha val="12941"/>
            </a:srgbClr>
          </a:solidFill>
          <a:ln w="635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5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3488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1475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1500">
                <a:solidFill>
                  <a:srgbClr val="007E5D"/>
                </a:solidFill>
              </a:rPr>
              <a:t>SWOT-</a:t>
            </a:r>
            <a:r>
              <a:rPr lang="ru-RU" altLang="ru-RU" sz="1500">
                <a:solidFill>
                  <a:srgbClr val="007E5D"/>
                </a:solidFill>
              </a:rPr>
              <a:t>анализ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4572000" y="2343150"/>
            <a:ext cx="1753791" cy="930678"/>
          </a:xfrm>
          <a:prstGeom prst="rect">
            <a:avLst/>
          </a:prstGeom>
          <a:solidFill>
            <a:srgbClr val="339966">
              <a:alpha val="12941"/>
            </a:srgbClr>
          </a:solidFill>
          <a:ln w="635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5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3488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1475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500" dirty="0">
                <a:solidFill>
                  <a:srgbClr val="007E5D"/>
                </a:solidFill>
              </a:rPr>
              <a:t>Выявление конкурентных преимуществ и рисков</a:t>
            </a: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457450" y="2400300"/>
            <a:ext cx="1569244" cy="628650"/>
          </a:xfrm>
          <a:prstGeom prst="rect">
            <a:avLst/>
          </a:prstGeom>
          <a:solidFill>
            <a:srgbClr val="339966">
              <a:alpha val="12941"/>
            </a:srgbClr>
          </a:solidFill>
          <a:ln w="635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5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3488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1475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500">
                <a:solidFill>
                  <a:srgbClr val="007E5D"/>
                </a:solidFill>
              </a:rPr>
              <a:t>Обоснование сценариев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200025" y="2346722"/>
            <a:ext cx="1828800" cy="1028700"/>
          </a:xfrm>
          <a:prstGeom prst="rect">
            <a:avLst/>
          </a:prstGeom>
          <a:solidFill>
            <a:srgbClr val="339966">
              <a:alpha val="12941"/>
            </a:srgbClr>
          </a:solidFill>
          <a:ln w="635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5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3488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1475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500">
                <a:solidFill>
                  <a:srgbClr val="007E5D"/>
                </a:solidFill>
              </a:rPr>
              <a:t>Концептуальный блок (цели – задачи – описание)</a:t>
            </a: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228600" y="4057650"/>
            <a:ext cx="1828800" cy="514350"/>
          </a:xfrm>
          <a:prstGeom prst="rect">
            <a:avLst/>
          </a:prstGeom>
          <a:solidFill>
            <a:srgbClr val="339966">
              <a:alpha val="12941"/>
            </a:srgbClr>
          </a:solidFill>
          <a:ln w="635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5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3488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1475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500">
                <a:solidFill>
                  <a:srgbClr val="007E5D"/>
                </a:solidFill>
              </a:rPr>
              <a:t>Стратегические показатели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008710" y="4200525"/>
            <a:ext cx="1828800" cy="742950"/>
          </a:xfrm>
          <a:prstGeom prst="rect">
            <a:avLst/>
          </a:prstGeom>
          <a:solidFill>
            <a:srgbClr val="339966">
              <a:alpha val="12941"/>
            </a:srgbClr>
          </a:solidFill>
          <a:ln w="635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5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3488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1475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500">
                <a:solidFill>
                  <a:srgbClr val="007E5D"/>
                </a:solidFill>
              </a:rPr>
              <a:t>Управление реализацией Стратегии</a:t>
            </a:r>
          </a:p>
        </p:txBody>
      </p:sp>
      <p:sp>
        <p:nvSpPr>
          <p:cNvPr id="50" name="Стрелка вправо 1"/>
          <p:cNvSpPr>
            <a:spLocks noChangeArrowheads="1"/>
          </p:cNvSpPr>
          <p:nvPr/>
        </p:nvSpPr>
        <p:spPr bwMode="auto">
          <a:xfrm>
            <a:off x="2189560" y="971550"/>
            <a:ext cx="535781" cy="285750"/>
          </a:xfrm>
          <a:prstGeom prst="rightArrow">
            <a:avLst>
              <a:gd name="adj1" fmla="val 50000"/>
              <a:gd name="adj2" fmla="val 50095"/>
            </a:avLst>
          </a:prstGeom>
          <a:solidFill>
            <a:srgbClr val="92D05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52" name="Стрелка вправо 19"/>
          <p:cNvSpPr>
            <a:spLocks noChangeArrowheads="1"/>
          </p:cNvSpPr>
          <p:nvPr/>
        </p:nvSpPr>
        <p:spPr bwMode="auto">
          <a:xfrm>
            <a:off x="4686300" y="971550"/>
            <a:ext cx="342900" cy="2571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53" name="Стрелка вниз 2"/>
          <p:cNvSpPr>
            <a:spLocks noChangeArrowheads="1"/>
          </p:cNvSpPr>
          <p:nvPr/>
        </p:nvSpPr>
        <p:spPr bwMode="auto">
          <a:xfrm>
            <a:off x="5943600" y="1428750"/>
            <a:ext cx="382191" cy="800100"/>
          </a:xfrm>
          <a:prstGeom prst="downArrow">
            <a:avLst>
              <a:gd name="adj1" fmla="val 50000"/>
              <a:gd name="adj2" fmla="val 49933"/>
            </a:avLst>
          </a:prstGeom>
          <a:solidFill>
            <a:srgbClr val="92D05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54" name="Стрелка вправо 53"/>
          <p:cNvSpPr/>
          <p:nvPr/>
        </p:nvSpPr>
        <p:spPr bwMode="auto">
          <a:xfrm>
            <a:off x="4114800" y="2657475"/>
            <a:ext cx="342900" cy="257175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lIns="68580" tIns="34290" rIns="68580" bIns="34290"/>
          <a:lstStyle/>
          <a:p>
            <a:pPr>
              <a:defRPr/>
            </a:pPr>
            <a:endParaRPr lang="ru-RU"/>
          </a:p>
        </p:txBody>
      </p:sp>
      <p:sp>
        <p:nvSpPr>
          <p:cNvPr id="56" name="Стрелка вправо 55"/>
          <p:cNvSpPr/>
          <p:nvPr/>
        </p:nvSpPr>
        <p:spPr bwMode="auto">
          <a:xfrm>
            <a:off x="2114551" y="2686050"/>
            <a:ext cx="285749" cy="257175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lIns="68580" tIns="34290" rIns="68580" bIns="34290"/>
          <a:lstStyle/>
          <a:p>
            <a:pPr>
              <a:defRPr/>
            </a:pPr>
            <a:endParaRPr lang="ru-RU"/>
          </a:p>
        </p:txBody>
      </p:sp>
      <p:sp>
        <p:nvSpPr>
          <p:cNvPr id="57" name="Стрелка вниз 23"/>
          <p:cNvSpPr>
            <a:spLocks noChangeArrowheads="1"/>
          </p:cNvSpPr>
          <p:nvPr/>
        </p:nvSpPr>
        <p:spPr bwMode="auto">
          <a:xfrm>
            <a:off x="228600" y="3486151"/>
            <a:ext cx="382191" cy="508397"/>
          </a:xfrm>
          <a:prstGeom prst="downArrow">
            <a:avLst>
              <a:gd name="adj1" fmla="val 50000"/>
              <a:gd name="adj2" fmla="val 49877"/>
            </a:avLst>
          </a:prstGeom>
          <a:solidFill>
            <a:srgbClr val="92D05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58" name="Стрелка вправо 24"/>
          <p:cNvSpPr>
            <a:spLocks noChangeArrowheads="1"/>
          </p:cNvSpPr>
          <p:nvPr/>
        </p:nvSpPr>
        <p:spPr bwMode="auto">
          <a:xfrm>
            <a:off x="2186839" y="4163097"/>
            <a:ext cx="725090" cy="453628"/>
          </a:xfrm>
          <a:prstGeom prst="rightArrow">
            <a:avLst>
              <a:gd name="adj1" fmla="val 50000"/>
              <a:gd name="adj2" fmla="val 49980"/>
            </a:avLst>
          </a:prstGeom>
          <a:solidFill>
            <a:srgbClr val="92D05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68580" tIns="34290" rIns="68580" bIns="3429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4969328" y="1365052"/>
            <a:ext cx="1485900" cy="62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99"/>
                </a:solidFill>
              </a:rPr>
              <a:t>Лучшие собственные практики</a:t>
            </a:r>
            <a:endParaRPr lang="pl-PL" altLang="ru-RU" sz="1200" dirty="0">
              <a:solidFill>
                <a:srgbClr val="000099"/>
              </a:solidFill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2743200" y="1663303"/>
            <a:ext cx="2114550" cy="62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99"/>
                </a:solidFill>
              </a:rPr>
              <a:t>избыточный, уникальный, растущий, резервный, ранее использовавшийся</a:t>
            </a:r>
            <a:endParaRPr lang="pl-PL" altLang="ru-RU" sz="1200">
              <a:solidFill>
                <a:srgbClr val="000099"/>
              </a:solidFill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4572001" y="3279795"/>
            <a:ext cx="1753791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99"/>
                </a:solidFill>
              </a:rPr>
              <a:t>Фактические и потенциальные, абсолютные и относительные</a:t>
            </a:r>
            <a:endParaRPr lang="pl-PL" altLang="ru-RU" sz="1200" dirty="0">
              <a:solidFill>
                <a:srgbClr val="000099"/>
              </a:solidFill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2527176" y="3028950"/>
            <a:ext cx="1828800" cy="80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99"/>
                </a:solidFill>
              </a:rPr>
              <a:t>Позиционирование относительно других территорий, наложение концепций</a:t>
            </a:r>
            <a:endParaRPr lang="pl-PL" altLang="ru-RU" sz="1200" dirty="0">
              <a:solidFill>
                <a:srgbClr val="000099"/>
              </a:solidFill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587573" y="3371341"/>
            <a:ext cx="1943100" cy="62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99"/>
                </a:solidFill>
              </a:rPr>
              <a:t>Изложение инновационных практик «на шаг впереди»</a:t>
            </a:r>
            <a:endParaRPr lang="pl-PL" altLang="ru-RU" sz="1200" dirty="0">
              <a:solidFill>
                <a:srgbClr val="000099"/>
              </a:solidFill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228600" y="4572000"/>
            <a:ext cx="266104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99"/>
                </a:solidFill>
              </a:rPr>
              <a:t>Принятие ответственности за позитивную динамику</a:t>
            </a:r>
            <a:endParaRPr lang="pl-PL" altLang="ru-RU" sz="1200">
              <a:solidFill>
                <a:srgbClr val="000099"/>
              </a:solidFill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4863143" y="4137925"/>
            <a:ext cx="1772840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99"/>
                </a:solidFill>
              </a:rPr>
              <a:t>Проекция на деятельность </a:t>
            </a:r>
            <a:endParaRPr lang="ru-RU" altLang="ru-RU" sz="1200" dirty="0" smtClean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000099"/>
                </a:solidFill>
              </a:rPr>
              <a:t>Органов власти, </a:t>
            </a:r>
            <a:r>
              <a:rPr lang="ru-RU" altLang="ru-RU" sz="1200" dirty="0">
                <a:solidFill>
                  <a:srgbClr val="000099"/>
                </a:solidFill>
              </a:rPr>
              <a:t>общественных институтов</a:t>
            </a:r>
            <a:endParaRPr lang="pl-PL" altLang="ru-RU" sz="1200" dirty="0">
              <a:solidFill>
                <a:srgbClr val="000099"/>
              </a:solidFill>
            </a:endParaRPr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28850"/>
              </p:ext>
            </p:extLst>
          </p:nvPr>
        </p:nvGraphicFramePr>
        <p:xfrm>
          <a:off x="6462210" y="233498"/>
          <a:ext cx="2578280" cy="48422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4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Стратегия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5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ключевых внешних факторов развития территории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70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Диагностика социально-экономических показателей развития городского округа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37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Оценка имеющегося потенциала и конкурентоспособности города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9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Основные конкурентные преимущества и риски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9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Определение возможных сценариев развития города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57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Концепция развития территории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(миссия, главная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цель, задачи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Механизмы реализации стратегии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</a:t>
                      </a:r>
                      <a:b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стратегические показатели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Этапы реализации Стратегии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638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195486"/>
            <a:ext cx="914400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Механизмы реализации Стратегии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79512" y="896848"/>
            <a:ext cx="8640960" cy="882814"/>
          </a:xfrm>
          <a:prstGeom prst="rect">
            <a:avLst/>
          </a:prstGeom>
          <a:solidFill>
            <a:srgbClr val="FFD3A7"/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C00000"/>
                </a:solidFill>
              </a:rPr>
              <a:t>Механизмы реализации Стратегии включают подходы и мероприятия вспомогательного характера, которые обеспечивают достижение стратегических целей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139702"/>
            <a:ext cx="5112568" cy="33855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Правовые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467544" y="2926349"/>
            <a:ext cx="2552082" cy="648072"/>
          </a:xfrm>
          <a:prstGeom prst="ellipse">
            <a:avLst/>
          </a:prstGeom>
          <a:solidFill>
            <a:srgbClr val="FF57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Механизмы</a:t>
            </a: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7452320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30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2643758"/>
            <a:ext cx="5112568" cy="33855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Институциональные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3169300"/>
            <a:ext cx="5112568" cy="33855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Организационные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3673356"/>
            <a:ext cx="5112568" cy="33855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Финансовые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7904" y="4177412"/>
            <a:ext cx="5112568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Механизмы </a:t>
            </a:r>
            <a:r>
              <a:rPr lang="ru-RU" sz="1600" b="1" dirty="0" err="1">
                <a:solidFill>
                  <a:schemeClr val="bg1"/>
                </a:solidFill>
              </a:rPr>
              <a:t>муниципально</a:t>
            </a:r>
            <a:r>
              <a:rPr lang="ru-RU" sz="1600" b="1" dirty="0">
                <a:solidFill>
                  <a:schemeClr val="bg1"/>
                </a:solidFill>
              </a:rPr>
              <a:t>-частного партнерства</a:t>
            </a:r>
          </a:p>
        </p:txBody>
      </p:sp>
      <p:cxnSp>
        <p:nvCxnSpPr>
          <p:cNvPr id="5" name="Прямая со стрелкой 4"/>
          <p:cNvCxnSpPr>
            <a:endCxn id="8" idx="1"/>
          </p:cNvCxnSpPr>
          <p:nvPr/>
        </p:nvCxnSpPr>
        <p:spPr bwMode="auto">
          <a:xfrm flipV="1">
            <a:off x="3019626" y="2308979"/>
            <a:ext cx="688278" cy="94140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/>
          <p:cNvCxnSpPr>
            <a:stCxn id="9" idx="6"/>
            <a:endCxn id="14" idx="1"/>
          </p:cNvCxnSpPr>
          <p:nvPr/>
        </p:nvCxnSpPr>
        <p:spPr bwMode="auto">
          <a:xfrm flipV="1">
            <a:off x="3019626" y="2813035"/>
            <a:ext cx="688278" cy="4373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/>
          <p:cNvCxnSpPr>
            <a:stCxn id="9" idx="6"/>
            <a:endCxn id="15" idx="1"/>
          </p:cNvCxnSpPr>
          <p:nvPr/>
        </p:nvCxnSpPr>
        <p:spPr bwMode="auto">
          <a:xfrm>
            <a:off x="3019626" y="3250385"/>
            <a:ext cx="688278" cy="881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23"/>
          <p:cNvCxnSpPr>
            <a:stCxn id="9" idx="6"/>
            <a:endCxn id="16" idx="1"/>
          </p:cNvCxnSpPr>
          <p:nvPr/>
        </p:nvCxnSpPr>
        <p:spPr bwMode="auto">
          <a:xfrm>
            <a:off x="3019626" y="3250385"/>
            <a:ext cx="688278" cy="5922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 стрелкой 26"/>
          <p:cNvCxnSpPr>
            <a:stCxn id="9" idx="6"/>
            <a:endCxn id="17" idx="1"/>
          </p:cNvCxnSpPr>
          <p:nvPr/>
        </p:nvCxnSpPr>
        <p:spPr bwMode="auto">
          <a:xfrm>
            <a:off x="3019626" y="3250385"/>
            <a:ext cx="688278" cy="12194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16563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123478"/>
            <a:ext cx="914400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Правовые механизмы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79512" y="627534"/>
            <a:ext cx="8640960" cy="720080"/>
          </a:xfrm>
          <a:prstGeom prst="rect">
            <a:avLst/>
          </a:prstGeom>
          <a:solidFill>
            <a:srgbClr val="FFD3A7"/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C00000"/>
                </a:solidFill>
              </a:rPr>
              <a:t>Реализация правовых механизмов предполагает обеспечение </a:t>
            </a:r>
            <a:r>
              <a:rPr lang="ru-RU" sz="1400" b="1" dirty="0" err="1">
                <a:solidFill>
                  <a:srgbClr val="C00000"/>
                </a:solidFill>
              </a:rPr>
              <a:t>взаимоувязки</a:t>
            </a:r>
            <a:r>
              <a:rPr lang="ru-RU" sz="1400" b="1" dirty="0">
                <a:solidFill>
                  <a:srgbClr val="C00000"/>
                </a:solidFill>
              </a:rPr>
              <a:t> положений настоящей Стратегии с системой локальных актов органов местного самоуправления городского округа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19622"/>
            <a:ext cx="8640960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Правовое обеспечение управления реализацией Стратегии </a:t>
            </a: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7452320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31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478256"/>
            <a:ext cx="8640960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Правовое обеспечение инвестиционной деятельности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3579862"/>
            <a:ext cx="8640960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Правовое обеспечение развития муниципального управления и самоуправления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4393436"/>
            <a:ext cx="8640960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Правовое обеспечение территориального планирования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58176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Утверждение Стратегии; закрепление компетенций и ответственности за решение стратегических задач; обеспечение реализации приоритетных и иных проектов; актуализация муниципальных программ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2818551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Актуализация Инвестиционного паспорта и инвестиционной декларации; принятие Положения об инвестиционных площадках; совершенствование Регламента; принятие распорядительных актов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384931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Принятие ряда нормативных актов, направленных на внедрение современных кадровых технологий; совершенствование нормативной базы ТОС и СОНКО</a:t>
            </a:r>
            <a:endParaRPr lang="ru-RU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4712245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Внесение изменений в Генеральный план, Правила землепользования и застройки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55864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123478"/>
            <a:ext cx="914400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Институциональные механизмы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79512" y="627534"/>
            <a:ext cx="8640960" cy="720080"/>
          </a:xfrm>
          <a:prstGeom prst="rect">
            <a:avLst/>
          </a:prstGeom>
          <a:solidFill>
            <a:srgbClr val="FFD3A7"/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C00000"/>
                </a:solidFill>
              </a:rPr>
              <a:t>Предполагают создание либо совершенствование деятельности институтов развития – проектно-внедренческой организации и объектов предпринимательской и инвестиционной инфраструктуры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513116"/>
            <a:ext cx="5472606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Расширение функционала АНО «Институт </a:t>
            </a:r>
            <a:r>
              <a:rPr lang="ru-RU" sz="1600" b="1" dirty="0">
                <a:solidFill>
                  <a:schemeClr val="bg1"/>
                </a:solidFill>
              </a:rPr>
              <a:t>развития города Мегиона»</a:t>
            </a: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7452320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32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5231" y="3601348"/>
            <a:ext cx="5480905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Создание «коллективного субъекта» предпринимательства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4465444"/>
            <a:ext cx="5472608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Создание сети </a:t>
            </a:r>
            <a:r>
              <a:rPr lang="ru-RU" sz="1600" b="1" dirty="0">
                <a:solidFill>
                  <a:schemeClr val="bg1"/>
                </a:solidFill>
              </a:rPr>
              <a:t>потребительской кооперации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5229" y="2089180"/>
            <a:ext cx="54809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Научно-методическая поддержка </a:t>
            </a:r>
            <a:r>
              <a:rPr lang="ru-RU" sz="1400" b="1" dirty="0"/>
              <a:t>реализации </a:t>
            </a:r>
            <a:r>
              <a:rPr lang="ru-RU" sz="1400" b="1" dirty="0" smtClean="0"/>
              <a:t>Стратегии, развитие методологии стратегического планирования; разработка концепций; осуществление межмуниципального сотрудничества; проведение стратегических сессий; мониторинг эффективности реализации Стратегии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50405" y="1908576"/>
            <a:ext cx="2372111" cy="1323439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Комплексная и </a:t>
            </a:r>
            <a:r>
              <a:rPr lang="ru-RU" sz="1600" b="1" dirty="0">
                <a:solidFill>
                  <a:schemeClr val="bg1"/>
                </a:solidFill>
              </a:rPr>
              <a:t>многоуровневая поддержка реального сектора экономики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0404" y="3643159"/>
            <a:ext cx="2372111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Реализация целевого сценария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>
            <a:stCxn id="19" idx="3"/>
            <a:endCxn id="14" idx="1"/>
          </p:cNvCxnSpPr>
          <p:nvPr/>
        </p:nvCxnSpPr>
        <p:spPr bwMode="auto">
          <a:xfrm flipV="1">
            <a:off x="5796136" y="2570296"/>
            <a:ext cx="354269" cy="13234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5796134" y="1801478"/>
            <a:ext cx="354270" cy="7647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/>
          <p:cNvCxnSpPr>
            <a:stCxn id="20" idx="3"/>
            <a:endCxn id="14" idx="1"/>
          </p:cNvCxnSpPr>
          <p:nvPr/>
        </p:nvCxnSpPr>
        <p:spPr bwMode="auto">
          <a:xfrm flipV="1">
            <a:off x="5796136" y="2570296"/>
            <a:ext cx="354269" cy="20644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Стрелка вниз 11"/>
          <p:cNvSpPr/>
          <p:nvPr/>
        </p:nvSpPr>
        <p:spPr bwMode="auto">
          <a:xfrm>
            <a:off x="7020272" y="3353504"/>
            <a:ext cx="576064" cy="238670"/>
          </a:xfrm>
          <a:prstGeom prst="down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1359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123478"/>
            <a:ext cx="914400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Организационные механизмы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92" y="843558"/>
            <a:ext cx="2880320" cy="230832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Распределение функций </a:t>
            </a:r>
            <a:r>
              <a:rPr lang="ru-RU" sz="1600" b="1" dirty="0">
                <a:solidFill>
                  <a:schemeClr val="bg1"/>
                </a:solidFill>
              </a:rPr>
              <a:t>и обязанностей по реализации Стратегии между органами администрации города в соответствии с их компетенцией и представителями местного сообщества</a:t>
            </a: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7452320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33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93" y="3774400"/>
            <a:ext cx="4338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Приведение ее </a:t>
            </a:r>
            <a:r>
              <a:rPr lang="ru-RU" sz="1400" b="1" dirty="0"/>
              <a:t>целей, задач, концептуального обоснования развития сфер жизнедеятельности, показателей и иных элементов в соответствие текущей социально-экономической ситуации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5855" y="843558"/>
            <a:ext cx="2372111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Общественно-экспертный совет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73743" y="843558"/>
            <a:ext cx="2658697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Мониторинг реализации Стратегии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5" y="1526172"/>
            <a:ext cx="2372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Организация взаимодействия </a:t>
            </a:r>
            <a:r>
              <a:rPr lang="ru-RU" sz="1400" b="1" dirty="0"/>
              <a:t>органов местного самоуправления, некоммерческих и общественных организаций, бизнеса и жителей города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73742" y="1526172"/>
            <a:ext cx="2658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Проверка соответствия </a:t>
            </a:r>
            <a:r>
              <a:rPr lang="ru-RU" sz="1400" b="1" dirty="0"/>
              <a:t>фактического состояния дел показателям Стратегии и обеспечение эффективного движения в направлении установленных ею целей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3992" y="3435846"/>
            <a:ext cx="4338008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Актуализация Стратегии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98489" y="3774400"/>
            <a:ext cx="39779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Информирование общественности о динамике значений показателей, итогах проведения плановых мероприятий и степени достижения стратегических целей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98488" y="3435846"/>
            <a:ext cx="3977968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Ежегодный доклад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3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123478"/>
            <a:ext cx="914400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Финансовые механизмы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7452320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34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79512" y="627534"/>
            <a:ext cx="8640960" cy="648072"/>
          </a:xfrm>
          <a:prstGeom prst="rect">
            <a:avLst/>
          </a:prstGeom>
          <a:solidFill>
            <a:srgbClr val="FFD3A7"/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Позволяют консолидировать </a:t>
            </a:r>
            <a:r>
              <a:rPr lang="ru-RU" sz="1600" b="1" dirty="0">
                <a:solidFill>
                  <a:srgbClr val="C00000"/>
                </a:solidFill>
              </a:rPr>
              <a:t>материальные и организационные ресурсы и направить их на достижение заявленных целей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460929"/>
              </p:ext>
            </p:extLst>
          </p:nvPr>
        </p:nvGraphicFramePr>
        <p:xfrm>
          <a:off x="323528" y="1419622"/>
          <a:ext cx="8064896" cy="355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7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Источник финансирования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</a:t>
                      </a:r>
                      <a:endParaRPr lang="ru-RU" b="1" dirty="0"/>
                    </a:p>
                  </a:txBody>
                  <a:tcPr>
                    <a:solidFill>
                      <a:srgbClr val="FFD3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Средства местного бюджета –актуализация муниципальных программ, обеспечение их соответствия стратегическим целям и задачам</a:t>
                      </a:r>
                    </a:p>
                  </a:txBody>
                  <a:tcPr>
                    <a:solidFill>
                      <a:srgbClr val="FF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2.</a:t>
                      </a:r>
                      <a:endParaRPr lang="ru-RU" b="1" dirty="0"/>
                    </a:p>
                  </a:txBody>
                  <a:tcPr>
                    <a:solidFill>
                      <a:srgbClr val="FFD3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132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Средства бюджета ХМАО-Югры - обеспечение участия города Мегиона в государственных программах</a:t>
                      </a:r>
                    </a:p>
                  </a:txBody>
                  <a:tcPr>
                    <a:solidFill>
                      <a:srgbClr val="FF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</a:t>
                      </a:r>
                      <a:endParaRPr lang="ru-RU" b="1" dirty="0"/>
                    </a:p>
                  </a:txBody>
                  <a:tcPr>
                    <a:solidFill>
                      <a:srgbClr val="FFD3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Средства институтов развития федерального и регионального уровней</a:t>
                      </a:r>
                      <a:endParaRPr lang="ru-RU" b="1" dirty="0"/>
                    </a:p>
                  </a:txBody>
                  <a:tcPr>
                    <a:solidFill>
                      <a:srgbClr val="FF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</a:t>
                      </a:r>
                      <a:endParaRPr lang="ru-RU" b="1" dirty="0"/>
                    </a:p>
                  </a:txBody>
                  <a:tcPr>
                    <a:solidFill>
                      <a:srgbClr val="FFD3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Средства частных инвесторов</a:t>
                      </a:r>
                      <a:endParaRPr lang="ru-RU" b="1" dirty="0"/>
                    </a:p>
                  </a:txBody>
                  <a:tcPr>
                    <a:solidFill>
                      <a:srgbClr val="FF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5.</a:t>
                      </a:r>
                      <a:endParaRPr lang="ru-RU" b="1" dirty="0"/>
                    </a:p>
                  </a:txBody>
                  <a:tcPr>
                    <a:solidFill>
                      <a:srgbClr val="FFD3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Средства Фонда президентских грантов и иных фондов на реализацию проектов по развитию социальной сферы</a:t>
                      </a:r>
                      <a:endParaRPr lang="ru-RU" b="1" dirty="0"/>
                    </a:p>
                  </a:txBody>
                  <a:tcPr>
                    <a:solidFill>
                      <a:srgbClr val="FF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6.</a:t>
                      </a:r>
                      <a:endParaRPr lang="ru-RU" b="1" dirty="0"/>
                    </a:p>
                  </a:txBody>
                  <a:tcPr>
                    <a:solidFill>
                      <a:srgbClr val="FFD3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Средства специализированных фондов на реализацию проектов по развитию социального предпринимательства</a:t>
                      </a:r>
                      <a:endParaRPr lang="ru-RU" b="1" dirty="0"/>
                    </a:p>
                  </a:txBody>
                  <a:tcPr>
                    <a:solidFill>
                      <a:srgbClr val="FF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</a:t>
                      </a:r>
                      <a:endParaRPr lang="ru-RU" b="1" dirty="0"/>
                    </a:p>
                  </a:txBody>
                  <a:tcPr>
                    <a:solidFill>
                      <a:srgbClr val="FFD3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Краудфандинговые</a:t>
                      </a:r>
                      <a:r>
                        <a:rPr lang="ru-RU" b="1" dirty="0" smtClean="0"/>
                        <a:t> механизмы</a:t>
                      </a:r>
                      <a:endParaRPr lang="ru-RU" b="1" dirty="0"/>
                    </a:p>
                  </a:txBody>
                  <a:tcPr>
                    <a:solidFill>
                      <a:srgbClr val="FF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147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-26814" y="551149"/>
            <a:ext cx="914400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Механизмы </a:t>
            </a:r>
            <a:r>
              <a:rPr lang="ru-RU" alt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муниципально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-частного партнерства</a:t>
            </a: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7452320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35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2738" y="1203598"/>
            <a:ext cx="8064896" cy="923330"/>
          </a:xfrm>
          <a:prstGeom prst="rect">
            <a:avLst/>
          </a:prstGeom>
          <a:solidFill>
            <a:srgbClr val="FFD3A7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Позволяют обеспечить </a:t>
            </a:r>
            <a:r>
              <a:rPr lang="ru-RU" b="1" dirty="0">
                <a:solidFill>
                  <a:srgbClr val="C00000"/>
                </a:solidFill>
              </a:rPr>
              <a:t>строительство и реконструкцию объектов коммунальной инфраструктуры и социальной сферы в условиях недостатка бюджетных средств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2738" y="2499742"/>
            <a:ext cx="2372111" cy="1323439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Имущественное участие </a:t>
            </a:r>
            <a:r>
              <a:rPr lang="ru-RU" sz="1600" b="1" dirty="0">
                <a:solidFill>
                  <a:schemeClr val="bg1"/>
                </a:solidFill>
              </a:rPr>
              <a:t>городского округа в </a:t>
            </a:r>
            <a:r>
              <a:rPr lang="ru-RU" sz="1600" b="1" dirty="0" err="1">
                <a:solidFill>
                  <a:schemeClr val="bg1"/>
                </a:solidFill>
              </a:rPr>
              <a:t>муниципально</a:t>
            </a:r>
            <a:r>
              <a:rPr lang="ru-RU" sz="1600" b="1" dirty="0">
                <a:solidFill>
                  <a:schemeClr val="bg1"/>
                </a:solidFill>
              </a:rPr>
              <a:t>-частном партнерстве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29145" y="2499741"/>
            <a:ext cx="2334943" cy="1323439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Финансовое участие </a:t>
            </a:r>
            <a:r>
              <a:rPr lang="ru-RU" sz="1600" b="1" dirty="0">
                <a:solidFill>
                  <a:schemeClr val="bg1"/>
                </a:solidFill>
              </a:rPr>
              <a:t>городского округа в </a:t>
            </a:r>
            <a:r>
              <a:rPr lang="ru-RU" sz="1600" b="1" dirty="0" err="1">
                <a:solidFill>
                  <a:schemeClr val="bg1"/>
                </a:solidFill>
              </a:rPr>
              <a:t>муниципально</a:t>
            </a:r>
            <a:r>
              <a:rPr lang="ru-RU" sz="1600" b="1" dirty="0">
                <a:solidFill>
                  <a:schemeClr val="bg1"/>
                </a:solidFill>
              </a:rPr>
              <a:t>-частном партнерстве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2499742"/>
            <a:ext cx="3294112" cy="1323439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Предоставление частным </a:t>
            </a:r>
            <a:r>
              <a:rPr lang="ru-RU" sz="1600" b="1" dirty="0">
                <a:solidFill>
                  <a:schemeClr val="bg1"/>
                </a:solidFill>
              </a:rPr>
              <a:t>партнерам муниципальной поддержки в виде льгот по местным налогам и арендной плате за земельные участки</a:t>
            </a:r>
          </a:p>
        </p:txBody>
      </p:sp>
    </p:spTree>
    <p:extLst>
      <p:ext uri="{BB962C8B-B14F-4D97-AF65-F5344CB8AC3E}">
        <p14:creationId xmlns:p14="http://schemas.microsoft.com/office/powerpoint/2010/main" val="1973276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-26814" y="134953"/>
            <a:ext cx="9144000" cy="4385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vert="horz" lIns="71320" tIns="35661" rIns="71320" bIns="35661" rtlCol="0" anchor="b">
            <a:noAutofit/>
          </a:bodyPr>
          <a:lstStyle/>
          <a:p>
            <a:pPr algn="ctr" defTabSz="3504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Этапы реализации Стратегии</a:t>
            </a:r>
            <a:endParaRPr lang="ru-RU" alt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7452320" y="4789978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algn="r"/>
            <a:fld id="{F88C94D7-72E3-4016-8C3B-1777482A482E}" type="slidenum">
              <a:rPr lang="ru-RU" altLang="ru-RU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36</a:t>
            </a:fld>
            <a:endParaRPr lang="ru-RU" altLang="ru-RU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124020" y="569546"/>
            <a:ext cx="8842332" cy="864096"/>
          </a:xfrm>
          <a:prstGeom prst="rightArrow">
            <a:avLst>
              <a:gd name="adj1" fmla="val 71481"/>
              <a:gd name="adj2" fmla="val 59088"/>
            </a:avLst>
          </a:prstGeom>
          <a:solidFill>
            <a:srgbClr val="5858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6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188" y="678388"/>
            <a:ext cx="2417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Первый этап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2019-2021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6623" y="68989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Второй этап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2022-2025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67838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Третий этап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2026-2030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689893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Четвертый этап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2031-2035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07805" y="641554"/>
            <a:ext cx="0" cy="4018428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6"/>
            </a:solidFill>
            <a:prstDash val="dash"/>
            <a:headEnd type="none" w="lg" len="lg"/>
          </a:ln>
        </p:spPr>
      </p:cxnSp>
      <p:cxnSp>
        <p:nvCxnSpPr>
          <p:cNvPr id="16" name="Прямая соединительная линия 15"/>
          <p:cNvCxnSpPr/>
          <p:nvPr/>
        </p:nvCxnSpPr>
        <p:spPr>
          <a:xfrm>
            <a:off x="4499992" y="641554"/>
            <a:ext cx="0" cy="4018428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6"/>
            </a:solidFill>
            <a:prstDash val="dash"/>
            <a:headEnd type="none" w="lg" len="lg"/>
          </a:ln>
        </p:spPr>
      </p:cxnSp>
      <p:cxnSp>
        <p:nvCxnSpPr>
          <p:cNvPr id="17" name="Прямая соединительная линия 16"/>
          <p:cNvCxnSpPr/>
          <p:nvPr/>
        </p:nvCxnSpPr>
        <p:spPr>
          <a:xfrm>
            <a:off x="6660232" y="641554"/>
            <a:ext cx="0" cy="4018428"/>
          </a:xfrm>
          <a:prstGeom prst="line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accent6"/>
            </a:solidFill>
            <a:prstDash val="dash"/>
            <a:headEnd type="none" w="lg" len="lg"/>
          </a:ln>
        </p:spPr>
      </p:cxnSp>
      <p:sp>
        <p:nvSpPr>
          <p:cNvPr id="18" name="Прямоугольник 17"/>
          <p:cNvSpPr/>
          <p:nvPr/>
        </p:nvSpPr>
        <p:spPr>
          <a:xfrm>
            <a:off x="124020" y="1433642"/>
            <a:ext cx="22837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Создание правовых</a:t>
            </a:r>
            <a:r>
              <a:rPr lang="ru-RU" sz="1200" b="1" dirty="0"/>
              <a:t>, организационных и финансовых условий реализации Стратегии; консолидации предпринимательского сообщества, общественных </a:t>
            </a:r>
            <a:r>
              <a:rPr lang="ru-RU" sz="1200" b="1" dirty="0" smtClean="0"/>
              <a:t>активистов, СОНКО и иных ключевых субъектов.</a:t>
            </a:r>
          </a:p>
          <a:p>
            <a:r>
              <a:rPr lang="ru-RU" sz="1200" b="1" dirty="0" smtClean="0"/>
              <a:t>Создание «коллективного субъекта»</a:t>
            </a:r>
            <a:endParaRPr lang="ru-RU" sz="1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32231" y="1433642"/>
            <a:ext cx="19237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Запуск ряда </a:t>
            </a:r>
            <a:r>
              <a:rPr lang="ru-RU" sz="1200" b="1" dirty="0"/>
              <a:t>новых цехов и предприятий в </a:t>
            </a:r>
            <a:r>
              <a:rPr lang="ru-RU" sz="1200" b="1" dirty="0" err="1"/>
              <a:t>агросекторе</a:t>
            </a:r>
            <a:r>
              <a:rPr lang="ru-RU" sz="1200" b="1" dirty="0"/>
              <a:t>, пищевой промышленности, деревообработке, промышленности строительных материалов. Развитие </a:t>
            </a:r>
            <a:r>
              <a:rPr lang="ru-RU" sz="1200" b="1" dirty="0" smtClean="0"/>
              <a:t>кооперации</a:t>
            </a:r>
            <a:r>
              <a:rPr lang="ru-RU" sz="1200" b="1" dirty="0"/>
              <a:t>. </a:t>
            </a:r>
            <a:endParaRPr lang="ru-RU" sz="1200" b="1" dirty="0" smtClean="0"/>
          </a:p>
          <a:p>
            <a:r>
              <a:rPr lang="ru-RU" sz="1200" b="1" dirty="0"/>
              <a:t>Развитие </a:t>
            </a:r>
            <a:r>
              <a:rPr lang="ru-RU" sz="1200" b="1" dirty="0" err="1"/>
              <a:t>пгт</a:t>
            </a:r>
            <a:r>
              <a:rPr lang="ru-RU" sz="1200" b="1" dirty="0"/>
              <a:t>. Высокий как территории комфортного проживания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83591" y="1441370"/>
            <a:ext cx="21046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Получение первых </a:t>
            </a:r>
            <a:r>
              <a:rPr lang="ru-RU" sz="1200" b="1" dirty="0"/>
              <a:t>значимых </a:t>
            </a:r>
            <a:r>
              <a:rPr lang="ru-RU" sz="1200" b="1" dirty="0" smtClean="0"/>
              <a:t>результатов </a:t>
            </a:r>
            <a:r>
              <a:rPr lang="ru-RU" sz="1200" b="1" dirty="0"/>
              <a:t>реализации Стратегии: </a:t>
            </a:r>
            <a:r>
              <a:rPr lang="ru-RU" sz="1200" b="1" dirty="0" smtClean="0"/>
              <a:t>стабильный рост </a:t>
            </a:r>
            <a:r>
              <a:rPr lang="ru-RU" sz="1200" b="1" dirty="0"/>
              <a:t>экономики, </a:t>
            </a:r>
            <a:r>
              <a:rPr lang="ru-RU" sz="1200" b="1" dirty="0" smtClean="0"/>
              <a:t>увеличение рождаемости</a:t>
            </a:r>
            <a:r>
              <a:rPr lang="ru-RU" sz="1200" b="1" dirty="0"/>
              <a:t>, </a:t>
            </a:r>
            <a:r>
              <a:rPr lang="ru-RU" sz="1200" b="1" dirty="0" smtClean="0"/>
              <a:t>миграционный прирост.</a:t>
            </a:r>
          </a:p>
          <a:p>
            <a:r>
              <a:rPr lang="ru-RU" sz="1200" b="1" dirty="0" smtClean="0"/>
              <a:t>Преобразование городской </a:t>
            </a:r>
            <a:r>
              <a:rPr lang="ru-RU" sz="1200" b="1" dirty="0"/>
              <a:t>среды, </a:t>
            </a:r>
            <a:r>
              <a:rPr lang="ru-RU" sz="1200" b="1" dirty="0" smtClean="0"/>
              <a:t>активизация </a:t>
            </a:r>
            <a:r>
              <a:rPr lang="ru-RU" sz="1200" b="1" dirty="0"/>
              <a:t>гражданского потенциала </a:t>
            </a:r>
            <a:r>
              <a:rPr lang="ru-RU" sz="1200" b="1" dirty="0" smtClean="0"/>
              <a:t>населения.</a:t>
            </a:r>
          </a:p>
          <a:p>
            <a:r>
              <a:rPr lang="ru-RU" sz="1200" b="1" dirty="0" smtClean="0"/>
              <a:t>Развитие туризма.</a:t>
            </a:r>
          </a:p>
          <a:p>
            <a:r>
              <a:rPr lang="ru-RU" sz="1200" b="1" dirty="0" smtClean="0"/>
              <a:t>Широкое внедрение информационных систем и сервисов</a:t>
            </a:r>
            <a:endParaRPr lang="ru-RU" sz="1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36273" y="1525975"/>
            <a:ext cx="20841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Расширение рынка </a:t>
            </a:r>
            <a:r>
              <a:rPr lang="ru-RU" sz="1200" b="1" dirty="0"/>
              <a:t>сбыта продукции и услуг, </a:t>
            </a:r>
            <a:r>
              <a:rPr lang="ru-RU" sz="1200" b="1" dirty="0" smtClean="0"/>
              <a:t>увеличение </a:t>
            </a:r>
            <a:r>
              <a:rPr lang="ru-RU" sz="1200" b="1" dirty="0"/>
              <a:t>экспортного потенциала предприятий города, в том числе за счет активного использования </a:t>
            </a:r>
            <a:r>
              <a:rPr lang="ru-RU" sz="1200" b="1" dirty="0" err="1" smtClean="0"/>
              <a:t>криптовалют</a:t>
            </a:r>
            <a:r>
              <a:rPr lang="ru-RU" sz="1200" b="1" dirty="0" smtClean="0"/>
              <a:t>.</a:t>
            </a:r>
          </a:p>
          <a:p>
            <a:r>
              <a:rPr lang="ru-RU" sz="1200" b="1" dirty="0" smtClean="0"/>
              <a:t>Полицентрическая агломерация.</a:t>
            </a:r>
          </a:p>
          <a:p>
            <a:r>
              <a:rPr lang="ru-RU" sz="1200" b="1" dirty="0" smtClean="0"/>
              <a:t>Развитие инновационной экономики</a:t>
            </a:r>
            <a:endParaRPr lang="ru-RU" sz="1200" b="1" dirty="0"/>
          </a:p>
        </p:txBody>
      </p:sp>
      <p:pic>
        <p:nvPicPr>
          <p:cNvPr id="2050" name="Picture 2" descr="ÐÐ°ÑÑÐ¸Ð½ÐºÐ¸ Ð¿Ð¾ Ð·Ð°Ð¿ÑÐ¾ÑÑ ÐºÐ¾Ð¾Ð¿ÐµÑÐ°ÑÐ¸Ñ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4" y="3803600"/>
            <a:ext cx="1369515" cy="13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1" t="37300" b="16407"/>
          <a:stretch/>
        </p:blipFill>
        <p:spPr bwMode="auto">
          <a:xfrm>
            <a:off x="2551092" y="4087517"/>
            <a:ext cx="1804884" cy="95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ÐÐ°ÑÑÐ¸Ð½ÐºÐ¸ Ð¿Ð¾ Ð·Ð°Ð¿ÑÐ¾ÑÑ ÑÐ¸ÑÑÐ¾Ð²ÑÐµ ÑÐµÑÐ½Ð¾Ð»Ð¾Ð³Ð¸Ð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5" b="1"/>
          <a:stretch/>
        </p:blipFill>
        <p:spPr bwMode="auto">
          <a:xfrm>
            <a:off x="4617945" y="4488357"/>
            <a:ext cx="1979471" cy="53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ÐÐ°ÑÑÐ¸Ð½ÐºÐ¸ Ð¿Ð¾ Ð·Ð°Ð¿ÑÐ¾ÑÑ ÐºÑÐ¸Ð¿ÑÐ¾Ð²Ð°Ð»ÑÑÐ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b="17899"/>
          <a:stretch/>
        </p:blipFill>
        <p:spPr bwMode="auto">
          <a:xfrm>
            <a:off x="6752644" y="4204243"/>
            <a:ext cx="1979448" cy="8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98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563638"/>
            <a:ext cx="9144000" cy="9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Спасибо за внимание!</a:t>
            </a:r>
            <a:endParaRPr lang="ru-RU" altLang="ru-RU" sz="36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2" descr="D:\ПРЕДЛОЖ ПРОДВИЖ\Семы\предст орг_files\ngp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56" y="141481"/>
            <a:ext cx="1144603" cy="127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55776" y="2481740"/>
            <a:ext cx="4400550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Некоммерческое партнерство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«Национальная Гильдия Профессиональных Консультантов»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http://ngpc.ru</a:t>
            </a:r>
            <a:endParaRPr lang="pl-PL" alt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29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148828"/>
            <a:ext cx="9144000" cy="765572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ru-RU" alt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Анализ социально-экономической ситуации</a:t>
            </a:r>
          </a:p>
          <a:p>
            <a:pPr algn="ctr">
              <a:spcBef>
                <a:spcPts val="450"/>
              </a:spcBef>
            </a:pPr>
            <a:r>
              <a:rPr lang="en-US" alt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I. </a:t>
            </a:r>
            <a:r>
              <a:rPr lang="ru-RU" alt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Население и человеческий капитал. Демография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6008" y="2548477"/>
            <a:ext cx="243082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Динамика численности населения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097589890"/>
              </p:ext>
            </p:extLst>
          </p:nvPr>
        </p:nvGraphicFramePr>
        <p:xfrm>
          <a:off x="636789" y="1296697"/>
          <a:ext cx="2504052" cy="125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4211188465"/>
              </p:ext>
            </p:extLst>
          </p:nvPr>
        </p:nvGraphicFramePr>
        <p:xfrm>
          <a:off x="3653898" y="1198182"/>
          <a:ext cx="2251710" cy="126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3653898" y="2548476"/>
            <a:ext cx="248427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Общий коэффициент рождаемости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033108326"/>
              </p:ext>
            </p:extLst>
          </p:nvPr>
        </p:nvGraphicFramePr>
        <p:xfrm>
          <a:off x="6138174" y="1167594"/>
          <a:ext cx="2241233" cy="12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300192" y="2564386"/>
            <a:ext cx="248427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Общий коэффициент смертности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3538" y="3327834"/>
            <a:ext cx="5130570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Вывод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 численность населения городского округа город Мегион с каждым годом уменьшается.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Наблюдается естественный прирост населения, но темпы его сокращаются.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Главной причиной сокращения численности населения является отрицательное миграционное сальдо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716502919"/>
              </p:ext>
            </p:extLst>
          </p:nvPr>
        </p:nvGraphicFramePr>
        <p:xfrm>
          <a:off x="6408204" y="3134548"/>
          <a:ext cx="2057400" cy="122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6516216" y="4407954"/>
            <a:ext cx="248427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Миграционное сальдо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84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51470"/>
            <a:ext cx="9144000" cy="765572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I. 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Население и человеческий капитал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Комфортность жизнедеятельности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53898" y="2524270"/>
            <a:ext cx="248427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Уровень безработицы, % от численности экономически активного населения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300192" y="2524269"/>
            <a:ext cx="2484276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Общая площадь жилых помещений на одного жителя, кв. м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288598523"/>
              </p:ext>
            </p:extLst>
          </p:nvPr>
        </p:nvGraphicFramePr>
        <p:xfrm>
          <a:off x="6289628" y="1076065"/>
          <a:ext cx="2137410" cy="138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713862344"/>
              </p:ext>
            </p:extLst>
          </p:nvPr>
        </p:nvGraphicFramePr>
        <p:xfrm>
          <a:off x="3710339" y="1107050"/>
          <a:ext cx="2149253" cy="139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815902692"/>
              </p:ext>
            </p:extLst>
          </p:nvPr>
        </p:nvGraphicFramePr>
        <p:xfrm>
          <a:off x="575556" y="1189877"/>
          <a:ext cx="2239804" cy="130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5556" y="2524269"/>
            <a:ext cx="2970330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Среднемесячная номинальная начисленная заработная плата работников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крупных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и средних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предприятий,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руб.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4102619754"/>
              </p:ext>
            </p:extLst>
          </p:nvPr>
        </p:nvGraphicFramePr>
        <p:xfrm>
          <a:off x="6462210" y="3279377"/>
          <a:ext cx="1919288" cy="124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31209" y="4444582"/>
            <a:ext cx="2453259" cy="5539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050" b="1" dirty="0">
                <a:latin typeface="Arial" pitchFamily="34" charset="0"/>
                <a:cs typeface="Arial" pitchFamily="34" charset="0"/>
              </a:rPr>
              <a:t>Доля детей в возрасте 1-6 лет, получающих дошкольную образовательную услугу…, %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60123" y="3514675"/>
            <a:ext cx="5562618" cy="15773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Вывод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 положительными тенденциями являются снижение уровня безработицы, высокие темпы жилищного строительства. В то же время рост заработной платы не опережает темпы инфляции.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социальной сфере позитивными тенденциями  является модернизация образовательных учреждений, рост числа проводимых культурных и спортивных мероприятий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63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148828"/>
            <a:ext cx="9144000" cy="765572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II. 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Муниципальная экономика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6231" y="2978702"/>
            <a:ext cx="3043631" cy="22236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Вывод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 в структуре муниципальной экономики уменьшается роль добывающей промышленности.  Практически не привлекаются внебюджетные инвестиции из внешних источников. При этом наблюдается бурное развитие торговли, общественного питания и платных услуг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66980871"/>
              </p:ext>
            </p:extLst>
          </p:nvPr>
        </p:nvGraphicFramePr>
        <p:xfrm>
          <a:off x="251520" y="681540"/>
          <a:ext cx="2808313" cy="156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1246" y="2355726"/>
            <a:ext cx="264629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Доля промышленности в структуре экономики, %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016251374"/>
              </p:ext>
            </p:extLst>
          </p:nvPr>
        </p:nvGraphicFramePr>
        <p:xfrm>
          <a:off x="3341432" y="735546"/>
          <a:ext cx="2562225" cy="145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91881" y="2331434"/>
            <a:ext cx="2989304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Доля добычи полезных ископаемых в общем объеме промышленного производства города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Мегиона, %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50495703"/>
              </p:ext>
            </p:extLst>
          </p:nvPr>
        </p:nvGraphicFramePr>
        <p:xfrm>
          <a:off x="6480982" y="789552"/>
          <a:ext cx="2303486" cy="135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81185" y="2321763"/>
            <a:ext cx="2519308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Объем выполненных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строительных работ, млн. руб.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920523124"/>
              </p:ext>
            </p:extLst>
          </p:nvPr>
        </p:nvGraphicFramePr>
        <p:xfrm>
          <a:off x="3707905" y="3192586"/>
          <a:ext cx="2255778" cy="138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91881" y="4581371"/>
            <a:ext cx="298930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Объем инвестиций в основной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капитал,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452221864"/>
              </p:ext>
            </p:extLst>
          </p:nvPr>
        </p:nvGraphicFramePr>
        <p:xfrm>
          <a:off x="6524783" y="3073291"/>
          <a:ext cx="2432111" cy="130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81185" y="4371950"/>
            <a:ext cx="2662816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Оборот розничной торговли на душу населения, тыс. руб.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44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148828"/>
            <a:ext cx="9144000" cy="765572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III. 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Городская среда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8875" y="3016932"/>
            <a:ext cx="3043631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Вывод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 увеличивается нагрузка на дорожную сеть по причине роста автомобилизации населения. Коммунальные сети большей частью ветхие и нуждаются в замене. В городе обеспечивается довольно высокий уровень общественной безопасности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130555449"/>
              </p:ext>
            </p:extLst>
          </p:nvPr>
        </p:nvGraphicFramePr>
        <p:xfrm>
          <a:off x="359532" y="789552"/>
          <a:ext cx="2808312" cy="140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3538" y="2193681"/>
            <a:ext cx="2754306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Количество транспортных единиц населения города, единиц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93550016"/>
              </p:ext>
            </p:extLst>
          </p:nvPr>
        </p:nvGraphicFramePr>
        <p:xfrm>
          <a:off x="3437874" y="771550"/>
          <a:ext cx="2490788" cy="112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29862" y="2134555"/>
            <a:ext cx="302433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Протяженность тепловых и паровых сетей, которые были заменены и отремонтированы за отчетный год, км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656280360"/>
              </p:ext>
            </p:extLst>
          </p:nvPr>
        </p:nvGraphicFramePr>
        <p:xfrm>
          <a:off x="6378302" y="784726"/>
          <a:ext cx="2166938" cy="117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70222" y="2112790"/>
            <a:ext cx="2430270" cy="11464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Протяженность замененных либо отремонтированных уличных водопроводных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сетей, км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145255110"/>
              </p:ext>
            </p:extLst>
          </p:nvPr>
        </p:nvGraphicFramePr>
        <p:xfrm>
          <a:off x="3653898" y="3136102"/>
          <a:ext cx="2199799" cy="125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545886" y="4344354"/>
            <a:ext cx="3132348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Прибыль предприятия, занимающегося утилизацией (захоронением) ТКО, тыс. руб.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115682"/>
              </p:ext>
            </p:extLst>
          </p:nvPr>
        </p:nvGraphicFramePr>
        <p:xfrm>
          <a:off x="6570222" y="3103400"/>
          <a:ext cx="2322258" cy="127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675175" y="4344352"/>
            <a:ext cx="246882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Уровень преступности, промилле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39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51470"/>
            <a:ext cx="9144000" cy="765572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IV. 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Управление и самоуправление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1550" y="3332956"/>
            <a:ext cx="4860540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Вывод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 Наблюдается рост доходов бюджета и, соответственно,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бюджетообеспеченности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При этом сохраняется бюджетный дефицит. Проводится инвентаризация имущества, находящегося в муниципальной собственности, однако доля доходов от его использования на данный момент незначительна. Растет зависимость местного бюджета от безвозмездных поступлений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00826061"/>
              </p:ext>
            </p:extLst>
          </p:nvPr>
        </p:nvGraphicFramePr>
        <p:xfrm>
          <a:off x="575556" y="716041"/>
          <a:ext cx="243027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3568" y="2554121"/>
            <a:ext cx="2484276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 err="1">
                <a:latin typeface="Arial" pitchFamily="34" charset="0"/>
                <a:cs typeface="Arial" pitchFamily="34" charset="0"/>
              </a:rPr>
              <a:t>Бюджетообеспеченность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на 1 жителя, тыс. руб.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08657769"/>
              </p:ext>
            </p:extLst>
          </p:nvPr>
        </p:nvGraphicFramePr>
        <p:xfrm>
          <a:off x="6246187" y="770047"/>
          <a:ext cx="2377808" cy="154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63969" y="2431675"/>
            <a:ext cx="261003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Доля площади земельных участков, являющихся объектами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налогообложения,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%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291098969"/>
              </p:ext>
            </p:extLst>
          </p:nvPr>
        </p:nvGraphicFramePr>
        <p:xfrm>
          <a:off x="5598114" y="3310721"/>
          <a:ext cx="3429000" cy="120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03710" y="4520396"/>
            <a:ext cx="307029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Основные характеристики доходов местного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бюджета, %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950635028"/>
              </p:ext>
            </p:extLst>
          </p:nvPr>
        </p:nvGraphicFramePr>
        <p:xfrm>
          <a:off x="3312506" y="716041"/>
          <a:ext cx="2501632" cy="171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90879" y="2529018"/>
            <a:ext cx="2362243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Дефицит/профицит бюджета, млн. руб.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57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54611" y="983188"/>
            <a:ext cx="1579212" cy="530915"/>
          </a:xfrm>
          <a:prstGeom prst="rect">
            <a:avLst/>
          </a:prstGeom>
          <a:solidFill>
            <a:srgbClr val="FA5206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Природно-ресурсный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96141" y="983188"/>
            <a:ext cx="1714500" cy="530915"/>
          </a:xfrm>
          <a:prstGeom prst="rect">
            <a:avLst/>
          </a:prstGeom>
          <a:solidFill>
            <a:srgbClr val="FA5206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Трудовой, человеческий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65871" y="983188"/>
            <a:ext cx="1943100" cy="530915"/>
          </a:xfrm>
          <a:prstGeom prst="rect">
            <a:avLst/>
          </a:prstGeom>
          <a:solidFill>
            <a:srgbClr val="FA5206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Финансовый, имущественный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40561" y="1966064"/>
            <a:ext cx="2743200" cy="761747"/>
          </a:xfrm>
          <a:prstGeom prst="rect">
            <a:avLst/>
          </a:prstGeom>
          <a:solidFill>
            <a:srgbClr val="FA5206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Управленческий (профессиональные кадры и самоуправление)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164275" y="3165244"/>
            <a:ext cx="1371600" cy="530915"/>
          </a:xfrm>
          <a:prstGeom prst="rect">
            <a:avLst/>
          </a:prstGeom>
          <a:solidFill>
            <a:srgbClr val="FA5206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Инфра-структурный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79601" y="3165245"/>
            <a:ext cx="2035969" cy="761747"/>
          </a:xfrm>
          <a:prstGeom prst="rect">
            <a:avLst/>
          </a:prstGeom>
          <a:solidFill>
            <a:srgbClr val="FA5206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Пространственный и </a:t>
            </a:r>
            <a:r>
              <a:rPr lang="ru-RU" sz="15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градострои</a:t>
            </a: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-тельный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54873" y="3165245"/>
            <a:ext cx="1477667" cy="761747"/>
          </a:xfrm>
          <a:prstGeom prst="rect">
            <a:avLst/>
          </a:prstGeom>
          <a:solidFill>
            <a:srgbClr val="FA5206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Потенциал целевых групп</a:t>
            </a:r>
          </a:p>
        </p:txBody>
      </p:sp>
      <p:cxnSp>
        <p:nvCxnSpPr>
          <p:cNvPr id="15" name="Прямая со стрелкой 14"/>
          <p:cNvCxnSpPr>
            <a:stCxn id="5" idx="2"/>
            <a:endCxn id="8" idx="0"/>
          </p:cNvCxnSpPr>
          <p:nvPr/>
        </p:nvCxnSpPr>
        <p:spPr bwMode="auto">
          <a:xfrm>
            <a:off x="3244217" y="1514103"/>
            <a:ext cx="2467944" cy="451961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4065821" y="1158144"/>
            <a:ext cx="400050" cy="0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6449112" y="1108814"/>
            <a:ext cx="447029" cy="0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cxnSp>
        <p:nvCxnSpPr>
          <p:cNvPr id="18" name="Прямая со стрелкой 17"/>
          <p:cNvCxnSpPr/>
          <p:nvPr/>
        </p:nvCxnSpPr>
        <p:spPr bwMode="auto">
          <a:xfrm flipH="1">
            <a:off x="6402133" y="1259647"/>
            <a:ext cx="447029" cy="0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cxnSp>
        <p:nvCxnSpPr>
          <p:cNvPr id="19" name="Прямая со стрелкой 18"/>
          <p:cNvCxnSpPr/>
          <p:nvPr/>
        </p:nvCxnSpPr>
        <p:spPr bwMode="auto">
          <a:xfrm flipH="1">
            <a:off x="4013757" y="1280264"/>
            <a:ext cx="447029" cy="0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cxnSp>
        <p:nvCxnSpPr>
          <p:cNvPr id="20" name="Прямая со стрелкой 19"/>
          <p:cNvCxnSpPr>
            <a:stCxn id="7" idx="2"/>
            <a:endCxn id="8" idx="0"/>
          </p:cNvCxnSpPr>
          <p:nvPr/>
        </p:nvCxnSpPr>
        <p:spPr bwMode="auto">
          <a:xfrm>
            <a:off x="5437421" y="1514103"/>
            <a:ext cx="274740" cy="451961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cxnSp>
        <p:nvCxnSpPr>
          <p:cNvPr id="21" name="Прямая со стрелкой 20"/>
          <p:cNvCxnSpPr>
            <a:stCxn id="6" idx="2"/>
            <a:endCxn id="8" idx="0"/>
          </p:cNvCxnSpPr>
          <p:nvPr/>
        </p:nvCxnSpPr>
        <p:spPr bwMode="auto">
          <a:xfrm flipH="1">
            <a:off x="5712161" y="1514103"/>
            <a:ext cx="2041230" cy="451961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cxnSp>
        <p:nvCxnSpPr>
          <p:cNvPr id="22" name="Прямая со стрелкой 21"/>
          <p:cNvCxnSpPr>
            <a:stCxn id="8" idx="2"/>
            <a:endCxn id="13" idx="0"/>
          </p:cNvCxnSpPr>
          <p:nvPr/>
        </p:nvCxnSpPr>
        <p:spPr bwMode="auto">
          <a:xfrm flipH="1">
            <a:off x="3397586" y="2727811"/>
            <a:ext cx="2314575" cy="437434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cxnSp>
        <p:nvCxnSpPr>
          <p:cNvPr id="23" name="Прямая со стрелкой 22"/>
          <p:cNvCxnSpPr>
            <a:stCxn id="8" idx="2"/>
            <a:endCxn id="14" idx="0"/>
          </p:cNvCxnSpPr>
          <p:nvPr/>
        </p:nvCxnSpPr>
        <p:spPr bwMode="auto">
          <a:xfrm flipH="1">
            <a:off x="5293707" y="2727811"/>
            <a:ext cx="418454" cy="437434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cxnSp>
        <p:nvCxnSpPr>
          <p:cNvPr id="24" name="Прямая со стрелкой 23"/>
          <p:cNvCxnSpPr>
            <a:stCxn id="8" idx="2"/>
            <a:endCxn id="12" idx="0"/>
          </p:cNvCxnSpPr>
          <p:nvPr/>
        </p:nvCxnSpPr>
        <p:spPr bwMode="auto">
          <a:xfrm>
            <a:off x="5712162" y="2727811"/>
            <a:ext cx="1137914" cy="437434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658893" y="3165244"/>
            <a:ext cx="1371600" cy="530915"/>
          </a:xfrm>
          <a:prstGeom prst="rect">
            <a:avLst/>
          </a:prstGeom>
          <a:solidFill>
            <a:srgbClr val="FA5206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Социальной сферы</a:t>
            </a:r>
          </a:p>
        </p:txBody>
      </p:sp>
      <p:cxnSp>
        <p:nvCxnSpPr>
          <p:cNvPr id="26" name="Прямая со стрелкой 25"/>
          <p:cNvCxnSpPr>
            <a:stCxn id="8" idx="2"/>
            <a:endCxn id="25" idx="0"/>
          </p:cNvCxnSpPr>
          <p:nvPr/>
        </p:nvCxnSpPr>
        <p:spPr bwMode="auto">
          <a:xfrm>
            <a:off x="5712162" y="2727811"/>
            <a:ext cx="2632532" cy="437434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cxnSp>
        <p:nvCxnSpPr>
          <p:cNvPr id="27" name="Прямая со стрелкой 26"/>
          <p:cNvCxnSpPr>
            <a:stCxn id="6" idx="2"/>
            <a:endCxn id="25" idx="0"/>
          </p:cNvCxnSpPr>
          <p:nvPr/>
        </p:nvCxnSpPr>
        <p:spPr bwMode="auto">
          <a:xfrm>
            <a:off x="7753392" y="1514103"/>
            <a:ext cx="591302" cy="1651142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cxnSp>
        <p:nvCxnSpPr>
          <p:cNvPr id="28" name="Прямая со стрелкой 27"/>
          <p:cNvCxnSpPr>
            <a:endCxn id="13" idx="0"/>
          </p:cNvCxnSpPr>
          <p:nvPr/>
        </p:nvCxnSpPr>
        <p:spPr bwMode="auto">
          <a:xfrm>
            <a:off x="3397586" y="1521366"/>
            <a:ext cx="0" cy="1643879"/>
          </a:xfrm>
          <a:prstGeom prst="straightConnector1">
            <a:avLst/>
          </a:prstGeom>
          <a:solidFill>
            <a:srgbClr val="FA5206"/>
          </a:solidFill>
          <a:ln>
            <a:solidFill>
              <a:srgbClr val="FF3300"/>
            </a:solidFill>
            <a:tailEnd type="stealth" w="lg" len="lg"/>
          </a:ln>
          <a:effectLst/>
          <a:extLst/>
        </p:spPr>
      </p:cxn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359637" y="4447105"/>
            <a:ext cx="6650892" cy="30008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900"/>
              </a:spcAft>
            </a:pPr>
            <a:r>
              <a:rPr lang="ru-RU" sz="15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Экономический и инвестиционный потенциал территории</a:t>
            </a:r>
          </a:p>
        </p:txBody>
      </p:sp>
      <p:sp>
        <p:nvSpPr>
          <p:cNvPr id="2" name="Стрелка вниз 1"/>
          <p:cNvSpPr/>
          <p:nvPr/>
        </p:nvSpPr>
        <p:spPr bwMode="auto">
          <a:xfrm>
            <a:off x="5449039" y="4123041"/>
            <a:ext cx="1056134" cy="216024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400"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148828"/>
            <a:ext cx="9144000" cy="765572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ru-RU" alt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Составляющие потенциала территории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83188"/>
            <a:ext cx="2160240" cy="3762568"/>
          </a:xfrm>
          <a:prstGeom prst="rect">
            <a:avLst/>
          </a:prstGeom>
          <a:solidFill>
            <a:srgbClr val="F67B00"/>
          </a:solidFill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Потенциал развития территории включает УСЛОВИЯ и РЕСУРСЫ:</a:t>
            </a:r>
          </a:p>
          <a:p>
            <a:pPr>
              <a:lnSpc>
                <a:spcPct val="100000"/>
              </a:lnSpc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14313" indent="-214313">
              <a:spcAft>
                <a:spcPts val="90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используемые в настоящее время;</a:t>
            </a:r>
          </a:p>
          <a:p>
            <a:pPr marL="214313" indent="-214313">
              <a:spcAft>
                <a:spcPts val="90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ранее использовавшиеся;</a:t>
            </a:r>
          </a:p>
          <a:p>
            <a:pPr marL="214313" indent="-214313">
              <a:spcAft>
                <a:spcPts val="90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предложенные на уровне идей и технологий,</a:t>
            </a:r>
          </a:p>
          <a:p>
            <a:pPr>
              <a:spcAft>
                <a:spcPts val="9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также выявленные ЗАКОНОМЕРНОСТИ </a:t>
            </a:r>
          </a:p>
          <a:p>
            <a:pPr>
              <a:spcAft>
                <a:spcPts val="9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ЛУЧШИЕ ПРАКТИКИ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71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5408</TotalTime>
  <Words>2947</Words>
  <Application>Microsoft Office PowerPoint</Application>
  <PresentationFormat>Экран (16:9)</PresentationFormat>
  <Paragraphs>514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Microsoft YaHei</vt:lpstr>
      <vt:lpstr>Arial</vt:lpstr>
      <vt:lpstr>Calibri</vt:lpstr>
      <vt:lpstr>DejaVu Sans</vt:lpstr>
      <vt:lpstr>Exo 2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Рянская Елена Сергеевна</cp:lastModifiedBy>
  <cp:revision>82</cp:revision>
  <dcterms:created xsi:type="dcterms:W3CDTF">2019-03-06T07:49:13Z</dcterms:created>
  <dcterms:modified xsi:type="dcterms:W3CDTF">2022-03-30T07:17:43Z</dcterms:modified>
</cp:coreProperties>
</file>